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97" r:id="rId3"/>
    <p:sldId id="293" r:id="rId4"/>
    <p:sldId id="299" r:id="rId5"/>
    <p:sldId id="292" r:id="rId6"/>
    <p:sldId id="258" r:id="rId7"/>
    <p:sldId id="301" r:id="rId8"/>
    <p:sldId id="294" r:id="rId9"/>
    <p:sldId id="259" r:id="rId10"/>
    <p:sldId id="295" r:id="rId11"/>
    <p:sldId id="296" r:id="rId12"/>
    <p:sldId id="260" r:id="rId13"/>
    <p:sldId id="261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98" r:id="rId22"/>
    <p:sldId id="270" r:id="rId23"/>
    <p:sldId id="271" r:id="rId24"/>
    <p:sldId id="300" r:id="rId25"/>
    <p:sldId id="272" r:id="rId26"/>
    <p:sldId id="27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358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14D6E-D5D9-455B-AEB1-2C418283262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4F5B6-6C23-40B3-A58C-4D1868541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10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4F5B6-6C23-40B3-A58C-4D1868541F6D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13FAA-18DC-44AD-9F40-E376E1E4231C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BB3BE-9644-446E-8CA5-4D4F4D5D4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bpf140"/>
          <p:cNvPicPr>
            <a:picLocks noChangeAspect="1" noChangeArrowheads="1"/>
          </p:cNvPicPr>
          <p:nvPr/>
        </p:nvPicPr>
        <p:blipFill>
          <a:blip r:embed="rId2" cstate="print">
            <a:lum bright="6000" contrast="12000"/>
          </a:blip>
          <a:srcRect/>
          <a:stretch>
            <a:fillRect/>
          </a:stretch>
        </p:blipFill>
        <p:spPr bwMode="auto">
          <a:xfrm>
            <a:off x="3357554" y="1500174"/>
            <a:ext cx="1771650" cy="246259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214950"/>
            <a:ext cx="7772400" cy="1428760"/>
          </a:xfrm>
        </p:spPr>
        <p:txBody>
          <a:bodyPr>
            <a:noAutofit/>
          </a:bodyPr>
          <a:lstStyle/>
          <a:p>
            <a:r>
              <a:rPr lang="be-BY" b="1" dirty="0" smtClean="0">
                <a:latin typeface="a_Helver Bashkir" pitchFamily="34" charset="0"/>
              </a:rPr>
              <a:t>Рәми Ғариптовтың тормош юлы һәм ижады</a:t>
            </a:r>
            <a:endParaRPr lang="ru-RU" b="1" dirty="0">
              <a:latin typeface="a_Helver Bashkir" pitchFamily="34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42844" y="2285992"/>
            <a:ext cx="8786874" cy="2143140"/>
          </a:xfrm>
        </p:spPr>
        <p:txBody>
          <a:bodyPr>
            <a:noAutofit/>
          </a:bodyPr>
          <a:lstStyle/>
          <a:p>
            <a:pPr algn="l"/>
            <a:r>
              <a:rPr lang="be-BY" sz="6600" b="1" dirty="0" smtClean="0"/>
              <a:t>(1932                      1977)</a:t>
            </a:r>
            <a:endParaRPr lang="ru-RU" sz="66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ile0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71678"/>
            <a:ext cx="2342516" cy="3025774"/>
          </a:xfrm>
          <a:prstGeom prst="rect">
            <a:avLst/>
          </a:prstGeom>
          <a:noFill/>
        </p:spPr>
      </p:pic>
      <p:pic>
        <p:nvPicPr>
          <p:cNvPr id="7" name="Picture 4" descr="File00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000240"/>
            <a:ext cx="1933563" cy="3245711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1" y="142852"/>
            <a:ext cx="4643470" cy="1071570"/>
          </a:xfrm>
        </p:spPr>
        <p:txBody>
          <a:bodyPr>
            <a:normAutofit/>
          </a:bodyPr>
          <a:lstStyle/>
          <a:p>
            <a:r>
              <a:rPr lang="be-BY" sz="4000" dirty="0" smtClean="0">
                <a:solidFill>
                  <a:schemeClr val="tx2">
                    <a:lumMod val="75000"/>
                  </a:schemeClr>
                </a:solidFill>
                <a:latin typeface="a_Helver Bashkir" pitchFamily="34" charset="0"/>
              </a:rPr>
              <a:t>Шағирҙың ғаиләһе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a_Helver Bashkir" pitchFamily="34" charset="0"/>
            </a:endParaRP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1500166" y="4500570"/>
            <a:ext cx="6858048" cy="10001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_Helver Bashkir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body" idx="1"/>
          </p:nvPr>
        </p:nvSpPr>
        <p:spPr>
          <a:xfrm>
            <a:off x="722313" y="642918"/>
            <a:ext cx="7772400" cy="5643582"/>
          </a:xfrm>
          <a:solidFill>
            <a:schemeClr val="bg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Рәми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Ғариповтың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матбуғатта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сыҡҡан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беренсе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әҫәре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— 1950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йылда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“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Әҙәби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Башҡортостан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”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журналында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баҫылған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“Ленин”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тигән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шиғыры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.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Әҙәбиәт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институтында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диплом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эше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булған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тәүге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китабы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— “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Йүрүҙән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”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исемле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шиғырҙар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йыйынтығы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1954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йылда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донъяға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сыға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һәм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матбуғатта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ыңғай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баһа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3600" dirty="0" err="1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алды</a:t>
            </a:r>
            <a:r>
              <a:rPr lang="ru-RU" sz="3600" dirty="0">
                <a:solidFill>
                  <a:schemeClr val="tx1">
                    <a:lumMod val="10000"/>
                  </a:schemeClr>
                </a:solidFill>
                <a:latin typeface="a_Helver Bashkir" pitchFamily="34" charset="0"/>
              </a:rPr>
              <a:t>. 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285728"/>
            <a:ext cx="7772400" cy="14287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«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Йүрүҙән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»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һәм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«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Таш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сәскә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»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китаптары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поэзиябыҙға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ҙур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әҙерлекле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,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үҙенә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талапсан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һәләтле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шағирҙың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килеүен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хәбәр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итте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.</a:t>
            </a:r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785786" y="3143248"/>
            <a:ext cx="7772400" cy="14287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_Helver Bashkir" pitchFamily="34" charset="0"/>
              <a:ea typeface="+mn-ea"/>
              <a:cs typeface="+mn-cs"/>
            </a:endParaRPr>
          </a:p>
        </p:txBody>
      </p:sp>
      <p:pic>
        <p:nvPicPr>
          <p:cNvPr id="4" name="Рисунок 3" descr="юрюза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2857496"/>
            <a:ext cx="1930387" cy="144779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142852"/>
            <a:ext cx="7772400" cy="1643074"/>
          </a:xfrm>
        </p:spPr>
        <p:txBody>
          <a:bodyPr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Ул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алтмышынсы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йылдар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башында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тыуған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яҡтарына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эшкә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ҡайтты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. Был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ҡайтыуын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шағир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үҙе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«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Йырҙарыма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ҡайтам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» тип </a:t>
            </a:r>
            <a:r>
              <a:rPr lang="ru-RU" sz="2800" b="0" cap="none" dirty="0" err="1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атаны</a:t>
            </a:r>
            <a:r>
              <a:rPr lang="ru-RU" sz="2800" b="0" cap="none" dirty="0" smtClean="0">
                <a:solidFill>
                  <a:srgbClr val="002060"/>
                </a:solidFill>
                <a:latin typeface="a_Helver Bashkir" pitchFamily="34" charset="0"/>
                <a:ea typeface="+mn-ea"/>
                <a:cs typeface="+mn-cs"/>
              </a:rPr>
              <a:t>.</a:t>
            </a:r>
            <a:endParaRPr lang="ru-RU" sz="2800" b="0" cap="none" dirty="0">
              <a:solidFill>
                <a:srgbClr val="002060"/>
              </a:solidFill>
              <a:latin typeface="a_Helver Bashkir" pitchFamily="34" charset="0"/>
              <a:ea typeface="+mn-ea"/>
              <a:cs typeface="+mn-cs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857752" y="2071679"/>
            <a:ext cx="4071966" cy="4071965"/>
          </a:xfrm>
          <a:solidFill>
            <a:schemeClr val="bg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Ҡайтам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!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Ҡайтам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! </a:t>
            </a:r>
          </a:p>
          <a:p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Йырҙарыма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ҡайтам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! </a:t>
            </a:r>
          </a:p>
          <a:p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Ҡалып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тор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һин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гүзәл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баш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ҡалам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. </a:t>
            </a:r>
          </a:p>
          <a:p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Минһеҙ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ҙә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бит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бер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ни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булмаҫ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һиңә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</a:p>
          <a:p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Һин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шауларһың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минән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башҡа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ла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!</a:t>
            </a:r>
            <a:endParaRPr lang="ru-RU" sz="28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pic>
        <p:nvPicPr>
          <p:cNvPr id="6" name="Picture 4" descr="File00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000372"/>
            <a:ext cx="1799356" cy="15463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4348" y="285728"/>
            <a:ext cx="7772400" cy="1785950"/>
          </a:xfrm>
          <a:solidFill>
            <a:schemeClr val="bg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Рәми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Ғариповтың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«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Һабантурғай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йырҙары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» (1964)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һәм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«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Осоу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» (1966)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тигән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китаптарына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ингән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шиғырҙары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ауылда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эшләү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йылдарында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яҙылған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.</a:t>
            </a:r>
            <a:endParaRPr lang="ru-RU" sz="28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2764879"/>
            <a:ext cx="3929090" cy="353943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Тормош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ҡайҙа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бар,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ҡайҙа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бер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Ҡайнап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тора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тормош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ҡалала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Ләкин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миңә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ҡыҙыҡ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—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алғы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һыҙыҡ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Ә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һыҙыҡ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бөгөн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далала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</a:rPr>
              <a:t> </a:t>
            </a: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500694" y="3206378"/>
            <a:ext cx="3286148" cy="2677656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Мин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тупраҡтан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ерҙән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яралған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ерҙә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тыуып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үҫеп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ерҙә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аунап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ерҙән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йыйып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йәнем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йыр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алған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!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22313" y="214290"/>
            <a:ext cx="7772400" cy="150019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Рәми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Ғарипов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халыҡ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ижадының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поэтик эпос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традицияларына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мөрәжәғәт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итеп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бер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нисә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ҡобайыр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һәм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шиғри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хикәйәт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яҙҙы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.</a:t>
            </a:r>
            <a:endParaRPr lang="ru-RU" sz="2800" b="1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071670" y="1774774"/>
            <a:ext cx="43576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«Урал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йөрәге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»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85720" y="2786058"/>
            <a:ext cx="6143668" cy="156966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Урал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күкрәгендә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йөрәк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кеүек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Башҡортостан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—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тыуған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илкәйем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Шул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йөрәктең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тамыры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булып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Күкһелләнә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Ағиҙелкәйем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286116" y="4786322"/>
            <a:ext cx="5286412" cy="156966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Уралҡайым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һинең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һәр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ташыңа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Ҡанлы-данлы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тарих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яҙылған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Илен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ҡурсып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үлгән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ирҙәреңә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Күпме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бында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ҡәбер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ҡаҙылған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!..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2845" y="1071546"/>
            <a:ext cx="5143536" cy="5643602"/>
          </a:xfrm>
          <a:solidFill>
            <a:schemeClr val="bg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Илкәйенең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хөр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көндәрен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даулап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Ирек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ырыҫ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Хаҡлыҡ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хаҡына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Сал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быуаттар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аша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сапты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сапты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Сапты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һаман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ғәзиз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халҡына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.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Йөҙөп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сыҡты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етмеш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даръяларҙы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Ярып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сыҡты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етмеш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тауҙарҙы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Ҡуй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һарыҡтай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турай-турай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сапты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Ҡаршы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сыҡҡан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етмеш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яуҙарҙы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...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Ҡаһым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түрә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утлы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Париждарға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Алғасҡыла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бәреп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кергәндә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Салауаттың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һынын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олатайҙар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Еңеү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тыуы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итеп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күргәндәр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.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85728"/>
            <a:ext cx="8072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  <a:latin typeface="a_Helver Bashkir" pitchFamily="34" charset="0"/>
              </a:rPr>
              <a:t>Салауат</a:t>
            </a:r>
            <a:r>
              <a:rPr lang="ru-RU" sz="2800" b="1" dirty="0" smtClean="0">
                <a:solidFill>
                  <a:srgbClr val="002060"/>
                </a:solidFill>
                <a:latin typeface="a_Helver Bashkir" pitchFamily="34" charset="0"/>
              </a:rPr>
              <a:t> батыр»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исемле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шиғри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_Helver Bashkir" pitchFamily="34" charset="0"/>
              </a:rPr>
              <a:t>хикәйәте</a:t>
            </a:r>
            <a:endParaRPr lang="ru-RU" sz="28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pic>
        <p:nvPicPr>
          <p:cNvPr id="8" name="Рисунок 7" descr="юла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2428868"/>
            <a:ext cx="1928794" cy="2306976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285728"/>
            <a:ext cx="7772400" cy="6143667"/>
          </a:xfrm>
          <a:solidFill>
            <a:schemeClr val="bg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Рәми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Ғариповтың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Тыуған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иле,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туған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халҡы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туған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теле,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халыҡ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тарихы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һәм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киләсәге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тураһындағы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«Урал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йөрәге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», «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Салауат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батыр»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хикәйәттәре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, «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Уйҙарым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», «Аманат»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ҡобайырҙары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халыҡса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тапҡыр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мәғәнәлектәре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, эпик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ҡоролоуҙары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менән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иғтибарҙы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биләй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шағирҙың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фольклор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жанрҙарын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ижади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файҙаланыу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оҫталығын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a_Helver Bashkir" pitchFamily="34" charset="0"/>
              </a:rPr>
              <a:t>күрһәтә</a:t>
            </a:r>
            <a:r>
              <a:rPr lang="ru-RU" sz="3600" dirty="0" smtClean="0">
                <a:solidFill>
                  <a:srgbClr val="002060"/>
                </a:solidFill>
                <a:latin typeface="a_Helver Bashkir" pitchFamily="34" charset="0"/>
              </a:rPr>
              <a:t>.</a:t>
            </a:r>
            <a:endParaRPr lang="ru-RU" sz="3600" dirty="0">
              <a:solidFill>
                <a:srgbClr val="002060"/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786314" y="1428736"/>
            <a:ext cx="4071934" cy="132343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Мең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туғыҙ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утыҙ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етенсе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йыл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!..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Мең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туғыҙ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утыҙ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етелә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Мең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туғыҙ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Етене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хурлап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Илем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минең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етем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ителә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14282" y="1428736"/>
            <a:ext cx="4143404" cy="132343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Мең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туғыҙ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утыҙ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етенсе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йыл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!..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Мең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туғыҙ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утыҙ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етелә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Мең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туғыҙ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Етене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ҙурлап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Илем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минең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изге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ителә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285728"/>
            <a:ext cx="4643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_Helver Bashkir" pitchFamily="34" charset="0"/>
              </a:rPr>
              <a:t>«</a:t>
            </a:r>
            <a:r>
              <a:rPr lang="ru-RU" sz="4000" b="1" dirty="0" err="1" smtClean="0">
                <a:solidFill>
                  <a:srgbClr val="002060"/>
                </a:solidFill>
                <a:latin typeface="a_Helver Bashkir" pitchFamily="34" charset="0"/>
              </a:rPr>
              <a:t>Табыныу</a:t>
            </a:r>
            <a:r>
              <a:rPr lang="ru-RU" sz="4000" b="1" dirty="0" smtClean="0">
                <a:solidFill>
                  <a:srgbClr val="002060"/>
                </a:solidFill>
                <a:latin typeface="a_Helver Bashkir" pitchFamily="34" charset="0"/>
              </a:rPr>
              <a:t>» </a:t>
            </a:r>
            <a:endParaRPr lang="ru-RU" sz="40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857224" y="5072074"/>
            <a:ext cx="7500990" cy="1015663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Кеше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ниндәйҙер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шәхескә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түгел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хеҙмәтсән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ғәҙел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кешегә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кешелеккә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табынырға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тейеш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Табыныу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поэмаһының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төп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айышы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шунда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428860" y="3071810"/>
            <a:ext cx="4071966" cy="132343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Алла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батша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батыр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ҙа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—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Азат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итмәҫ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кем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беҙҙе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Бары үҙ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ҡулыбыҙ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менән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беҙ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Яуларбыҙ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үҙ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иркебеҙҙе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00232" y="285728"/>
            <a:ext cx="5500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_Helver Bashkir" pitchFamily="34" charset="0"/>
              </a:rPr>
              <a:t>«Дон-Кихот»</a:t>
            </a:r>
            <a:endParaRPr lang="ru-RU" sz="40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28596" y="1214422"/>
            <a:ext cx="5286412" cy="4154984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Күпме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ерҙә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ялған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һәм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яуызлыҡ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Күпме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зиһен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мәкер-хәйләле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Ә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һаман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хаҡ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ҡылысың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менән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Ел-тирмәнгә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ҡалдың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бәйләнеп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!..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Дуҫлыҡ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төҫөн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кейә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дошманлыҡ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Һәләтлекте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иҙә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булдыҡһыҙлыҡ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Түрҙә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йөрөй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һаман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ҡуштанлыҡ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Фәлсәфәлә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фекер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фәҡирлеге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Ысын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тойғо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суйын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ҡалыпта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Эше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лә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юҡ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ерҙә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хакимдарҙың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Ер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тотҡаһы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булған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халыҡта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  <p:pic>
        <p:nvPicPr>
          <p:cNvPr id="9" name="Рисунок 8" descr="0015-018-Avtor-polzovalsja-izvestnostju-skoree-za-svoi-stradanija-v-alzhirsk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2285992"/>
            <a:ext cx="1347276" cy="183458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2844" y="5715016"/>
            <a:ext cx="8786874" cy="1015663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Быуаты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исеменән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шағир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«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һәр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йөрәккә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изге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ут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»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яҡҡанда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хаҡлыҡ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даулар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Дон-Кихоттар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булғанда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бер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саҡ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донъяла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хаҡлыҡ-ғәҙеллектәр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тантана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итәсәк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шунһыҙ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мөмкин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түгел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—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монологтың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төп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асылы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_Helver Bashkir" pitchFamily="34" charset="0"/>
              </a:rPr>
              <a:t>ошонда</a:t>
            </a:r>
            <a:r>
              <a:rPr lang="ru-RU" sz="2000" dirty="0" smtClean="0">
                <a:solidFill>
                  <a:srgbClr val="002060"/>
                </a:solidFill>
                <a:latin typeface="a_Helver Bashkir" pitchFamily="34" charset="0"/>
              </a:rPr>
              <a:t>.</a:t>
            </a:r>
            <a:endParaRPr lang="ru-RU" sz="2000" dirty="0">
              <a:solidFill>
                <a:srgbClr val="002060"/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  <a:solidFill>
            <a:schemeClr val="bg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Рәми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Йәғәфәр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улы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Ғарипов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1932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йылдың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12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февралендә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Башҡортостандың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Салауат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районы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Арҡауыл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ауылында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колхозсы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ғаиләһендә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a_Helver Bashkir" pitchFamily="34" charset="0"/>
              </a:rPr>
              <a:t>донъяға</a:t>
            </a:r>
            <a:r>
              <a:rPr lang="ru-RU" sz="3200" dirty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  <a:latin typeface="a_Helver Bashkir" pitchFamily="34" charset="0"/>
              </a:rPr>
              <a:t>килә</a:t>
            </a:r>
            <a:r>
              <a:rPr lang="ru-RU" sz="3200" dirty="0" smtClean="0">
                <a:solidFill>
                  <a:srgbClr val="002060"/>
                </a:solidFill>
                <a:latin typeface="a_Helver Bashkir" pitchFamily="34" charset="0"/>
              </a:rPr>
              <a:t>.</a:t>
            </a:r>
            <a:endParaRPr lang="ru-RU" sz="32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pic>
        <p:nvPicPr>
          <p:cNvPr id="7" name="Picture 4" descr="File0019"/>
          <p:cNvPicPr>
            <a:picLocks noChangeAspect="1" noChangeArrowheads="1"/>
          </p:cNvPicPr>
          <p:nvPr/>
        </p:nvPicPr>
        <p:blipFill>
          <a:blip r:embed="rId2" cstate="print"/>
          <a:srcRect r="51964"/>
          <a:stretch>
            <a:fillRect/>
          </a:stretch>
        </p:blipFill>
        <p:spPr bwMode="auto">
          <a:xfrm>
            <a:off x="2071670" y="2786058"/>
            <a:ext cx="1248362" cy="1719800"/>
          </a:xfrm>
          <a:prstGeom prst="rect">
            <a:avLst/>
          </a:prstGeom>
          <a:noFill/>
        </p:spPr>
      </p:pic>
      <p:pic>
        <p:nvPicPr>
          <p:cNvPr id="8" name="Picture 5" descr="File0018"/>
          <p:cNvPicPr>
            <a:picLocks noChangeAspect="1" noChangeArrowheads="1"/>
          </p:cNvPicPr>
          <p:nvPr/>
        </p:nvPicPr>
        <p:blipFill>
          <a:blip r:embed="rId3" cstate="print"/>
          <a:srcRect l="4010" t="3040" r="4054" b="1537"/>
          <a:stretch>
            <a:fillRect/>
          </a:stretch>
        </p:blipFill>
        <p:spPr bwMode="auto">
          <a:xfrm>
            <a:off x="5286380" y="2786058"/>
            <a:ext cx="1239333" cy="1696959"/>
          </a:xfrm>
          <a:prstGeom prst="rect">
            <a:avLst/>
          </a:prstGeom>
          <a:noFill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57158" y="5857892"/>
            <a:ext cx="8429684" cy="52322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be-BY" sz="2800" dirty="0">
                <a:solidFill>
                  <a:srgbClr val="002060"/>
                </a:solidFill>
                <a:latin typeface="a_Helver Bashkir" pitchFamily="34" charset="0"/>
              </a:rPr>
              <a:t>Гөлмәрйәм апай һәм Йәғәфәр ағай Ғариповтар</a:t>
            </a:r>
            <a:endParaRPr lang="ru-RU" sz="2800" dirty="0">
              <a:solidFill>
                <a:srgbClr val="002060"/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71802" y="357166"/>
            <a:ext cx="26564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_Helver Bashkir" pitchFamily="34" charset="0"/>
              </a:rPr>
              <a:t>«Аманат» </a:t>
            </a:r>
            <a:endParaRPr lang="ru-RU" sz="40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43438" y="1576975"/>
            <a:ext cx="4214842" cy="193899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Һай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таш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булма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таш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булма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be-BY" sz="2400" dirty="0" smtClean="0">
                <a:solidFill>
                  <a:srgbClr val="002060"/>
                </a:solidFill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Аң ғына бул телеңә,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Аң</a:t>
            </a:r>
            <a:r>
              <a:rPr kumimoji="0" lang="be-BY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булмайса, туң булһаң,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be-BY" sz="2400" baseline="0" dirty="0" smtClean="0">
                <a:solidFill>
                  <a:srgbClr val="002060"/>
                </a:solidFill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Бер</a:t>
            </a:r>
            <a:r>
              <a:rPr lang="be-BY" sz="2400" dirty="0" smtClean="0">
                <a:solidFill>
                  <a:srgbClr val="002060"/>
                </a:solidFill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имгәк һин илеңә,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Бер</a:t>
            </a:r>
            <a:r>
              <a:rPr kumimoji="0" lang="be-BY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түңгәк һин илеңә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42844" y="4080995"/>
            <a:ext cx="8786842" cy="2677656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</a:rPr>
              <a:t>Шағир</a:t>
            </a:r>
            <a:r>
              <a:rPr kumimoji="0" lang="be-BY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</a:rPr>
              <a:t> тел яҙмышын ил яҙмышы, халыҡтың ирке менән берлектә, кешенең иң төп таяныстары – ере, күге, уты, һыуы менән айырылғыһыҙ бәйләнештә ҡарай, ошо хәөтөҡы хәүефле уйҙарын башҡаларға еткерергә ынтыла. Ҡобайырҙың төп маҡсаты – вайымһыҙлыҡтан уятыу, тел яҙмышына битараф булмаҫҡа, уны ҡәҙерләргә, һаҡларға саҡырыу.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5244" y="1366822"/>
            <a:ext cx="4276756" cy="2308324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Телең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барҙа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илең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бар,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Илең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барҙа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иркең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бар,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Иркең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барҙа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күркең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бар,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Ил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биҙәргә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дәртең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бар,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Ерең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күгең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—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икең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бар,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Утың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һыуың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—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дүртең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бар.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</a:rPr>
              <a:t> 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428604"/>
            <a:ext cx="4572000" cy="609355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  <a:latin typeface="a_Helver Bashkir" pitchFamily="34" charset="0"/>
              </a:rPr>
              <a:t>Башҡорт</a:t>
            </a:r>
            <a:r>
              <a:rPr lang="ru-RU" b="1" dirty="0" smtClean="0">
                <a:solidFill>
                  <a:srgbClr val="002060"/>
                </a:solidFill>
                <a:latin typeface="a_Helver Bashkir" pitchFamily="34" charset="0"/>
              </a:rPr>
              <a:t> теле.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Мин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халҡымдың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сәскә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күңеленән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Бал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ҡортондай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ынйы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йыямын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,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Йыямын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да -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йәнле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ынйыларҙан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Хуш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еҫле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бер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кәрәҙ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ҡоямын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.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Шуға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ла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мин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беләм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тел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ҡәҙерен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: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Бер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телдән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дә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телем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кәм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түгел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-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Көслө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лә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ул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, бай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ҙа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яғымлы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ла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,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Кәм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күрер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уны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тик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кәм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күңел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.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Халҡым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теле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миңә-хаҡлыҡ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теле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,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Унан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башҡа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минең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илем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юҡ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;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Илен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a_Helver Bashkir" pitchFamily="34" charset="0"/>
              </a:rPr>
              <a:t>h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өймәҫ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кенә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телен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a_Helver Bashkir" pitchFamily="34" charset="0"/>
              </a:rPr>
              <a:t>h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өймәҫ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,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Иле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юҡтың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ғына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теле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юҡ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!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Әсәм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теле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миңә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-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сәсән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теле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,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Унан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башҡа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минең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халҡым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юҡ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,</a:t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Йөрәгендә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халҡы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булмағандың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Кеше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булырға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ла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хаҡы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_Helver Bashkir" pitchFamily="34" charset="0"/>
              </a:rPr>
              <a:t>юҡ</a:t>
            </a:r>
            <a:r>
              <a:rPr lang="ru-RU" dirty="0" smtClean="0">
                <a:solidFill>
                  <a:srgbClr val="002060"/>
                </a:solidFill>
                <a:latin typeface="a_Helver Bashkir" pitchFamily="34" charset="0"/>
              </a:rPr>
              <a:t>!</a:t>
            </a:r>
            <a:endParaRPr lang="ru-RU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500826" y="2285993"/>
            <a:ext cx="1857388" cy="2334866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Был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шиғыры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өсөн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Рәми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Ғариповты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Яҙыусылар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союзы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ағзалығынан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_Helver Bashkir" pitchFamily="34" charset="0"/>
                <a:ea typeface="Arial Unicode MS" pitchFamily="34" charset="-128"/>
                <a:cs typeface="Times New Roman" pitchFamily="18" charset="0"/>
              </a:rPr>
              <a:t>сығаралар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285860"/>
            <a:ext cx="8501122" cy="2677656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Ул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Пушкиндән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Лермомтовтан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Гейненан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Рудакиҙан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Ғүмәр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Хәйямдан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Хетагуровтан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Абайҙан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Блоктан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Есениндан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Рәсүл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Ғамзатовтан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һ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. б.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һүҙ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оҫталарынан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поэзия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өлгөләрен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башҡорт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теленә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тәржемә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итте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.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Бынан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тыш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Иван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Франконың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А.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Твардовскийҙың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әҫәрҙәре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Рәсүл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Ғамзатовтың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байтаҡ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шиғырҙары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уның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тәржемәһендә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башҡортса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_Helver Bashkir" pitchFamily="34" charset="0"/>
              </a:rPr>
              <a:t>сыҡты</a:t>
            </a:r>
            <a:r>
              <a:rPr lang="ru-RU" sz="2400" dirty="0" smtClean="0">
                <a:solidFill>
                  <a:srgbClr val="002060"/>
                </a:solidFill>
                <a:latin typeface="a_Helver Bashkir" pitchFamily="34" charset="0"/>
              </a:rPr>
              <a:t>.</a:t>
            </a:r>
            <a:endParaRPr lang="ru-RU" sz="24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42852"/>
            <a:ext cx="4000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4000" dirty="0" smtClean="0">
                <a:solidFill>
                  <a:srgbClr val="002060"/>
                </a:solidFill>
                <a:latin typeface="a_Helver Bashkir" pitchFamily="34" charset="0"/>
              </a:rPr>
              <a:t>Тәржемәләр</a:t>
            </a:r>
            <a:endParaRPr lang="ru-RU" sz="40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4143380"/>
            <a:ext cx="4071950" cy="224676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be-BY" sz="2800" dirty="0" smtClean="0">
                <a:solidFill>
                  <a:srgbClr val="002060"/>
                </a:solidFill>
                <a:latin typeface="a_Helver Bashkir" pitchFamily="34" charset="0"/>
              </a:rPr>
              <a:t>Кеше булған кешелә</a:t>
            </a:r>
          </a:p>
          <a:p>
            <a:pPr algn="ctr"/>
            <a:r>
              <a:rPr lang="be-BY" sz="2800" dirty="0" smtClean="0">
                <a:solidFill>
                  <a:srgbClr val="002060"/>
                </a:solidFill>
                <a:latin typeface="a_Helver Bashkir" pitchFamily="34" charset="0"/>
              </a:rPr>
              <a:t>Мең кешенең эше бар.</a:t>
            </a:r>
          </a:p>
          <a:p>
            <a:pPr algn="ctr"/>
            <a:r>
              <a:rPr lang="be-BY" sz="2800" dirty="0" smtClean="0">
                <a:solidFill>
                  <a:srgbClr val="002060"/>
                </a:solidFill>
                <a:latin typeface="a_Helver Bashkir" pitchFamily="34" charset="0"/>
              </a:rPr>
              <a:t>Кеше булмаҫ кешелә</a:t>
            </a:r>
          </a:p>
          <a:p>
            <a:pPr algn="ctr"/>
            <a:r>
              <a:rPr lang="be-BY" sz="2800" dirty="0" smtClean="0">
                <a:solidFill>
                  <a:srgbClr val="002060"/>
                </a:solidFill>
                <a:latin typeface="a_Helver Bashkir" pitchFamily="34" charset="0"/>
              </a:rPr>
              <a:t>Кешенең и эше бар</a:t>
            </a:r>
            <a:r>
              <a:rPr lang="ru-RU" sz="2800" dirty="0" smtClean="0">
                <a:solidFill>
                  <a:srgbClr val="002060"/>
                </a:solidFill>
                <a:latin typeface="a_Helver Bashkir" pitchFamily="34" charset="0"/>
              </a:rPr>
              <a:t>?</a:t>
            </a:r>
            <a:endParaRPr lang="be-BY" sz="2800" dirty="0" smtClean="0">
              <a:solidFill>
                <a:srgbClr val="002060"/>
              </a:solidFill>
              <a:latin typeface="a_Helver Bashkir" pitchFamily="34" charset="0"/>
            </a:endParaRPr>
          </a:p>
          <a:p>
            <a:pPr lvl="3" algn="ctr"/>
            <a:r>
              <a:rPr lang="be-BY" sz="2800" dirty="0" smtClean="0">
                <a:solidFill>
                  <a:srgbClr val="002060"/>
                </a:solidFill>
                <a:latin typeface="a_Helver Bashkir" pitchFamily="34" charset="0"/>
              </a:rPr>
              <a:t>Алишер Навои</a:t>
            </a:r>
            <a:endParaRPr lang="ru-RU" sz="2800" dirty="0">
              <a:solidFill>
                <a:srgbClr val="002060"/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shGimnazImRamiGaripo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928934"/>
            <a:ext cx="2228632" cy="167300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142852"/>
            <a:ext cx="6715156" cy="138499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be-BY" sz="2800" dirty="0" smtClean="0">
                <a:solidFill>
                  <a:srgbClr val="002060"/>
                </a:solidFill>
                <a:latin typeface="a_Helver Bashkir" pitchFamily="34" charset="0"/>
              </a:rPr>
              <a:t>Ул уҡыған башҡорт мәктәп интернатына Рәми Ғарипов исеме бирелде.</a:t>
            </a:r>
            <a:endParaRPr lang="ru-RU" sz="2800" dirty="0">
              <a:solidFill>
                <a:srgbClr val="002060"/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ile0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786058"/>
            <a:ext cx="2821907" cy="17065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142852"/>
            <a:ext cx="8286808" cy="954107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be-BY" sz="2800" dirty="0" smtClean="0">
                <a:solidFill>
                  <a:srgbClr val="002060"/>
                </a:solidFill>
                <a:latin typeface="a_Helver Bashkir" pitchFamily="34" charset="0"/>
              </a:rPr>
              <a:t>Рәми Ғариповтың тыуған ауылы Арҡауылда уның йорт – музейы асылды. </a:t>
            </a:r>
            <a:endParaRPr lang="ru-RU" sz="2800" dirty="0">
              <a:solidFill>
                <a:srgbClr val="002060"/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42852"/>
            <a:ext cx="8286808" cy="954107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be-BY" sz="2800" dirty="0" smtClean="0">
                <a:solidFill>
                  <a:srgbClr val="002060"/>
                </a:solidFill>
                <a:latin typeface="a_Helver Bashkir" pitchFamily="34" charset="0"/>
              </a:rPr>
              <a:t>1990 йылдың ноябрендә Рәми Ғарипов исемендәге премияһы булдырылған. </a:t>
            </a:r>
            <a:endParaRPr lang="ru-RU" sz="2800" dirty="0">
              <a:solidFill>
                <a:srgbClr val="002060"/>
              </a:solidFill>
              <a:latin typeface="a_Helver Bashkir" pitchFamily="34" charset="0"/>
            </a:endParaRPr>
          </a:p>
        </p:txBody>
      </p:sp>
      <p:pic>
        <p:nvPicPr>
          <p:cNvPr id="5" name="Picture 4" descr="File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786058"/>
            <a:ext cx="1785950" cy="1233341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42844" y="5500702"/>
            <a:ext cx="8607454" cy="120032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be-BY" sz="2400" dirty="0">
                <a:solidFill>
                  <a:srgbClr val="002060"/>
                </a:solidFill>
                <a:latin typeface="a_Helver Bashkir" pitchFamily="34" charset="0"/>
              </a:rPr>
              <a:t>Рәми Ғарипов исемендәге премия лауреаттары:</a:t>
            </a:r>
          </a:p>
          <a:p>
            <a:pPr algn="ctr"/>
            <a:r>
              <a:rPr lang="be-BY" sz="2400" dirty="0">
                <a:solidFill>
                  <a:srgbClr val="002060"/>
                </a:solidFill>
                <a:latin typeface="a_Helver Bashkir" pitchFamily="34" charset="0"/>
              </a:rPr>
              <a:t> Х.Назар, М.Бураҡаева, Г.Гиззәтуллина, З.Бураҡаева, </a:t>
            </a:r>
          </a:p>
          <a:p>
            <a:pPr algn="ctr"/>
            <a:r>
              <a:rPr lang="be-BY" sz="2400" dirty="0">
                <a:solidFill>
                  <a:srgbClr val="002060"/>
                </a:solidFill>
                <a:latin typeface="a_Helver Bashkir" pitchFamily="34" charset="0"/>
              </a:rPr>
              <a:t> 11 синыф уҡыусылары Э.Тулыбаева, Г.Ғәлимова</a:t>
            </a:r>
            <a:endParaRPr lang="ru-RU" sz="2400" dirty="0">
              <a:solidFill>
                <a:srgbClr val="002060"/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ile0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643182"/>
            <a:ext cx="1115493" cy="1670038"/>
          </a:xfrm>
          <a:prstGeom prst="rect">
            <a:avLst/>
          </a:prstGeom>
          <a:noFill/>
        </p:spPr>
      </p:pic>
      <p:pic>
        <p:nvPicPr>
          <p:cNvPr id="5" name="Picture 6" descr="File0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643182"/>
            <a:ext cx="1273165" cy="1903985"/>
          </a:xfrm>
          <a:prstGeom prst="rect">
            <a:avLst/>
          </a:prstGeom>
          <a:noFill/>
        </p:spPr>
      </p:pic>
      <p:pic>
        <p:nvPicPr>
          <p:cNvPr id="6" name="Picture 5" descr="File00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571744"/>
            <a:ext cx="1225541" cy="18979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428604"/>
            <a:ext cx="8286808" cy="707886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be-BY" sz="4000" b="1" dirty="0" smtClean="0">
                <a:solidFill>
                  <a:srgbClr val="002060"/>
                </a:solidFill>
                <a:latin typeface="a_Helver Bashkir" pitchFamily="34" charset="0"/>
              </a:rPr>
              <a:t>Рәми Ғариповтың китаптары. </a:t>
            </a:r>
            <a:endParaRPr lang="ru-RU" sz="4000" b="1" dirty="0">
              <a:solidFill>
                <a:srgbClr val="002060"/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857753" y="1428736"/>
            <a:ext cx="3636960" cy="3500462"/>
          </a:xfrm>
          <a:solidFill>
            <a:schemeClr val="bg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be-BY" sz="3200" dirty="0">
                <a:solidFill>
                  <a:srgbClr val="002060"/>
                </a:solidFill>
                <a:latin typeface="a_Helver Bashkir" pitchFamily="34" charset="0"/>
              </a:rPr>
              <a:t>Рәми Ғарипов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be-BY" sz="3200" dirty="0">
                <a:solidFill>
                  <a:srgbClr val="002060"/>
                </a:solidFill>
                <a:latin typeface="a_Helver Bashkir" pitchFamily="34" charset="0"/>
              </a:rPr>
              <a:t>туғандары менән: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be-BY" sz="3200" dirty="0" smtClean="0">
              <a:solidFill>
                <a:srgbClr val="002060"/>
              </a:solidFill>
              <a:latin typeface="a_Helver Bashkir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be-BY" sz="3200" dirty="0" smtClean="0">
                <a:solidFill>
                  <a:srgbClr val="002060"/>
                </a:solidFill>
                <a:latin typeface="a_Helver Bashkir" pitchFamily="34" charset="0"/>
              </a:rPr>
              <a:t>әсәһе</a:t>
            </a:r>
            <a:r>
              <a:rPr lang="be-BY" sz="3200" dirty="0">
                <a:solidFill>
                  <a:srgbClr val="002060"/>
                </a:solidFill>
                <a:latin typeface="a_Helver Bashkir" pitchFamily="34" charset="0"/>
              </a:rPr>
              <a:t>, ҡустылары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be-BY" sz="3200" dirty="0">
                <a:solidFill>
                  <a:srgbClr val="002060"/>
                </a:solidFill>
                <a:latin typeface="a_Helver Bashkir" pitchFamily="34" charset="0"/>
              </a:rPr>
              <a:t>Рауил, Урал һәм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be-BY" sz="3200" dirty="0">
                <a:solidFill>
                  <a:srgbClr val="002060"/>
                </a:solidFill>
                <a:latin typeface="a_Helver Bashkir" pitchFamily="34" charset="0"/>
              </a:rPr>
              <a:t>Һеңлеһе Мәршиҙә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6" name="Picture 4" descr="File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85926"/>
            <a:ext cx="1785950" cy="273821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ile0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857364"/>
            <a:ext cx="3533770" cy="258735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200024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1946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йылда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Өфөгә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килеп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, 9-сы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башҡорт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мәктәбенә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уҡырға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инә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.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Фронтта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аталары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һәләк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булған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балалар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өсөн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асылған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был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мәктәптең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интернатында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тәрбиәләнә</a:t>
            </a:r>
            <a:r>
              <a:rPr lang="ru-RU" sz="2800" dirty="0" smtClean="0">
                <a:solidFill>
                  <a:srgbClr val="C00000"/>
                </a:solidFill>
                <a:latin typeface="a_Helver Bashkir"/>
                <a:ea typeface="Arial Unicode MS"/>
                <a:cs typeface="Times New Roman"/>
              </a:rPr>
              <a:t>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" name="Picture 4" descr="File0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643182"/>
            <a:ext cx="2497072" cy="19288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4857760"/>
            <a:ext cx="7772400" cy="1857388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Башҡортостан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Яҙыусылар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 союзы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тәҡдиме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буйынса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, 1950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йылда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Мәскәүгә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барып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, М.Горький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исемендәге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Әҙәбиәт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институтына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уҡырға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керә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_Helver Bashkir"/>
                <a:ea typeface="Arial Unicode MS"/>
                <a:cs typeface="Times New Roman"/>
              </a:rPr>
              <a:t>. 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5" descr="Рустик 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428736"/>
            <a:ext cx="3710442" cy="247423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File0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071678"/>
            <a:ext cx="2866454" cy="196555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729"/>
            <a:ext cx="7772400" cy="6000792"/>
          </a:xfrm>
          <a:solidFill>
            <a:schemeClr val="bg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Рәми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Ғарипов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1955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йылдан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«Совет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Башҡортостаны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»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гәзитендә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эшләй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башлай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.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Унда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әҙәби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хеҙмәткәр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һәм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бүлек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мөдире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вазифаларын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башҡара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. Бер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нисә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йыл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Башҡортостан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китап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нәшриәтендә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һәм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«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Ағиҙел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» журналы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редакцияһында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эшләп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_Helver Bashkir" pitchFamily="34" charset="0"/>
              </a:rPr>
              <a:t> ала.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ile00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428736"/>
            <a:ext cx="3960779" cy="2003944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571604" y="3714752"/>
            <a:ext cx="5643602" cy="2214578"/>
          </a:xfrm>
        </p:spPr>
        <p:txBody>
          <a:bodyPr>
            <a:normAutofit/>
          </a:bodyPr>
          <a:lstStyle/>
          <a:p>
            <a:r>
              <a:rPr lang="be-BY" sz="2800" dirty="0" smtClean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Ауыр булыр һиңә минең менән…</a:t>
            </a:r>
          </a:p>
          <a:p>
            <a:r>
              <a:rPr lang="be-BY" sz="2800" dirty="0" smtClean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Тик булмаҫ һис һиңә күңелһеҙ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:</a:t>
            </a:r>
          </a:p>
          <a:p>
            <a:r>
              <a:rPr lang="be-BY" sz="2800" dirty="0" smtClean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Һинең менән сабый ҙа булам,</a:t>
            </a:r>
          </a:p>
          <a:p>
            <a:r>
              <a:rPr lang="be-BY" sz="2800" dirty="0" smtClean="0">
                <a:solidFill>
                  <a:schemeClr val="bg2">
                    <a:lumMod val="10000"/>
                  </a:schemeClr>
                </a:solidFill>
                <a:latin typeface="a_Helver Bashkir" pitchFamily="34" charset="0"/>
              </a:rPr>
              <a:t>Таба ла беләм көлкө һүҙ…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a_Helver Bashkir" pitchFamily="34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rgbClr val="FDFEFC"/>
      </a:dk1>
      <a:lt1>
        <a:srgbClr val="4CD466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957</Words>
  <Application>Microsoft Office PowerPoint</Application>
  <PresentationFormat>Экран (4:3)</PresentationFormat>
  <Paragraphs>123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Рәми Ғариптовтың тормош юлы һәм ижады</vt:lpstr>
      <vt:lpstr>Рәми Йәғәфәр улы Ғарипов 1932 йылдың 12 февралендә Башҡортостандың Салауат районы Арҡауыл ауылында колхозсы ғаиләһендә донъяға килә.</vt:lpstr>
      <vt:lpstr>Презентация PowerPoint</vt:lpstr>
      <vt:lpstr>Презентация PowerPoint</vt:lpstr>
      <vt:lpstr>1946 йылда Өфөгә килеп, 9-сы башҡорт мәктәбенә уҡырға инә. Фронтта аталары һәләк булған балалар өсөн асылған был мәктәптең интернатында тәрбиәләнә.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Ул алтмышынсы йылдар башында тыуған яҡтарына эшкә ҡайтты. Был ҡайтыуын шағир үҙе «Йырҙарыма ҡайтам» тип атаны.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Дом</cp:lastModifiedBy>
  <cp:revision>38</cp:revision>
  <dcterms:created xsi:type="dcterms:W3CDTF">2012-04-06T14:40:09Z</dcterms:created>
  <dcterms:modified xsi:type="dcterms:W3CDTF">2017-01-15T11:50:43Z</dcterms:modified>
</cp:coreProperties>
</file>