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6" r:id="rId2"/>
    <p:sldId id="257" r:id="rId3"/>
    <p:sldId id="258" r:id="rId4"/>
    <p:sldId id="259" r:id="rId5"/>
    <p:sldId id="281" r:id="rId6"/>
    <p:sldId id="261" r:id="rId7"/>
    <p:sldId id="263" r:id="rId8"/>
    <p:sldId id="264" r:id="rId9"/>
    <p:sldId id="279" r:id="rId10"/>
    <p:sldId id="294" r:id="rId11"/>
    <p:sldId id="266" r:id="rId12"/>
    <p:sldId id="267" r:id="rId13"/>
    <p:sldId id="268" r:id="rId14"/>
    <p:sldId id="270" r:id="rId15"/>
    <p:sldId id="265" r:id="rId16"/>
    <p:sldId id="272" r:id="rId17"/>
    <p:sldId id="274" r:id="rId18"/>
    <p:sldId id="275" r:id="rId19"/>
    <p:sldId id="278" r:id="rId20"/>
    <p:sldId id="284" r:id="rId21"/>
    <p:sldId id="283" r:id="rId22"/>
    <p:sldId id="285" r:id="rId23"/>
    <p:sldId id="287" r:id="rId24"/>
    <p:sldId id="289" r:id="rId25"/>
    <p:sldId id="288" r:id="rId26"/>
    <p:sldId id="282" r:id="rId27"/>
    <p:sldId id="291" r:id="rId28"/>
    <p:sldId id="293" r:id="rId29"/>
    <p:sldId id="292" r:id="rId30"/>
    <p:sldId id="295" r:id="rId31"/>
    <p:sldId id="296" r:id="rId32"/>
    <p:sldId id="297" r:id="rId3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59" autoAdjust="0"/>
    <p:restoredTop sz="94660"/>
  </p:normalViewPr>
  <p:slideViewPr>
    <p:cSldViewPr>
      <p:cViewPr varScale="1">
        <p:scale>
          <a:sx n="70" d="100"/>
          <a:sy n="70" d="100"/>
        </p:scale>
        <p:origin x="132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992463-8AA3-4231-BEFA-2363A007F23B}" type="datetimeFigureOut">
              <a:rPr lang="ru-RU" smtClean="0"/>
              <a:t>05.02.2017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94FEAA-6C65-43D0-BAC8-1CB62F5FE8DD}" type="slidenum">
              <a:rPr lang="ru-RU" smtClean="0"/>
              <a:t>‹#›</a:t>
            </a:fld>
            <a:endParaRPr lang="ru-RU"/>
          </a:p>
        </p:txBody>
      </p:sp>
    </p:spTree>
    <p:extLst>
      <p:ext uri="{BB962C8B-B14F-4D97-AF65-F5344CB8AC3E}">
        <p14:creationId xmlns:p14="http://schemas.microsoft.com/office/powerpoint/2010/main" val="3790854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894FEAA-6C65-43D0-BAC8-1CB62F5FE8DD}" type="slidenum">
              <a:rPr lang="ru-RU" smtClean="0"/>
              <a:t>16</a:t>
            </a:fld>
            <a:endParaRPr lang="ru-RU"/>
          </a:p>
        </p:txBody>
      </p:sp>
    </p:spTree>
    <p:extLst>
      <p:ext uri="{BB962C8B-B14F-4D97-AF65-F5344CB8AC3E}">
        <p14:creationId xmlns:p14="http://schemas.microsoft.com/office/powerpoint/2010/main" val="967192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894FEAA-6C65-43D0-BAC8-1CB62F5FE8DD}" type="slidenum">
              <a:rPr lang="ru-RU" smtClean="0"/>
              <a:t>31</a:t>
            </a:fld>
            <a:endParaRPr lang="ru-RU"/>
          </a:p>
        </p:txBody>
      </p:sp>
    </p:spTree>
    <p:extLst>
      <p:ext uri="{BB962C8B-B14F-4D97-AF65-F5344CB8AC3E}">
        <p14:creationId xmlns:p14="http://schemas.microsoft.com/office/powerpoint/2010/main" val="3978832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5B106E36-FD25-4E2D-B0AA-010F637433A0}" type="datetimeFigureOut">
              <a:rPr lang="ru-RU" smtClean="0"/>
              <a:pPr/>
              <a:t>05.02.2017</a:t>
            </a:fld>
            <a:endParaRPr lang="ru-RU" dirty="0"/>
          </a:p>
        </p:txBody>
      </p:sp>
      <p:sp>
        <p:nvSpPr>
          <p:cNvPr id="17" name="Нижний колонтитул 16"/>
          <p:cNvSpPr>
            <a:spLocks noGrp="1"/>
          </p:cNvSpPr>
          <p:nvPr>
            <p:ph type="ftr" sz="quarter" idx="11"/>
          </p:nvPr>
        </p:nvSpPr>
        <p:spPr/>
        <p:txBody>
          <a:bodyPr/>
          <a:lstStyle>
            <a:extLst/>
          </a:lstStyle>
          <a:p>
            <a:endParaRPr lang="ru-RU" dirty="0"/>
          </a:p>
        </p:txBody>
      </p:sp>
      <p:sp>
        <p:nvSpPr>
          <p:cNvPr id="29" name="Номер слайда 28"/>
          <p:cNvSpPr>
            <a:spLocks noGrp="1"/>
          </p:cNvSpPr>
          <p:nvPr>
            <p:ph type="sldNum" sz="quarter" idx="12"/>
          </p:nvPr>
        </p:nvSpPr>
        <p:spPr/>
        <p:txBody>
          <a:bodyPr/>
          <a:lstStyle>
            <a:extLst/>
          </a:lstStyle>
          <a:p>
            <a:fld id="{725C68B6-61C2-468F-89AB-4B9F7531AA68}" type="slidenum">
              <a:rPr lang="ru-RU" smtClean="0"/>
              <a:pPr/>
              <a:t>‹#›</a:t>
            </a:fld>
            <a:endParaRPr lang="ru-RU" dirty="0"/>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05.02.2017</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05.02.2017</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05.02.2017</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05.02.2017</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05.02.2017</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05.02.2017</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dirty="0"/>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05.02.2017</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05.02.2017</a:t>
            </a:fld>
            <a:endParaRPr lang="ru-RU" dirty="0"/>
          </a:p>
        </p:txBody>
      </p:sp>
      <p:sp>
        <p:nvSpPr>
          <p:cNvPr id="3" name="Нижний колонтитул 2"/>
          <p:cNvSpPr>
            <a:spLocks noGrp="1"/>
          </p:cNvSpPr>
          <p:nvPr>
            <p:ph type="ftr" sz="quarter" idx="11"/>
          </p:nvPr>
        </p:nvSpPr>
        <p:spPr/>
        <p:txBody>
          <a:bodyPr/>
          <a:lstStyle>
            <a:extLst/>
          </a:lstStyle>
          <a:p>
            <a:endParaRPr lang="ru-RU" dirty="0"/>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05.02.2017</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dirty="0" smtClean="0"/>
              <a:t>Вставка рисунка</a:t>
            </a:r>
            <a:endParaRPr kumimoji="0" lang="en-US" dirty="0"/>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5B106E36-FD25-4E2D-B0AA-010F637433A0}" type="datetimeFigureOut">
              <a:rPr lang="ru-RU" smtClean="0"/>
              <a:pPr/>
              <a:t>05.02.2017</a:t>
            </a:fld>
            <a:endParaRPr lang="ru-RU" dirty="0"/>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dirty="0"/>
          </a:p>
        </p:txBody>
      </p:sp>
      <p:sp>
        <p:nvSpPr>
          <p:cNvPr id="7" name="Номер слайда 6"/>
          <p:cNvSpPr>
            <a:spLocks noGrp="1"/>
          </p:cNvSpPr>
          <p:nvPr>
            <p:ph type="sldNum" sz="quarter" idx="12"/>
          </p:nvPr>
        </p:nvSpPr>
        <p:spPr>
          <a:xfrm>
            <a:off x="8610600" y="55499"/>
            <a:ext cx="457200" cy="365125"/>
          </a:xfrm>
        </p:spPr>
        <p:txBody>
          <a:bodyPr/>
          <a:lstStyle>
            <a:extLst/>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5B106E36-FD25-4E2D-B0AA-010F637433A0}" type="datetimeFigureOut">
              <a:rPr lang="ru-RU" smtClean="0"/>
              <a:pPr/>
              <a:t>05.02.2017</a:t>
            </a:fld>
            <a:endParaRPr lang="ru-RU" dirty="0"/>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dirty="0"/>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725C68B6-61C2-468F-89AB-4B9F7531AA68}"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2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 Id="rId5" Type="http://schemas.openxmlformats.org/officeDocument/2006/relationships/image" Target="../media/image38.jpeg"/><Relationship Id="rId4" Type="http://schemas.openxmlformats.org/officeDocument/2006/relationships/image" Target="../media/image37.jpeg"/></Relationships>
</file>

<file path=ppt/slides/_rels/slide2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53.jpeg"/></Relationships>
</file>

<file path=ppt/slides/_rels/slide32.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548680"/>
            <a:ext cx="7776864" cy="2800767"/>
          </a:xfrm>
          <a:prstGeom prst="rect">
            <a:avLst/>
          </a:prstGeom>
          <a:noFill/>
          <a:ln>
            <a:noFill/>
          </a:ln>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8800" b="1" i="1" cap="none" spc="0" dirty="0" smtClean="0">
                <a:ln w="11430"/>
                <a:solidFill>
                  <a:srgbClr val="FF0000"/>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Северная Америка</a:t>
            </a:r>
            <a:endParaRPr lang="ru-RU" sz="8800" b="1" i="1" cap="none" spc="0" dirty="0">
              <a:ln w="11430"/>
              <a:solidFill>
                <a:srgbClr val="FF0000"/>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3563888" y="4941168"/>
            <a:ext cx="5256584" cy="1384995"/>
          </a:xfrm>
          <a:prstGeom prst="rect">
            <a:avLst/>
          </a:prstGeom>
        </p:spPr>
        <p:txBody>
          <a:bodyPr wrap="square">
            <a:spAutoFit/>
          </a:bodyPr>
          <a:lstStyle/>
          <a:p>
            <a:pPr algn="ctr"/>
            <a:r>
              <a:rPr lang="ru-RU" altLang="ru-RU" sz="2800" dirty="0">
                <a:solidFill>
                  <a:schemeClr val="bg1">
                    <a:lumMod val="50000"/>
                  </a:schemeClr>
                </a:solidFill>
                <a:latin typeface="Times New Roman" panose="02020603050405020304" pitchFamily="18" charset="0"/>
                <a:cs typeface="Times New Roman" panose="02020603050405020304" pitchFamily="18" charset="0"/>
              </a:rPr>
              <a:t>Составила: </a:t>
            </a:r>
          </a:p>
          <a:p>
            <a:r>
              <a:rPr lang="ru-RU" altLang="ru-RU" sz="2800" dirty="0">
                <a:solidFill>
                  <a:schemeClr val="bg1">
                    <a:lumMod val="50000"/>
                  </a:schemeClr>
                </a:solidFill>
                <a:latin typeface="Times New Roman" panose="02020603050405020304" pitchFamily="18" charset="0"/>
                <a:cs typeface="Times New Roman" panose="02020603050405020304" pitchFamily="18" charset="0"/>
              </a:rPr>
              <a:t>Старкова Наталия Вадимовна</a:t>
            </a:r>
          </a:p>
          <a:p>
            <a:r>
              <a:rPr lang="ru-RU" altLang="ru-RU" sz="2800" dirty="0" smtClean="0">
                <a:solidFill>
                  <a:schemeClr val="bg1">
                    <a:lumMod val="50000"/>
                  </a:schemeClr>
                </a:solidFill>
                <a:latin typeface="Times New Roman" panose="02020603050405020304" pitchFamily="18" charset="0"/>
                <a:cs typeface="Times New Roman" panose="02020603050405020304" pitchFamily="18" charset="0"/>
              </a:rPr>
              <a:t>МДОУ </a:t>
            </a:r>
            <a:r>
              <a:rPr lang="ru-RU" altLang="ru-RU" sz="2800" dirty="0">
                <a:solidFill>
                  <a:schemeClr val="bg1">
                    <a:lumMod val="50000"/>
                  </a:schemeClr>
                </a:solidFill>
                <a:latin typeface="Times New Roman" panose="02020603050405020304" pitchFamily="18" charset="0"/>
                <a:cs typeface="Times New Roman" panose="02020603050405020304" pitchFamily="18" charset="0"/>
              </a:rPr>
              <a:t>№18 «Теремок</a:t>
            </a:r>
            <a:r>
              <a:rPr lang="ru-RU" altLang="ru-RU" sz="2800" dirty="0" smtClean="0">
                <a:solidFill>
                  <a:schemeClr val="bg1">
                    <a:lumMod val="50000"/>
                  </a:schemeClr>
                </a:solidFill>
                <a:latin typeface="Times New Roman" panose="02020603050405020304" pitchFamily="18" charset="0"/>
                <a:cs typeface="Times New Roman" panose="02020603050405020304" pitchFamily="18" charset="0"/>
              </a:rPr>
              <a:t>» ЯМР</a:t>
            </a:r>
            <a:endParaRPr lang="ru-RU" altLang="ru-RU" sz="2800" dirty="0">
              <a:solidFill>
                <a:schemeClr val="bg1">
                  <a:lumMod val="50000"/>
                </a:schemeClr>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2677656"/>
          </a:xfrm>
          <a:prstGeom prst="rect">
            <a:avLst/>
          </a:prstGeom>
        </p:spPr>
        <p:txBody>
          <a:bodyPr wrap="square">
            <a:spAutoFit/>
          </a:bodyPr>
          <a:lstStyle/>
          <a:p>
            <a:pPr algn="ctr"/>
            <a:r>
              <a:rPr lang="ru-RU" sz="2400" dirty="0" smtClean="0">
                <a:solidFill>
                  <a:srgbClr val="002060"/>
                </a:solidFill>
                <a:latin typeface="Times New Roman" pitchFamily="18" charset="0"/>
                <a:cs typeface="Times New Roman" pitchFamily="18" charset="0"/>
              </a:rPr>
              <a:t>Главной достопримечательностью Аризоны считается Гранд-Каньон. Это уникальное ущелье расположено на площади пять тысяч квадратных метров, а его глубина составляет почти две тысячи метров. Внизу протекает золотоносная река Колорадо. Здесь обустроена смотровая площадка, которую называют Небесная Тропа. Она представляет собой мост со стеклянными бортами и стеклянным дном, подвешенный на высоте 1220 метров. </a:t>
            </a:r>
            <a:endParaRPr lang="ru-RU" sz="2400" dirty="0">
              <a:solidFill>
                <a:srgbClr val="002060"/>
              </a:solidFill>
              <a:latin typeface="Times New Roman" pitchFamily="18" charset="0"/>
              <a:cs typeface="Times New Roman" pitchFamily="18" charset="0"/>
            </a:endParaRPr>
          </a:p>
        </p:txBody>
      </p:sp>
      <p:pic>
        <p:nvPicPr>
          <p:cNvPr id="67586" name="Picture 2" descr="http://1.bp.blogspot.com/-xCNjSwX17LI/UEQ5AjhAF3I/AAAAAAAAAPM/CdRWqUuD_tg/s1600/%D0%9A%D0%B0%D0%BD%D1%8C%D0%BE%D0%BD+%D0%93%D0%BB%D0%B5%D0%BD,+%D0%90%D1%80%D0%B8%D0%B7%D0%BE%D0%BD%D0%B0,+%D0%A1%D0%A8%D0%9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1520" y="2677656"/>
            <a:ext cx="5327378" cy="344198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67588" name="Picture 4" descr="http://animalworld.com.ua/images/2013/July/Raznoe/Grand/Grand-Canyon_1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44008" y="3789040"/>
            <a:ext cx="4219080" cy="281272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692696"/>
            <a:ext cx="7992888" cy="5078313"/>
          </a:xfrm>
          <a:prstGeom prst="rect">
            <a:avLst/>
          </a:prstGeom>
        </p:spPr>
        <p:txBody>
          <a:bodyPr wrap="square">
            <a:spAutoFit/>
          </a:bodyPr>
          <a:lstStyle/>
          <a:p>
            <a:pPr algn="ctr" fontAlgn="base"/>
            <a:r>
              <a:rPr lang="ru-RU" sz="3600" dirty="0" smtClean="0">
                <a:solidFill>
                  <a:srgbClr val="002060"/>
                </a:solidFill>
                <a:latin typeface="Times New Roman" pitchFamily="18" charset="0"/>
                <a:cs typeface="Times New Roman" pitchFamily="18" charset="0"/>
              </a:rPr>
              <a:t>Общее количество растений Северной Америки составляет 300 видов. Они поражают размерами и скоростью роста. Здесь много уникальных видов: </a:t>
            </a:r>
            <a:r>
              <a:rPr lang="ru-RU" sz="3600" dirty="0" err="1" smtClean="0">
                <a:solidFill>
                  <a:srgbClr val="002060"/>
                </a:solidFill>
                <a:latin typeface="Times New Roman" pitchFamily="18" charset="0"/>
                <a:cs typeface="Times New Roman" pitchFamily="18" charset="0"/>
              </a:rPr>
              <a:t>тюльпановое</a:t>
            </a:r>
            <a:r>
              <a:rPr lang="ru-RU" sz="3600" dirty="0" smtClean="0">
                <a:solidFill>
                  <a:srgbClr val="002060"/>
                </a:solidFill>
                <a:latin typeface="Times New Roman" pitchFamily="18" charset="0"/>
                <a:cs typeface="Times New Roman" pitchFamily="18" charset="0"/>
              </a:rPr>
              <a:t> дерево, гикори, туя, секвойя, магнолия. В северной части материка распространены карликовые ивы, ягодные кустарники и березы.</a:t>
            </a:r>
          </a:p>
          <a:p>
            <a:pPr algn="ctr" fontAlgn="base"/>
            <a:endParaRPr lang="ru-RU" sz="3600"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ic.pics.livejournal.com/evening_cowboy/54125275/228553/228553_90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31840" y="260648"/>
            <a:ext cx="5724128" cy="429309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35844" name="Picture 4" descr="http://romantikland.ru/_ph/17/53611802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3717032"/>
            <a:ext cx="3648405" cy="273630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TextBox 3"/>
          <p:cNvSpPr txBox="1"/>
          <p:nvPr/>
        </p:nvSpPr>
        <p:spPr>
          <a:xfrm>
            <a:off x="4355976" y="4869160"/>
            <a:ext cx="3456384" cy="461665"/>
          </a:xfrm>
          <a:prstGeom prst="rect">
            <a:avLst/>
          </a:prstGeom>
          <a:noFill/>
        </p:spPr>
        <p:txBody>
          <a:bodyPr wrap="square" rtlCol="0">
            <a:spAutoFit/>
          </a:bodyPr>
          <a:lstStyle/>
          <a:p>
            <a:pPr algn="ctr"/>
            <a:r>
              <a:rPr lang="ru-RU" sz="2400" dirty="0" err="1" smtClean="0">
                <a:solidFill>
                  <a:srgbClr val="002060"/>
                </a:solidFill>
                <a:latin typeface="Times New Roman" pitchFamily="18" charset="0"/>
                <a:cs typeface="Times New Roman" pitchFamily="18" charset="0"/>
              </a:rPr>
              <a:t>Тюльпановое</a:t>
            </a:r>
            <a:r>
              <a:rPr lang="ru-RU" sz="2400" dirty="0" smtClean="0">
                <a:solidFill>
                  <a:srgbClr val="002060"/>
                </a:solidFill>
                <a:latin typeface="Times New Roman" pitchFamily="18" charset="0"/>
                <a:cs typeface="Times New Roman" pitchFamily="18" charset="0"/>
              </a:rPr>
              <a:t>  дерево</a:t>
            </a:r>
            <a:endParaRPr lang="ru-RU" sz="2400"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http://texastreeid.tamu.edu/images/TreeImages/hickory_black15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1520" y="260648"/>
            <a:ext cx="5387752" cy="539448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TextBox 2"/>
          <p:cNvSpPr txBox="1"/>
          <p:nvPr/>
        </p:nvSpPr>
        <p:spPr>
          <a:xfrm>
            <a:off x="6228184" y="1556792"/>
            <a:ext cx="2592288" cy="1077218"/>
          </a:xfrm>
          <a:prstGeom prst="rect">
            <a:avLst/>
          </a:prstGeom>
          <a:noFill/>
        </p:spPr>
        <p:txBody>
          <a:bodyPr wrap="square" rtlCol="0">
            <a:spAutoFit/>
          </a:bodyPr>
          <a:lstStyle/>
          <a:p>
            <a:pPr algn="ctr"/>
            <a:r>
              <a:rPr lang="ru-RU" sz="3200" dirty="0" smtClean="0">
                <a:solidFill>
                  <a:srgbClr val="002060"/>
                </a:solidFill>
                <a:latin typeface="Times New Roman" pitchFamily="18" charset="0"/>
                <a:cs typeface="Times New Roman" pitchFamily="18" charset="0"/>
              </a:rPr>
              <a:t>Дерево Гикори</a:t>
            </a:r>
            <a:endParaRPr lang="ru-RU" sz="3200" dirty="0">
              <a:solidFill>
                <a:srgbClr val="002060"/>
              </a:solidFill>
              <a:latin typeface="Times New Roman" pitchFamily="18" charset="0"/>
              <a:cs typeface="Times New Roman" pitchFamily="18" charset="0"/>
            </a:endParaRPr>
          </a:p>
        </p:txBody>
      </p:sp>
      <p:pic>
        <p:nvPicPr>
          <p:cNvPr id="37892" name="Picture 4" descr="http://driftlessfolkschool.org/wp-content/uploads/2015/08/Hickory_nuts_6060.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43578" y="4121696"/>
            <a:ext cx="3800422" cy="273630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332656"/>
            <a:ext cx="4572000" cy="2308324"/>
          </a:xfrm>
          <a:prstGeom prst="rect">
            <a:avLst/>
          </a:prstGeom>
        </p:spPr>
        <p:txBody>
          <a:bodyPr>
            <a:spAutoFit/>
          </a:bodyPr>
          <a:lstStyle/>
          <a:p>
            <a:pPr algn="ctr"/>
            <a:r>
              <a:rPr lang="ru-RU" sz="2400" dirty="0" smtClean="0">
                <a:solidFill>
                  <a:srgbClr val="002060"/>
                </a:solidFill>
                <a:latin typeface="Times New Roman" pitchFamily="18" charset="0"/>
                <a:cs typeface="Times New Roman" pitchFamily="18" charset="0"/>
              </a:rPr>
              <a:t>Секвойя - самые древние представители  растительного мира в мире. Виды, произрастающие здесь, могут достигать 100-150 метров в высоту и 20 метров в диаметре</a:t>
            </a:r>
            <a:endParaRPr lang="ru-RU" sz="2400" dirty="0">
              <a:solidFill>
                <a:srgbClr val="002060"/>
              </a:solidFill>
              <a:latin typeface="Times New Roman" pitchFamily="18" charset="0"/>
              <a:cs typeface="Times New Roman" pitchFamily="18" charset="0"/>
            </a:endParaRPr>
          </a:p>
        </p:txBody>
      </p:sp>
      <p:pic>
        <p:nvPicPr>
          <p:cNvPr id="39940" name="Picture 4" descr="http://joy4mind.com/wp-content/uploads/2012/10/Sequoia-National-Park2.jpg"/>
          <p:cNvPicPr>
            <a:picLocks noChangeAspect="1" noChangeArrowheads="1"/>
          </p:cNvPicPr>
          <p:nvPr/>
        </p:nvPicPr>
        <p:blipFill>
          <a:blip r:embed="rId2" cstate="print"/>
          <a:srcRect/>
          <a:stretch>
            <a:fillRect/>
          </a:stretch>
        </p:blipFill>
        <p:spPr bwMode="auto">
          <a:xfrm>
            <a:off x="251520" y="2780928"/>
            <a:ext cx="5715000" cy="3810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39942" name="Picture 6" descr="http://i.ucrazy.ru/files/pics/2014.08/1407768148_2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18500" y="692696"/>
            <a:ext cx="3011334" cy="532859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260648"/>
            <a:ext cx="4572000" cy="5262979"/>
          </a:xfrm>
          <a:prstGeom prst="rect">
            <a:avLst/>
          </a:prstGeom>
        </p:spPr>
        <p:txBody>
          <a:bodyPr>
            <a:spAutoFit/>
          </a:bodyPr>
          <a:lstStyle/>
          <a:p>
            <a:pPr algn="ctr"/>
            <a:r>
              <a:rPr lang="ru-RU" sz="2400" dirty="0" smtClean="0">
                <a:solidFill>
                  <a:srgbClr val="002060"/>
                </a:solidFill>
                <a:latin typeface="Times New Roman" pitchFamily="18" charset="0"/>
                <a:cs typeface="Times New Roman" pitchFamily="18" charset="0"/>
              </a:rPr>
              <a:t>Кактус – очень полезное растение. Издавна в Мексике из кактуса делали легкие прочные мосты, дорожные столбы. Многие виды кактусов являются традиционным продуктом питания местного населения. Кактусы жарят, варят, приготовляя около 40 блюд. Кроме того, некоторые виды кактусов местные жители используют как лекарства. Не случайно кактус изображен на государственном гербе Мексики.</a:t>
            </a:r>
            <a:endParaRPr lang="ru-RU" sz="2400" dirty="0">
              <a:solidFill>
                <a:srgbClr val="002060"/>
              </a:solidFill>
              <a:latin typeface="Times New Roman" pitchFamily="18" charset="0"/>
              <a:cs typeface="Times New Roman" pitchFamily="18" charset="0"/>
            </a:endParaRPr>
          </a:p>
        </p:txBody>
      </p:sp>
      <p:pic>
        <p:nvPicPr>
          <p:cNvPr id="34818" name="Picture 2" descr="http://well.ru/upload/iblock/f37/f370c96e722deae5b64f2c713a8362e8.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04048" y="476672"/>
            <a:ext cx="3659560" cy="274467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34820" name="Picture 4" descr="http://www.world-globe.ru/files/arms/mexico_l.jpg"/>
          <p:cNvPicPr>
            <a:picLocks noChangeAspect="1" noChangeArrowheads="1"/>
          </p:cNvPicPr>
          <p:nvPr/>
        </p:nvPicPr>
        <p:blipFill>
          <a:blip r:embed="rId3" cstate="print"/>
          <a:srcRect/>
          <a:stretch>
            <a:fillRect/>
          </a:stretch>
        </p:blipFill>
        <p:spPr bwMode="auto">
          <a:xfrm>
            <a:off x="5115583" y="3429000"/>
            <a:ext cx="3528392" cy="314100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260648"/>
            <a:ext cx="8064896" cy="3046988"/>
          </a:xfrm>
          <a:prstGeom prst="rect">
            <a:avLst/>
          </a:prstGeom>
        </p:spPr>
        <p:txBody>
          <a:bodyPr wrap="square">
            <a:spAutoFit/>
          </a:bodyPr>
          <a:lstStyle/>
          <a:p>
            <a:pPr algn="ctr" fontAlgn="base"/>
            <a:r>
              <a:rPr lang="ru-RU" sz="3200" dirty="0" smtClean="0">
                <a:solidFill>
                  <a:srgbClr val="002060"/>
                </a:solidFill>
                <a:latin typeface="Times New Roman" pitchFamily="18" charset="0"/>
                <a:cs typeface="Times New Roman" pitchFamily="18" charset="0"/>
              </a:rPr>
              <a:t>Птичья фауна материка насчитывает 600 видов птиц. Здесь можно встретить стаи ибисов, пеликанов, фламинго, калифорнийского грифа и куропатку, а также десятки видов колибри, ареал обитания которых достигает Аляски.</a:t>
            </a:r>
            <a:endParaRPr lang="ru-RU" sz="3200" dirty="0">
              <a:solidFill>
                <a:srgbClr val="002060"/>
              </a:solidFill>
              <a:latin typeface="Times New Roman" pitchFamily="18" charset="0"/>
              <a:cs typeface="Times New Roman" pitchFamily="18" charset="0"/>
            </a:endParaRPr>
          </a:p>
        </p:txBody>
      </p:sp>
      <p:pic>
        <p:nvPicPr>
          <p:cNvPr id="41986" name="Picture 2" descr="http://img-fotki.yandex.ru/get/6004/albanatasha.34/0_5bc93_aaab0ade_L"/>
          <p:cNvPicPr>
            <a:picLocks noChangeAspect="1" noChangeArrowheads="1"/>
          </p:cNvPicPr>
          <p:nvPr/>
        </p:nvPicPr>
        <p:blipFill>
          <a:blip r:embed="rId3" cstate="print"/>
          <a:srcRect/>
          <a:stretch>
            <a:fillRect/>
          </a:stretch>
        </p:blipFill>
        <p:spPr bwMode="auto">
          <a:xfrm>
            <a:off x="1835696" y="3307636"/>
            <a:ext cx="4762500" cy="33909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TextBox 3"/>
          <p:cNvSpPr txBox="1"/>
          <p:nvPr/>
        </p:nvSpPr>
        <p:spPr>
          <a:xfrm>
            <a:off x="6732240" y="4704669"/>
            <a:ext cx="1440160" cy="584775"/>
          </a:xfrm>
          <a:prstGeom prst="rect">
            <a:avLst/>
          </a:prstGeom>
          <a:noFill/>
        </p:spPr>
        <p:txBody>
          <a:bodyPr wrap="square" rtlCol="0">
            <a:spAutoFit/>
          </a:bodyPr>
          <a:lstStyle/>
          <a:p>
            <a:r>
              <a:rPr lang="ru-RU" sz="3200" dirty="0" smtClean="0">
                <a:solidFill>
                  <a:srgbClr val="002060"/>
                </a:solidFill>
                <a:latin typeface="Times New Roman" pitchFamily="18" charset="0"/>
                <a:cs typeface="Times New Roman" pitchFamily="18" charset="0"/>
              </a:rPr>
              <a:t>Ибис</a:t>
            </a:r>
            <a:endParaRPr lang="ru-RU" sz="3200"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http://wildfrontier.ru/wp-content/uploads/2016/05/Kalifornijskij-kondor.jpg"/>
          <p:cNvPicPr>
            <a:picLocks noChangeAspect="1" noChangeArrowheads="1"/>
          </p:cNvPicPr>
          <p:nvPr/>
        </p:nvPicPr>
        <p:blipFill>
          <a:blip r:embed="rId2" cstate="print"/>
          <a:srcRect/>
          <a:stretch>
            <a:fillRect/>
          </a:stretch>
        </p:blipFill>
        <p:spPr bwMode="auto">
          <a:xfrm>
            <a:off x="395536" y="404664"/>
            <a:ext cx="4762500" cy="360045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44036" name="Picture 4" descr="http://www.floranimal.ru/gallery/big/397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995438" y="1700808"/>
            <a:ext cx="3904731" cy="515719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TextBox 3"/>
          <p:cNvSpPr txBox="1"/>
          <p:nvPr/>
        </p:nvSpPr>
        <p:spPr>
          <a:xfrm>
            <a:off x="0" y="5085184"/>
            <a:ext cx="4644008" cy="954107"/>
          </a:xfrm>
          <a:prstGeom prst="rect">
            <a:avLst/>
          </a:prstGeom>
          <a:noFill/>
        </p:spPr>
        <p:txBody>
          <a:bodyPr wrap="square" rtlCol="0">
            <a:spAutoFit/>
          </a:bodyPr>
          <a:lstStyle/>
          <a:p>
            <a:pPr algn="ctr"/>
            <a:r>
              <a:rPr lang="ru-RU" sz="2800" dirty="0" smtClean="0">
                <a:solidFill>
                  <a:srgbClr val="002060"/>
                </a:solidFill>
                <a:latin typeface="Times New Roman" pitchFamily="18" charset="0"/>
                <a:cs typeface="Times New Roman" pitchFamily="18" charset="0"/>
              </a:rPr>
              <a:t>Калифорнийский гриф</a:t>
            </a:r>
          </a:p>
          <a:p>
            <a:pPr algn="ctr"/>
            <a:endParaRPr lang="ru-RU" sz="2800"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751512" y="1441180"/>
            <a:ext cx="4142745" cy="261219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45058" name="Picture 2" descr="http://www.andreev.org/albums/Celestun/images/14MX.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88381" y="3706340"/>
            <a:ext cx="4736326" cy="3151660"/>
          </a:xfrm>
          <a:prstGeom prst="rect">
            <a:avLst/>
          </a:prstGeom>
          <a:noFill/>
        </p:spPr>
      </p:pic>
      <p:sp>
        <p:nvSpPr>
          <p:cNvPr id="3" name="TextBox 2"/>
          <p:cNvSpPr txBox="1"/>
          <p:nvPr/>
        </p:nvSpPr>
        <p:spPr>
          <a:xfrm>
            <a:off x="5116875" y="5093347"/>
            <a:ext cx="4032448" cy="769441"/>
          </a:xfrm>
          <a:prstGeom prst="rect">
            <a:avLst/>
          </a:prstGeom>
          <a:noFill/>
        </p:spPr>
        <p:txBody>
          <a:bodyPr wrap="square" rtlCol="0">
            <a:spAutoFit/>
          </a:bodyPr>
          <a:lstStyle/>
          <a:p>
            <a:pPr algn="ctr"/>
            <a:r>
              <a:rPr lang="ru-RU" sz="4400" dirty="0" smtClean="0">
                <a:solidFill>
                  <a:srgbClr val="002060"/>
                </a:solidFill>
                <a:latin typeface="Times New Roman" pitchFamily="18" charset="0"/>
                <a:cs typeface="Times New Roman" pitchFamily="18" charset="0"/>
              </a:rPr>
              <a:t>Фламинго</a:t>
            </a:r>
            <a:endParaRPr lang="ru-RU" sz="4400" dirty="0">
              <a:solidFill>
                <a:srgbClr val="002060"/>
              </a:solidFill>
              <a:latin typeface="Times New Roman" pitchFamily="18" charset="0"/>
              <a:cs typeface="Times New Roman" pitchFamily="18" charset="0"/>
            </a:endParaRPr>
          </a:p>
        </p:txBody>
      </p:sp>
      <p:sp>
        <p:nvSpPr>
          <p:cNvPr id="4" name="Прямоугольник 3"/>
          <p:cNvSpPr/>
          <p:nvPr/>
        </p:nvSpPr>
        <p:spPr>
          <a:xfrm>
            <a:off x="5940152" y="598660"/>
            <a:ext cx="2376264" cy="769441"/>
          </a:xfrm>
          <a:prstGeom prst="rect">
            <a:avLst/>
          </a:prstGeom>
        </p:spPr>
        <p:txBody>
          <a:bodyPr wrap="square">
            <a:spAutoFit/>
          </a:bodyPr>
          <a:lstStyle/>
          <a:p>
            <a:pPr algn="ctr"/>
            <a:r>
              <a:rPr lang="ru-RU" sz="4400" dirty="0">
                <a:solidFill>
                  <a:srgbClr val="002060"/>
                </a:solidFill>
                <a:latin typeface="Times New Roman" pitchFamily="18" charset="0"/>
                <a:cs typeface="Times New Roman" pitchFamily="18" charset="0"/>
              </a:rPr>
              <a:t>Пеликан</a:t>
            </a:r>
          </a:p>
        </p:txBody>
      </p:sp>
      <p:pic>
        <p:nvPicPr>
          <p:cNvPr id="6" name="Picture 2" descr="http://img10.proshkolu.ru/content/media/pic/std/4000000/3257000/3256655-39434eef546cd9e8.jpg"/>
          <p:cNvPicPr>
            <a:picLocks noChangeAspect="1" noChangeArrowheads="1"/>
          </p:cNvPicPr>
          <p:nvPr/>
        </p:nvPicPr>
        <p:blipFill>
          <a:blip r:embed="rId4" cstate="print"/>
          <a:srcRect/>
          <a:stretch>
            <a:fillRect/>
          </a:stretch>
        </p:blipFill>
        <p:spPr bwMode="auto">
          <a:xfrm>
            <a:off x="132290" y="17724"/>
            <a:ext cx="4572000" cy="304800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7" name="TextBox 6"/>
          <p:cNvSpPr txBox="1"/>
          <p:nvPr/>
        </p:nvSpPr>
        <p:spPr>
          <a:xfrm>
            <a:off x="693439" y="3060009"/>
            <a:ext cx="2276508" cy="646331"/>
          </a:xfrm>
          <a:prstGeom prst="rect">
            <a:avLst/>
          </a:prstGeom>
          <a:noFill/>
        </p:spPr>
        <p:txBody>
          <a:bodyPr wrap="square" rtlCol="0">
            <a:spAutoFit/>
          </a:bodyPr>
          <a:lstStyle/>
          <a:p>
            <a:r>
              <a:rPr lang="ru-RU" sz="3600" dirty="0" err="1" smtClean="0">
                <a:solidFill>
                  <a:srgbClr val="002060"/>
                </a:solidFill>
                <a:latin typeface="Times New Roman" pitchFamily="18" charset="0"/>
                <a:cs typeface="Times New Roman" pitchFamily="18" charset="0"/>
              </a:rPr>
              <a:t>Калибри</a:t>
            </a:r>
            <a:endParaRPr lang="ru-RU" sz="3600"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58847"/>
            <a:ext cx="8424936" cy="1200329"/>
          </a:xfrm>
          <a:prstGeom prst="rect">
            <a:avLst/>
          </a:prstGeom>
        </p:spPr>
        <p:txBody>
          <a:bodyPr wrap="square">
            <a:spAutoFit/>
          </a:bodyPr>
          <a:lstStyle/>
          <a:p>
            <a:pPr algn="ctr" fontAlgn="base"/>
            <a:r>
              <a:rPr lang="ru-RU" sz="2400" dirty="0" smtClean="0">
                <a:solidFill>
                  <a:srgbClr val="002060"/>
                </a:solidFill>
                <a:latin typeface="Times New Roman" pitchFamily="18" charset="0"/>
                <a:cs typeface="Times New Roman" pitchFamily="18" charset="0"/>
              </a:rPr>
              <a:t>Животный мир материка разнообразен. В тундровой зоне можно встретить северного оленя, белого медведя, песца. Там же обитают полярный волк и ласка. </a:t>
            </a:r>
            <a:endParaRPr lang="ru-RU" sz="2400" dirty="0">
              <a:solidFill>
                <a:srgbClr val="002060"/>
              </a:solidFill>
              <a:latin typeface="Times New Roman" pitchFamily="18" charset="0"/>
              <a:cs typeface="Times New Roman" pitchFamily="18" charset="0"/>
            </a:endParaRPr>
          </a:p>
        </p:txBody>
      </p:sp>
      <p:pic>
        <p:nvPicPr>
          <p:cNvPr id="51202" name="Picture 2" descr="http://animalreader.ru/wp-content/uploads/2015/04/zhivotnyj-mir-severnoj-ameriki-animalreader.ru_.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1520" y="1268760"/>
            <a:ext cx="4608512" cy="306466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1206" name="Picture 6" descr="http://xyya.net/uploads/posts/2013-12/thumbs/1387093106_supercoolpics_10_0205201310552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70456" y="3947506"/>
            <a:ext cx="4644008" cy="293235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1204" name="Picture 4" descr="http://img-fotki.yandex.ru/get/6301/68701203.199/0_91ec8_2c55ffdf_orig.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937123" y="1700808"/>
            <a:ext cx="5206877" cy="416024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260648"/>
            <a:ext cx="8352928" cy="830997"/>
          </a:xfrm>
          <a:prstGeom prst="rect">
            <a:avLst/>
          </a:prstGeom>
        </p:spPr>
        <p:txBody>
          <a:bodyPr wrap="square">
            <a:spAutoFit/>
          </a:bodyPr>
          <a:lstStyle/>
          <a:p>
            <a:pPr algn="ctr"/>
            <a:r>
              <a:rPr lang="ru-RU" sz="2400" dirty="0" smtClean="0">
                <a:solidFill>
                  <a:srgbClr val="002060"/>
                </a:solidFill>
              </a:rPr>
              <a:t>Северная Америка – это третий по величине материк нашей планеты. Ее общая площадь составляет 24,3 </a:t>
            </a:r>
            <a:r>
              <a:rPr lang="ru-RU" sz="2400" dirty="0" err="1" smtClean="0">
                <a:solidFill>
                  <a:srgbClr val="002060"/>
                </a:solidFill>
              </a:rPr>
              <a:t>млн</a:t>
            </a:r>
            <a:r>
              <a:rPr lang="ru-RU" sz="2400" dirty="0" smtClean="0">
                <a:solidFill>
                  <a:srgbClr val="002060"/>
                </a:solidFill>
              </a:rPr>
              <a:t> км2. </a:t>
            </a:r>
            <a:endParaRPr lang="ru-RU" sz="2400" dirty="0">
              <a:solidFill>
                <a:srgbClr val="002060"/>
              </a:solidFill>
            </a:endParaRPr>
          </a:p>
        </p:txBody>
      </p:sp>
      <p:pic>
        <p:nvPicPr>
          <p:cNvPr id="1026" name="Picture 2" descr="http://900igr.net/datas/okruzhajuschij-mir/Urok-materiki/0035-035-Severnaja-Amerik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99592" y="1412776"/>
            <a:ext cx="6943626" cy="520772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http://www.stihi.ru/pics/2008/05/21/223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5292080" cy="3969060"/>
          </a:xfrm>
          <a:prstGeom prst="rect">
            <a:avLst/>
          </a:prstGeom>
          <a:noFill/>
        </p:spPr>
      </p:pic>
      <p:pic>
        <p:nvPicPr>
          <p:cNvPr id="56324" name="Picture 4" descr="http://i67.fastpic.ru/big/2014/1214/44/322eafe6559902ba9121807f03939d4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63201" y="3717032"/>
            <a:ext cx="5280799" cy="3140968"/>
          </a:xfrm>
          <a:prstGeom prst="rect">
            <a:avLst/>
          </a:prstGeom>
          <a:noFill/>
        </p:spPr>
      </p:pic>
      <p:sp>
        <p:nvSpPr>
          <p:cNvPr id="4" name="TextBox 3"/>
          <p:cNvSpPr txBox="1"/>
          <p:nvPr/>
        </p:nvSpPr>
        <p:spPr>
          <a:xfrm>
            <a:off x="5508104" y="548680"/>
            <a:ext cx="3384376" cy="584775"/>
          </a:xfrm>
          <a:prstGeom prst="rect">
            <a:avLst/>
          </a:prstGeom>
          <a:noFill/>
        </p:spPr>
        <p:txBody>
          <a:bodyPr wrap="square" rtlCol="0">
            <a:spAutoFit/>
          </a:bodyPr>
          <a:lstStyle/>
          <a:p>
            <a:pPr algn="ctr"/>
            <a:r>
              <a:rPr lang="ru-RU" sz="3200" dirty="0" smtClean="0">
                <a:solidFill>
                  <a:srgbClr val="002060"/>
                </a:solidFill>
                <a:latin typeface="Times New Roman" pitchFamily="18" charset="0"/>
                <a:cs typeface="Times New Roman" pitchFamily="18" charset="0"/>
              </a:rPr>
              <a:t>Полярный волк</a:t>
            </a:r>
            <a:endParaRPr lang="ru-RU" sz="3200" dirty="0">
              <a:solidFill>
                <a:srgbClr val="002060"/>
              </a:solidFill>
              <a:latin typeface="Times New Roman" pitchFamily="18" charset="0"/>
              <a:cs typeface="Times New Roman" pitchFamily="18" charset="0"/>
            </a:endParaRPr>
          </a:p>
        </p:txBody>
      </p:sp>
      <p:sp>
        <p:nvSpPr>
          <p:cNvPr id="5" name="TextBox 4"/>
          <p:cNvSpPr txBox="1"/>
          <p:nvPr/>
        </p:nvSpPr>
        <p:spPr>
          <a:xfrm>
            <a:off x="251520" y="4725144"/>
            <a:ext cx="3312368" cy="584775"/>
          </a:xfrm>
          <a:prstGeom prst="rect">
            <a:avLst/>
          </a:prstGeom>
          <a:noFill/>
        </p:spPr>
        <p:txBody>
          <a:bodyPr wrap="square" rtlCol="0">
            <a:spAutoFit/>
          </a:bodyPr>
          <a:lstStyle/>
          <a:p>
            <a:pPr algn="ctr"/>
            <a:r>
              <a:rPr lang="ru-RU" sz="3200" dirty="0" smtClean="0">
                <a:solidFill>
                  <a:srgbClr val="002060"/>
                </a:solidFill>
                <a:latin typeface="Times New Roman" pitchFamily="18" charset="0"/>
                <a:cs typeface="Times New Roman" pitchFamily="18" charset="0"/>
              </a:rPr>
              <a:t>Ласка</a:t>
            </a:r>
            <a:endParaRPr lang="ru-RU" sz="3200"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60648"/>
            <a:ext cx="8892480" cy="954107"/>
          </a:xfrm>
          <a:prstGeom prst="rect">
            <a:avLst/>
          </a:prstGeom>
        </p:spPr>
        <p:txBody>
          <a:bodyPr wrap="square">
            <a:spAutoFit/>
          </a:bodyPr>
          <a:lstStyle/>
          <a:p>
            <a:pPr algn="ctr"/>
            <a:r>
              <a:rPr lang="ru-RU" sz="2800" dirty="0" smtClean="0">
                <a:solidFill>
                  <a:srgbClr val="002060"/>
                </a:solidFill>
                <a:latin typeface="Times New Roman" pitchFamily="18" charset="0"/>
                <a:cs typeface="Times New Roman" pitchFamily="18" charset="0"/>
              </a:rPr>
              <a:t>В таежной зоне многочисленны пушные звери: выдра, скунс, соболь. </a:t>
            </a:r>
            <a:endParaRPr lang="ru-RU" sz="2800" dirty="0"/>
          </a:p>
        </p:txBody>
      </p:sp>
      <p:pic>
        <p:nvPicPr>
          <p:cNvPr id="55298" name="Picture 2" descr="http://zoogalaktika.ru/assets/images/mammalia/carnivora/mustelidae/lontra-canadensis/lontra-canadensis_0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268760"/>
            <a:ext cx="5220072" cy="3915054"/>
          </a:xfrm>
          <a:prstGeom prst="rect">
            <a:avLst/>
          </a:prstGeom>
          <a:noFill/>
        </p:spPr>
      </p:pic>
      <p:pic>
        <p:nvPicPr>
          <p:cNvPr id="55300" name="Picture 4" descr="http://divmir.ru/wp-content/uploads/2012/01/Skuns.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91108" y="1268760"/>
            <a:ext cx="3852892" cy="2774082"/>
          </a:xfrm>
          <a:prstGeom prst="rect">
            <a:avLst/>
          </a:prstGeom>
          <a:noFill/>
        </p:spPr>
      </p:pic>
      <p:pic>
        <p:nvPicPr>
          <p:cNvPr id="55302" name="Picture 6" descr="http://900igr.net/data/o-zhivotnykh/_Sibir-2.files/0013-018-Sobol.jpg"/>
          <p:cNvPicPr>
            <a:picLocks noChangeAspect="1" noChangeArrowheads="1"/>
          </p:cNvPicPr>
          <p:nvPr/>
        </p:nvPicPr>
        <p:blipFill>
          <a:blip r:embed="rId4" cstate="print"/>
          <a:srcRect/>
          <a:stretch>
            <a:fillRect/>
          </a:stretch>
        </p:blipFill>
        <p:spPr bwMode="auto">
          <a:xfrm>
            <a:off x="4716016" y="4221088"/>
            <a:ext cx="3853399" cy="2376264"/>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332656"/>
            <a:ext cx="8352928" cy="1077218"/>
          </a:xfrm>
          <a:prstGeom prst="rect">
            <a:avLst/>
          </a:prstGeom>
        </p:spPr>
        <p:txBody>
          <a:bodyPr wrap="square">
            <a:spAutoFit/>
          </a:bodyPr>
          <a:lstStyle/>
          <a:p>
            <a:pPr algn="ctr"/>
            <a:r>
              <a:rPr lang="ru-RU" sz="3200" dirty="0" smtClean="0">
                <a:solidFill>
                  <a:srgbClr val="002060"/>
                </a:solidFill>
                <a:latin typeface="Times New Roman" pitchFamily="18" charset="0"/>
                <a:cs typeface="Times New Roman" pitchFamily="18" charset="0"/>
              </a:rPr>
              <a:t>Среди хищных животных встречаются медведи, волки, рыси, росомахи. </a:t>
            </a:r>
            <a:endParaRPr lang="ru-RU" sz="3200" dirty="0"/>
          </a:p>
        </p:txBody>
      </p:sp>
      <p:pic>
        <p:nvPicPr>
          <p:cNvPr id="57346" name="Picture 2" descr="http://boombob.ru/img/picture/Jun/17/05bc26b4e19ebf2e9681fd5f8e9f4d30/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536" y="1412776"/>
            <a:ext cx="3413641" cy="2276872"/>
          </a:xfrm>
          <a:prstGeom prst="rect">
            <a:avLst/>
          </a:prstGeom>
          <a:noFill/>
        </p:spPr>
      </p:pic>
      <p:pic>
        <p:nvPicPr>
          <p:cNvPr id="57348" name="Picture 4" descr="http://images.fineartamerica.com/images-medium-5/3-gray-wolf-north-america-tim-fitzharris.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139952" y="1484784"/>
            <a:ext cx="4320480" cy="2880320"/>
          </a:xfrm>
          <a:prstGeom prst="rect">
            <a:avLst/>
          </a:prstGeom>
          <a:noFill/>
        </p:spPr>
      </p:pic>
      <p:pic>
        <p:nvPicPr>
          <p:cNvPr id="57350" name="Picture 6" descr="http://v.900igr.net:10/datas/geografija/Prirodnye-zony-v-Severnoj-Amerike/0026-026-Ryzhaja-rys.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79512" y="3617640"/>
            <a:ext cx="4320479" cy="3240360"/>
          </a:xfrm>
          <a:prstGeom prst="rect">
            <a:avLst/>
          </a:prstGeom>
          <a:noFill/>
        </p:spPr>
      </p:pic>
      <p:pic>
        <p:nvPicPr>
          <p:cNvPr id="57352" name="Picture 8" descr="http://fn1.co.il/Resources/122/Images/Photoforsite/asd/%E2%84%9611%20rosomaha%201.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88024" y="4365104"/>
            <a:ext cx="3512758" cy="2325688"/>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908720"/>
            <a:ext cx="4320480" cy="1815882"/>
          </a:xfrm>
          <a:prstGeom prst="rect">
            <a:avLst/>
          </a:prstGeom>
        </p:spPr>
        <p:txBody>
          <a:bodyPr wrap="square">
            <a:spAutoFit/>
          </a:bodyPr>
          <a:lstStyle/>
          <a:p>
            <a:pPr algn="ctr"/>
            <a:r>
              <a:rPr lang="ru-RU" sz="2800" dirty="0" smtClean="0">
                <a:solidFill>
                  <a:srgbClr val="002060"/>
                </a:solidFill>
                <a:latin typeface="Times New Roman" pitchFamily="18" charset="0"/>
                <a:cs typeface="Times New Roman" pitchFamily="18" charset="0"/>
              </a:rPr>
              <a:t>Примечателен крупный грызун – </a:t>
            </a:r>
            <a:r>
              <a:rPr lang="ru-RU" sz="2800" dirty="0" err="1" smtClean="0">
                <a:solidFill>
                  <a:srgbClr val="002060"/>
                </a:solidFill>
                <a:latin typeface="Times New Roman" pitchFamily="18" charset="0"/>
                <a:cs typeface="Times New Roman" pitchFamily="18" charset="0"/>
              </a:rPr>
              <a:t>поркупайн</a:t>
            </a:r>
            <a:r>
              <a:rPr lang="ru-RU" sz="2800" dirty="0" smtClean="0">
                <a:solidFill>
                  <a:srgbClr val="002060"/>
                </a:solidFill>
                <a:latin typeface="Times New Roman" pitchFamily="18" charset="0"/>
                <a:cs typeface="Times New Roman" pitchFamily="18" charset="0"/>
              </a:rPr>
              <a:t>, который живет на деревьях. </a:t>
            </a:r>
            <a:endParaRPr lang="ru-RU" sz="2800" dirty="0"/>
          </a:p>
        </p:txBody>
      </p:sp>
      <p:pic>
        <p:nvPicPr>
          <p:cNvPr id="60418" name="Picture 2" descr="http://2static.fjcdn.com/pictures/Porcupine_7cc032_558130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8362" y="3501008"/>
            <a:ext cx="4709235" cy="2952328"/>
          </a:xfrm>
          <a:prstGeom prst="rect">
            <a:avLst/>
          </a:prstGeom>
          <a:noFill/>
        </p:spPr>
      </p:pic>
      <p:pic>
        <p:nvPicPr>
          <p:cNvPr id="60420" name="Picture 4" descr="http://www.wild-facts.com/wp-content/uploads/2011/09/800px-Tree_Climbing_Porcupines.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88024" y="908720"/>
            <a:ext cx="4101141" cy="3075856"/>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http://mypets.by/wp-content/uploads/2015/04/11409355626_1ca5206fa1.jpg"/>
          <p:cNvPicPr>
            <a:picLocks noChangeAspect="1" noChangeArrowheads="1"/>
          </p:cNvPicPr>
          <p:nvPr/>
        </p:nvPicPr>
        <p:blipFill>
          <a:blip r:embed="rId2" cstate="print"/>
          <a:srcRect/>
          <a:stretch>
            <a:fillRect/>
          </a:stretch>
        </p:blipFill>
        <p:spPr bwMode="auto">
          <a:xfrm>
            <a:off x="323528" y="404664"/>
            <a:ext cx="4762500" cy="3524251"/>
          </a:xfrm>
          <a:prstGeom prst="rect">
            <a:avLst/>
          </a:prstGeom>
          <a:noFill/>
        </p:spPr>
      </p:pic>
      <p:sp>
        <p:nvSpPr>
          <p:cNvPr id="3" name="Прямоугольник 2"/>
          <p:cNvSpPr/>
          <p:nvPr/>
        </p:nvSpPr>
        <p:spPr>
          <a:xfrm>
            <a:off x="5148064" y="404664"/>
            <a:ext cx="3995936" cy="2246769"/>
          </a:xfrm>
          <a:prstGeom prst="rect">
            <a:avLst/>
          </a:prstGeom>
        </p:spPr>
        <p:txBody>
          <a:bodyPr wrap="square">
            <a:spAutoFit/>
          </a:bodyPr>
          <a:lstStyle/>
          <a:p>
            <a:pPr algn="ctr"/>
            <a:r>
              <a:rPr lang="ru-RU" sz="2800" dirty="0" smtClean="0">
                <a:solidFill>
                  <a:srgbClr val="002060"/>
                </a:solidFill>
                <a:latin typeface="Times New Roman" pitchFamily="18" charset="0"/>
                <a:cs typeface="Times New Roman" pitchFamily="18" charset="0"/>
              </a:rPr>
              <a:t>В составе фауны широколиственных лесов представлен вид сумчатых крыс – опоссум. </a:t>
            </a:r>
            <a:endParaRPr lang="ru-RU" sz="2800" dirty="0"/>
          </a:p>
        </p:txBody>
      </p:sp>
      <p:pic>
        <p:nvPicPr>
          <p:cNvPr id="62468" name="Picture 4" descr="http://fb.ru/misc/i/gallery/11651/20681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18138" y="3356992"/>
            <a:ext cx="4525861" cy="3501008"/>
          </a:xfrm>
          <a:prstGeom prst="rect">
            <a:avLst/>
          </a:prstGeom>
          <a:noFill/>
        </p:spPr>
      </p:pic>
      <p:sp>
        <p:nvSpPr>
          <p:cNvPr id="5" name="Прямоугольник 4"/>
          <p:cNvSpPr/>
          <p:nvPr/>
        </p:nvSpPr>
        <p:spPr>
          <a:xfrm>
            <a:off x="0" y="3933056"/>
            <a:ext cx="4572000" cy="2062103"/>
          </a:xfrm>
          <a:prstGeom prst="rect">
            <a:avLst/>
          </a:prstGeom>
        </p:spPr>
        <p:txBody>
          <a:bodyPr>
            <a:spAutoFit/>
          </a:bodyPr>
          <a:lstStyle/>
          <a:p>
            <a:pPr algn="ctr"/>
            <a:r>
              <a:rPr lang="ru-RU" sz="3200" dirty="0" smtClean="0">
                <a:solidFill>
                  <a:srgbClr val="002060"/>
                </a:solidFill>
                <a:latin typeface="Times New Roman" pitchFamily="18" charset="0"/>
                <a:cs typeface="Times New Roman" pitchFamily="18" charset="0"/>
              </a:rPr>
              <a:t>Из земноводных интересна лягушка бык, длина которой достигает 20 см. </a:t>
            </a:r>
            <a:endParaRPr lang="ru-RU" sz="32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260648"/>
            <a:ext cx="8496944" cy="1077218"/>
          </a:xfrm>
          <a:prstGeom prst="rect">
            <a:avLst/>
          </a:prstGeom>
        </p:spPr>
        <p:txBody>
          <a:bodyPr wrap="square">
            <a:spAutoFit/>
          </a:bodyPr>
          <a:lstStyle/>
          <a:p>
            <a:pPr algn="ctr"/>
            <a:r>
              <a:rPr lang="ru-RU" sz="3200" dirty="0" smtClean="0">
                <a:solidFill>
                  <a:srgbClr val="002060"/>
                </a:solidFill>
                <a:latin typeface="Times New Roman" pitchFamily="18" charset="0"/>
                <a:cs typeface="Times New Roman" pitchFamily="18" charset="0"/>
              </a:rPr>
              <a:t>На юго-востоке материка можно встретить аллигатора и </a:t>
            </a:r>
            <a:r>
              <a:rPr lang="ru-RU" sz="3200" dirty="0" err="1" smtClean="0">
                <a:solidFill>
                  <a:srgbClr val="002060"/>
                </a:solidFill>
                <a:latin typeface="Times New Roman" pitchFamily="18" charset="0"/>
                <a:cs typeface="Times New Roman" pitchFamily="18" charset="0"/>
              </a:rPr>
              <a:t>аллигаторовую</a:t>
            </a:r>
            <a:r>
              <a:rPr lang="ru-RU" sz="3200" dirty="0" smtClean="0">
                <a:solidFill>
                  <a:srgbClr val="002060"/>
                </a:solidFill>
                <a:latin typeface="Times New Roman" pitchFamily="18" charset="0"/>
                <a:cs typeface="Times New Roman" pitchFamily="18" charset="0"/>
              </a:rPr>
              <a:t> черепаху. </a:t>
            </a:r>
            <a:endParaRPr lang="ru-RU" sz="3200" dirty="0"/>
          </a:p>
        </p:txBody>
      </p:sp>
      <p:pic>
        <p:nvPicPr>
          <p:cNvPr id="61442" name="Picture 2" descr="http://www.tepid.ru/images/alligatoridae-4.jpg"/>
          <p:cNvPicPr>
            <a:picLocks noChangeAspect="1" noChangeArrowheads="1"/>
          </p:cNvPicPr>
          <p:nvPr/>
        </p:nvPicPr>
        <p:blipFill>
          <a:blip r:embed="rId2" cstate="print"/>
          <a:srcRect/>
          <a:stretch>
            <a:fillRect/>
          </a:stretch>
        </p:blipFill>
        <p:spPr bwMode="auto">
          <a:xfrm>
            <a:off x="323528" y="1484784"/>
            <a:ext cx="4762500" cy="3943350"/>
          </a:xfrm>
          <a:prstGeom prst="rect">
            <a:avLst/>
          </a:prstGeom>
          <a:noFill/>
        </p:spPr>
      </p:pic>
      <p:pic>
        <p:nvPicPr>
          <p:cNvPr id="61444" name="Picture 4" descr="http://viralpress.ru/wp-content/uploads/2015/06/21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64020" y="3573016"/>
            <a:ext cx="4379979" cy="3284984"/>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188640"/>
            <a:ext cx="8352928" cy="1569660"/>
          </a:xfrm>
          <a:prstGeom prst="rect">
            <a:avLst/>
          </a:prstGeom>
        </p:spPr>
        <p:txBody>
          <a:bodyPr wrap="square">
            <a:spAutoFit/>
          </a:bodyPr>
          <a:lstStyle/>
          <a:p>
            <a:pPr algn="ctr"/>
            <a:r>
              <a:rPr lang="ru-RU" sz="2400" dirty="0" smtClean="0">
                <a:solidFill>
                  <a:srgbClr val="002060"/>
                </a:solidFill>
                <a:latin typeface="Times New Roman" pitchFamily="18" charset="0"/>
                <a:cs typeface="Times New Roman" pitchFamily="18" charset="0"/>
              </a:rPr>
              <a:t>Необычный представитель фауны – овцебык – который обитает на континенте, представляет собой животное, похожее одновременно на быка и на барана. Длина его тела составляет около 2,5 метра, а высота может достигать 1 метра. </a:t>
            </a:r>
            <a:endParaRPr lang="ru-RU" sz="2400" dirty="0">
              <a:solidFill>
                <a:srgbClr val="002060"/>
              </a:solidFill>
              <a:latin typeface="Times New Roman" pitchFamily="18" charset="0"/>
              <a:cs typeface="Times New Roman" pitchFamily="18" charset="0"/>
            </a:endParaRPr>
          </a:p>
        </p:txBody>
      </p:sp>
      <p:pic>
        <p:nvPicPr>
          <p:cNvPr id="47106" name="Picture 2" descr="http://national-travel.ru/images/photos/medium/1ba882c258620054071e049d2f1ae57d.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31640" y="2060848"/>
            <a:ext cx="5976664" cy="4482498"/>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260648"/>
            <a:ext cx="8712968" cy="2677656"/>
          </a:xfrm>
          <a:prstGeom prst="rect">
            <a:avLst/>
          </a:prstGeom>
        </p:spPr>
        <p:txBody>
          <a:bodyPr wrap="square">
            <a:spAutoFit/>
          </a:bodyPr>
          <a:lstStyle/>
          <a:p>
            <a:pPr algn="ctr"/>
            <a:r>
              <a:rPr lang="ru-RU" sz="2400" dirty="0" smtClean="0">
                <a:solidFill>
                  <a:srgbClr val="002060"/>
                </a:solidFill>
                <a:latin typeface="Times New Roman" pitchFamily="18" charset="0"/>
                <a:cs typeface="Times New Roman" pitchFamily="18" charset="0"/>
              </a:rPr>
              <a:t>Предки коренных жителей Северной Америки – индейцев и эскимосов – как предполагают, пришли 30–40 тыс. лет назад из Азии по сухопутному мосту, существовавшему на месте Берингово пролива. На западном побережье Тихого океана жили оседлые племена индейцев. Они жили в больших поселках, строили из дерева дома и тотемные столбы, сооружали большие морские каноэ, на которых ловили рыбу. </a:t>
            </a:r>
          </a:p>
        </p:txBody>
      </p:sp>
      <p:pic>
        <p:nvPicPr>
          <p:cNvPr id="65542" name="Picture 6" descr="http://mtdata.ru/u16/photo1839/20682173820-0/original.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27427" y="2996952"/>
            <a:ext cx="4616573" cy="3212976"/>
          </a:xfrm>
          <a:prstGeom prst="rect">
            <a:avLst/>
          </a:prstGeom>
          <a:noFill/>
        </p:spPr>
      </p:pic>
      <p:pic>
        <p:nvPicPr>
          <p:cNvPr id="65544" name="Picture 8" descr="http://shnyagi.net/uploads/pic/2016/03-08/korennye-narody_00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3140968"/>
            <a:ext cx="4600154" cy="306896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http://kajlas.ru/wp-content/uploads/2014/11/images_2014_1122_8_4.jpg"/>
          <p:cNvPicPr>
            <a:picLocks noChangeAspect="1" noChangeArrowheads="1"/>
          </p:cNvPicPr>
          <p:nvPr/>
        </p:nvPicPr>
        <p:blipFill>
          <a:blip r:embed="rId2" cstate="print"/>
          <a:srcRect/>
          <a:stretch>
            <a:fillRect/>
          </a:stretch>
        </p:blipFill>
        <p:spPr bwMode="auto">
          <a:xfrm>
            <a:off x="539552" y="260648"/>
            <a:ext cx="7620000" cy="4962526"/>
          </a:xfrm>
          <a:prstGeom prst="rect">
            <a:avLst/>
          </a:prstGeom>
          <a:noFill/>
        </p:spPr>
      </p:pic>
      <p:sp>
        <p:nvSpPr>
          <p:cNvPr id="3" name="Прямоугольник 2"/>
          <p:cNvSpPr/>
          <p:nvPr/>
        </p:nvSpPr>
        <p:spPr>
          <a:xfrm>
            <a:off x="611560" y="5157192"/>
            <a:ext cx="7776864" cy="1569660"/>
          </a:xfrm>
          <a:prstGeom prst="rect">
            <a:avLst/>
          </a:prstGeom>
        </p:spPr>
        <p:txBody>
          <a:bodyPr wrap="square">
            <a:spAutoFit/>
          </a:bodyPr>
          <a:lstStyle/>
          <a:p>
            <a:pPr algn="ctr"/>
            <a:r>
              <a:rPr lang="ru-RU" sz="2400" dirty="0" smtClean="0">
                <a:solidFill>
                  <a:srgbClr val="002060"/>
                </a:solidFill>
                <a:latin typeface="Times New Roman" pitchFamily="18" charset="0"/>
                <a:cs typeface="Times New Roman" pitchFamily="18" charset="0"/>
              </a:rPr>
              <a:t>Индейцы, поселившиеся в районе Великих озер, занимались земледелием. Индейцы озер жили деревнями, в больших длинных домах, выращивали маис, бобы и тыкву, занимались охотой и торговлей.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descr="http://kajlas.ru/wp-content/uploads/2015/02/images_2015_02_991_5.jpg"/>
          <p:cNvPicPr>
            <a:picLocks noChangeAspect="1" noChangeArrowheads="1"/>
          </p:cNvPicPr>
          <p:nvPr/>
        </p:nvPicPr>
        <p:blipFill>
          <a:blip r:embed="rId2" cstate="print"/>
          <a:srcRect/>
          <a:stretch>
            <a:fillRect/>
          </a:stretch>
        </p:blipFill>
        <p:spPr bwMode="auto">
          <a:xfrm>
            <a:off x="251520" y="188640"/>
            <a:ext cx="4762500" cy="3571875"/>
          </a:xfrm>
          <a:prstGeom prst="rect">
            <a:avLst/>
          </a:prstGeom>
          <a:noFill/>
        </p:spPr>
      </p:pic>
      <p:sp>
        <p:nvSpPr>
          <p:cNvPr id="3" name="Прямоугольник 2"/>
          <p:cNvSpPr/>
          <p:nvPr/>
        </p:nvSpPr>
        <p:spPr>
          <a:xfrm>
            <a:off x="5076056" y="404664"/>
            <a:ext cx="4067944" cy="2677656"/>
          </a:xfrm>
          <a:prstGeom prst="rect">
            <a:avLst/>
          </a:prstGeom>
        </p:spPr>
        <p:txBody>
          <a:bodyPr wrap="square">
            <a:spAutoFit/>
          </a:bodyPr>
          <a:lstStyle/>
          <a:p>
            <a:pPr algn="ctr"/>
            <a:r>
              <a:rPr lang="ru-RU" sz="2400" dirty="0" smtClean="0">
                <a:solidFill>
                  <a:srgbClr val="002060"/>
                </a:solidFill>
                <a:latin typeface="Times New Roman" pitchFamily="18" charset="0"/>
                <a:cs typeface="Times New Roman" pitchFamily="18" charset="0"/>
              </a:rPr>
              <a:t>В канадских лесах востока и севера обитали лесные охотники. Они добывали пушного зверя и кленовый сок, собирали дикий рис, изготовляли из дерева жилища и каноэ. </a:t>
            </a:r>
            <a:endParaRPr lang="ru-RU" sz="2400" dirty="0"/>
          </a:p>
        </p:txBody>
      </p:sp>
      <p:pic>
        <p:nvPicPr>
          <p:cNvPr id="64516" name="Picture 4" descr="http://nibler.ru/uploads/users/9068/2013-12-22/ameriki-severnoy-aborigeny-eto-interesno-poznavatelno-kartinki_66109591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88024" y="3322710"/>
            <a:ext cx="4167336" cy="3535290"/>
          </a:xfrm>
          <a:prstGeom prst="rect">
            <a:avLst/>
          </a:prstGeom>
          <a:noFill/>
        </p:spPr>
      </p:pic>
      <p:sp>
        <p:nvSpPr>
          <p:cNvPr id="5" name="Прямоугольник 4"/>
          <p:cNvSpPr/>
          <p:nvPr/>
        </p:nvSpPr>
        <p:spPr>
          <a:xfrm>
            <a:off x="251520" y="3789040"/>
            <a:ext cx="4572000" cy="1384995"/>
          </a:xfrm>
          <a:prstGeom prst="rect">
            <a:avLst/>
          </a:prstGeom>
        </p:spPr>
        <p:txBody>
          <a:bodyPr>
            <a:spAutoFit/>
          </a:bodyPr>
          <a:lstStyle/>
          <a:p>
            <a:pPr algn="ctr"/>
            <a:r>
              <a:rPr lang="ru-RU" sz="2800" dirty="0" smtClean="0">
                <a:solidFill>
                  <a:srgbClr val="002060"/>
                </a:solidFill>
                <a:latin typeface="Times New Roman" pitchFamily="18" charset="0"/>
                <a:cs typeface="Times New Roman" pitchFamily="18" charset="0"/>
              </a:rPr>
              <a:t>В канадских прериях кочевали охотники за бизонами. </a:t>
            </a:r>
            <a:endParaRPr lang="ru-RU"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332656"/>
            <a:ext cx="7776864" cy="1938992"/>
          </a:xfrm>
          <a:prstGeom prst="rect">
            <a:avLst/>
          </a:prstGeom>
        </p:spPr>
        <p:txBody>
          <a:bodyPr wrap="square">
            <a:spAutoFit/>
          </a:bodyPr>
          <a:lstStyle/>
          <a:p>
            <a:pPr algn="ctr"/>
            <a:r>
              <a:rPr lang="ru-RU" sz="2000" dirty="0" smtClean="0">
                <a:solidFill>
                  <a:srgbClr val="002060"/>
                </a:solidFill>
              </a:rPr>
              <a:t>Северная Америка была открыта 12 октября 1492 г., когда здесь высадились члены экипажа Колумба. Кстати, мореплаватель, прославившийся в веках, не знал о том, что ему удалось открыть новый континент. Тем не менее, Колумб не был первым, кто ступил на земли Северной Америки. Сначала сюда пришли по морю викинги, основавшие поселения в Гренландии и Исландии. </a:t>
            </a:r>
            <a:endParaRPr lang="ru-RU" sz="2000" dirty="0">
              <a:solidFill>
                <a:srgbClr val="002060"/>
              </a:solidFill>
            </a:endParaRPr>
          </a:p>
        </p:txBody>
      </p:sp>
      <p:pic>
        <p:nvPicPr>
          <p:cNvPr id="27650" name="Picture 2" descr="http://kem-geo.ru/wp-content/uploads/2014/12/%D0%BA%D0%BE%D0%BB%D1%83%D0%BC%D0%B1.jpg"/>
          <p:cNvPicPr>
            <a:picLocks noChangeAspect="1" noChangeArrowheads="1"/>
          </p:cNvPicPr>
          <p:nvPr/>
        </p:nvPicPr>
        <p:blipFill>
          <a:blip r:embed="rId2" cstate="print"/>
          <a:srcRect/>
          <a:stretch>
            <a:fillRect/>
          </a:stretch>
        </p:blipFill>
        <p:spPr bwMode="auto">
          <a:xfrm>
            <a:off x="1979712" y="2276872"/>
            <a:ext cx="5791200" cy="433387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descr="http://www.europetourism.su/wp-content/uploads/2011/12/Disneylend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99592" y="188640"/>
            <a:ext cx="6912768" cy="5530216"/>
          </a:xfrm>
          <a:prstGeom prst="rect">
            <a:avLst/>
          </a:prstGeom>
          <a:noFill/>
        </p:spPr>
      </p:pic>
      <p:sp>
        <p:nvSpPr>
          <p:cNvPr id="3" name="TextBox 2"/>
          <p:cNvSpPr txBox="1"/>
          <p:nvPr/>
        </p:nvSpPr>
        <p:spPr>
          <a:xfrm>
            <a:off x="1547664" y="5949280"/>
            <a:ext cx="5760640" cy="523220"/>
          </a:xfrm>
          <a:prstGeom prst="rect">
            <a:avLst/>
          </a:prstGeom>
          <a:noFill/>
        </p:spPr>
        <p:txBody>
          <a:bodyPr wrap="square" rtlCol="0">
            <a:spAutoFit/>
          </a:bodyPr>
          <a:lstStyle/>
          <a:p>
            <a:pPr algn="ctr"/>
            <a:r>
              <a:rPr lang="ru-RU" sz="2800" dirty="0" smtClean="0">
                <a:solidFill>
                  <a:srgbClr val="002060"/>
                </a:solidFill>
                <a:latin typeface="Times New Roman" pitchFamily="18" charset="0"/>
                <a:cs typeface="Times New Roman" pitchFamily="18" charset="0"/>
              </a:rPr>
              <a:t>Диснейленд</a:t>
            </a:r>
            <a:endParaRPr lang="ru-RU" sz="2800"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260648"/>
            <a:ext cx="7992888" cy="1077218"/>
          </a:xfrm>
          <a:prstGeom prst="rect">
            <a:avLst/>
          </a:prstGeom>
        </p:spPr>
        <p:txBody>
          <a:bodyPr wrap="square">
            <a:spAutoFit/>
          </a:bodyPr>
          <a:lstStyle/>
          <a:p>
            <a:pPr algn="ctr"/>
            <a:r>
              <a:rPr lang="ru-RU" sz="3200" dirty="0" smtClean="0">
                <a:solidFill>
                  <a:srgbClr val="002060"/>
                </a:solidFill>
                <a:latin typeface="Times New Roman" pitchFamily="18" charset="0"/>
                <a:cs typeface="Times New Roman" pitchFamily="18" charset="0"/>
              </a:rPr>
              <a:t>Мост Золотые Ворота в Сан-Франциско.</a:t>
            </a:r>
            <a:br>
              <a:rPr lang="ru-RU" sz="3200" dirty="0" smtClean="0">
                <a:solidFill>
                  <a:srgbClr val="002060"/>
                </a:solidFill>
                <a:latin typeface="Times New Roman" pitchFamily="18" charset="0"/>
                <a:cs typeface="Times New Roman" pitchFamily="18" charset="0"/>
              </a:rPr>
            </a:br>
            <a:endParaRPr lang="ru-RU" sz="3200" dirty="0">
              <a:solidFill>
                <a:srgbClr val="002060"/>
              </a:solidFill>
              <a:latin typeface="Times New Roman" pitchFamily="18" charset="0"/>
              <a:cs typeface="Times New Roman" pitchFamily="18" charset="0"/>
            </a:endParaRPr>
          </a:p>
        </p:txBody>
      </p:sp>
      <p:pic>
        <p:nvPicPr>
          <p:cNvPr id="69634" name="Picture 2" descr="http://static.wixstatic.com/media/aae3c6_81c8d5df7ff043eb938e87e8b275baca.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 y="764704"/>
            <a:ext cx="4509858" cy="3024336"/>
          </a:xfrm>
          <a:prstGeom prst="rect">
            <a:avLst/>
          </a:prstGeom>
          <a:noFill/>
        </p:spPr>
      </p:pic>
      <p:pic>
        <p:nvPicPr>
          <p:cNvPr id="69636" name="Picture 4" descr="http://www.allfons.ru/pic/201307/1920x1200/allfons.ru-26365.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3626385" y="-5486400"/>
            <a:ext cx="4817190" cy="3010744"/>
          </a:xfrm>
          <a:prstGeom prst="rect">
            <a:avLst/>
          </a:prstGeom>
          <a:noFill/>
        </p:spPr>
      </p:pic>
      <p:pic>
        <p:nvPicPr>
          <p:cNvPr id="69638" name="Picture 6" descr="http://www.allfons.ru/pic/201307/1920x1200/allfons.ru-26365.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572000" y="764704"/>
            <a:ext cx="4572000" cy="2857500"/>
          </a:xfrm>
          <a:prstGeom prst="rect">
            <a:avLst/>
          </a:prstGeom>
          <a:noFill/>
        </p:spPr>
      </p:pic>
      <p:pic>
        <p:nvPicPr>
          <p:cNvPr id="69640" name="Picture 8" descr="http://prooz.ru/wp-content/uploads/2015/10/8318237047_662d2dce63_b.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051720" y="3717032"/>
            <a:ext cx="4716057" cy="3140968"/>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0"/>
            <a:ext cx="8496944" cy="1200329"/>
          </a:xfrm>
          <a:prstGeom prst="rect">
            <a:avLst/>
          </a:prstGeom>
        </p:spPr>
        <p:txBody>
          <a:bodyPr wrap="square">
            <a:spAutoFit/>
          </a:bodyPr>
          <a:lstStyle/>
          <a:p>
            <a:pPr algn="ctr"/>
            <a:r>
              <a:rPr lang="ru-RU" sz="2400" dirty="0" smtClean="0">
                <a:solidFill>
                  <a:srgbClr val="002060"/>
                </a:solidFill>
                <a:latin typeface="Times New Roman" pitchFamily="18" charset="0"/>
                <a:cs typeface="Times New Roman" pitchFamily="18" charset="0"/>
              </a:rPr>
              <a:t>Лас Вегас — еще один американский город-гигант, где ночью может быть светлее чем днем. Этот культовый город известен своими гигантскими отелями и всемирно известными казино. </a:t>
            </a:r>
            <a:endParaRPr lang="ru-RU" sz="2400" dirty="0">
              <a:solidFill>
                <a:srgbClr val="002060"/>
              </a:solidFill>
              <a:latin typeface="Times New Roman" pitchFamily="18" charset="0"/>
              <a:cs typeface="Times New Roman" pitchFamily="18" charset="0"/>
            </a:endParaRPr>
          </a:p>
        </p:txBody>
      </p:sp>
      <p:pic>
        <p:nvPicPr>
          <p:cNvPr id="71682" name="Picture 2" descr="Топ-10 достопримечательностей США (11 фото)"/>
          <p:cNvPicPr>
            <a:picLocks noChangeAspect="1" noChangeArrowheads="1"/>
          </p:cNvPicPr>
          <p:nvPr/>
        </p:nvPicPr>
        <p:blipFill>
          <a:blip r:embed="rId2" cstate="print"/>
          <a:srcRect/>
          <a:stretch>
            <a:fillRect/>
          </a:stretch>
        </p:blipFill>
        <p:spPr bwMode="auto">
          <a:xfrm>
            <a:off x="1115616" y="1628800"/>
            <a:ext cx="6667500" cy="441007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260648"/>
            <a:ext cx="8568952" cy="1323439"/>
          </a:xfrm>
          <a:prstGeom prst="rect">
            <a:avLst/>
          </a:prstGeom>
        </p:spPr>
        <p:txBody>
          <a:bodyPr wrap="square">
            <a:spAutoFit/>
          </a:bodyPr>
          <a:lstStyle/>
          <a:p>
            <a:pPr algn="ctr" fontAlgn="base"/>
            <a:r>
              <a:rPr lang="ru-RU" sz="2000" dirty="0" smtClean="0">
                <a:solidFill>
                  <a:srgbClr val="002060"/>
                </a:solidFill>
                <a:latin typeface="Times New Roman" pitchFamily="18" charset="0"/>
                <a:cs typeface="Times New Roman" pitchFamily="18" charset="0"/>
              </a:rPr>
              <a:t>В Северной Америке присутствуют практически все климатические зоны, встречающиеся на нашей планете. Есть удивительное и загадочное место «Долина Смерти». Именно в «долине» был зафиксирован мировой температурный рекорд, составляющий +57 0С. </a:t>
            </a:r>
            <a:endParaRPr lang="ru-RU" sz="2000" dirty="0">
              <a:solidFill>
                <a:srgbClr val="002060"/>
              </a:solidFill>
              <a:latin typeface="Times New Roman" pitchFamily="18" charset="0"/>
              <a:cs typeface="Times New Roman" pitchFamily="18" charset="0"/>
            </a:endParaRPr>
          </a:p>
        </p:txBody>
      </p:sp>
      <p:pic>
        <p:nvPicPr>
          <p:cNvPr id="28674" name="Picture 2" descr="http://img0.liveinternet.ru/images/attach/c/0/38/467/38467604_P1186371.jpg"/>
          <p:cNvPicPr>
            <a:picLocks noChangeAspect="1" noChangeArrowheads="1"/>
          </p:cNvPicPr>
          <p:nvPr/>
        </p:nvPicPr>
        <p:blipFill>
          <a:blip r:embed="rId2" cstate="print"/>
          <a:srcRect/>
          <a:stretch>
            <a:fillRect/>
          </a:stretch>
        </p:blipFill>
        <p:spPr bwMode="auto">
          <a:xfrm>
            <a:off x="1547664" y="1628800"/>
            <a:ext cx="6667500" cy="500062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260648"/>
            <a:ext cx="7992888" cy="2308324"/>
          </a:xfrm>
          <a:prstGeom prst="rect">
            <a:avLst/>
          </a:prstGeom>
        </p:spPr>
        <p:txBody>
          <a:bodyPr wrap="square">
            <a:spAutoFit/>
          </a:bodyPr>
          <a:lstStyle/>
          <a:p>
            <a:pPr algn="ctr"/>
            <a:r>
              <a:rPr lang="ru-RU" sz="3600" dirty="0" smtClean="0">
                <a:solidFill>
                  <a:srgbClr val="002060"/>
                </a:solidFill>
                <a:latin typeface="Times New Roman" pitchFamily="18" charset="0"/>
                <a:cs typeface="Times New Roman" pitchFamily="18" charset="0"/>
              </a:rPr>
              <a:t>Самая длинная река Северной Америки – это Миссисипи. А Великие озера – самая крупная озерная система во всем мире. </a:t>
            </a:r>
            <a:endParaRPr lang="ru-RU" sz="3600" dirty="0">
              <a:solidFill>
                <a:srgbClr val="002060"/>
              </a:solidFill>
              <a:latin typeface="Times New Roman" pitchFamily="18" charset="0"/>
              <a:cs typeface="Times New Roman" pitchFamily="18" charset="0"/>
            </a:endParaRPr>
          </a:p>
        </p:txBody>
      </p:sp>
      <p:pic>
        <p:nvPicPr>
          <p:cNvPr id="48130" name="Picture 2" descr="http://cs5.pikabu.ru/post_img/2014/04/18/7/1397815747_581958406.jpg"/>
          <p:cNvPicPr>
            <a:picLocks noChangeAspect="1" noChangeArrowheads="1"/>
          </p:cNvPicPr>
          <p:nvPr/>
        </p:nvPicPr>
        <p:blipFill>
          <a:blip r:embed="rId2" cstate="print"/>
          <a:srcRect/>
          <a:stretch>
            <a:fillRect/>
          </a:stretch>
        </p:blipFill>
        <p:spPr bwMode="auto">
          <a:xfrm>
            <a:off x="1475656" y="2708920"/>
            <a:ext cx="5715000" cy="372427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32656"/>
            <a:ext cx="8064896" cy="2308324"/>
          </a:xfrm>
          <a:prstGeom prst="rect">
            <a:avLst/>
          </a:prstGeom>
        </p:spPr>
        <p:txBody>
          <a:bodyPr wrap="square">
            <a:spAutoFit/>
          </a:bodyPr>
          <a:lstStyle/>
          <a:p>
            <a:pPr algn="ctr"/>
            <a:r>
              <a:rPr lang="ru-RU" b="1" dirty="0" smtClean="0">
                <a:solidFill>
                  <a:srgbClr val="002060"/>
                </a:solidFill>
              </a:rPr>
              <a:t>Через Большое Солёное озеро тянется дамба, которая была построена в 1950-ых годах . Ежедневно 32-километровую дамбу пересекают порядка 15 поездов. Разницу в солёности разных частей озера может увидеть любой, кто пролетает над дамбой. Вода на северной стороне дамбы, как правило, обладает ярко выраженным красноватым оттенком, в то время как на южной стороне этот оттенок является зеленовато-голубым. Цвета разных частей озера обуславливаются разными видами  водорослей, которые  процветают в различных концентрациях соли.</a:t>
            </a:r>
            <a:endParaRPr lang="ru-RU" b="1" dirty="0">
              <a:solidFill>
                <a:srgbClr val="002060"/>
              </a:solidFill>
            </a:endParaRPr>
          </a:p>
        </p:txBody>
      </p:sp>
      <p:pic>
        <p:nvPicPr>
          <p:cNvPr id="3" name="Picture 2" descr="12 Интересных насыпных дорог со всего мира (31 фото)"/>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77988" y="2640980"/>
            <a:ext cx="4499992" cy="357187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260648"/>
            <a:ext cx="8568952" cy="1938992"/>
          </a:xfrm>
          <a:prstGeom prst="rect">
            <a:avLst/>
          </a:prstGeom>
        </p:spPr>
        <p:txBody>
          <a:bodyPr wrap="square">
            <a:spAutoFit/>
          </a:bodyPr>
          <a:lstStyle/>
          <a:p>
            <a:pPr algn="ctr" fontAlgn="base"/>
            <a:r>
              <a:rPr lang="ru-RU" sz="2000" dirty="0" smtClean="0">
                <a:solidFill>
                  <a:srgbClr val="002060"/>
                </a:solidFill>
              </a:rPr>
              <a:t>В восточной части Северной Америки находится знаменитый водопад, воды которого со временем меняют направление течения. Это удивительное явление связано с тем, что река протекает через скалистую теснину и во время отлива выпадает из неё. Но как только начинается прилив, морская вода поднимается на 30 метров вверх, до уровня реки, и изменяет её направление в другую  сторону.</a:t>
            </a:r>
            <a:endParaRPr lang="ru-RU" sz="2000" dirty="0">
              <a:solidFill>
                <a:srgbClr val="002060"/>
              </a:solidFill>
            </a:endParaRPr>
          </a:p>
        </p:txBody>
      </p:sp>
      <p:pic>
        <p:nvPicPr>
          <p:cNvPr id="32770" name="Picture 2" descr="https://upload.wikimedia.org/wikipedia/commons/4/46/NB_Fundy4_tango717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91680" y="2276872"/>
            <a:ext cx="5832648" cy="437448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260648"/>
            <a:ext cx="3744416" cy="2554545"/>
          </a:xfrm>
          <a:prstGeom prst="rect">
            <a:avLst/>
          </a:prstGeom>
        </p:spPr>
        <p:txBody>
          <a:bodyPr wrap="square">
            <a:spAutoFit/>
          </a:bodyPr>
          <a:lstStyle/>
          <a:p>
            <a:pPr algn="ctr"/>
            <a:r>
              <a:rPr lang="ru-RU" sz="2000" dirty="0" smtClean="0">
                <a:solidFill>
                  <a:srgbClr val="002060"/>
                </a:solidFill>
              </a:rPr>
              <a:t>В Северной Америке на юге Великих равнин бывают особенно сильные смерчи – торнадо. Это кратковременные, но чрезвычайно разрушительные вихри диаметром в несколько десятков, а то и сотен метров.</a:t>
            </a:r>
            <a:endParaRPr lang="ru-RU" sz="2000" dirty="0">
              <a:solidFill>
                <a:srgbClr val="002060"/>
              </a:solidFill>
            </a:endParaRPr>
          </a:p>
        </p:txBody>
      </p:sp>
      <p:pic>
        <p:nvPicPr>
          <p:cNvPr id="33794" name="Picture 2" descr="https://im0-tub-ru.yandex.net/i?id=0d4ceb9298900a820f985a80e0af396c&amp;n=33&amp;h=215&amp;w=323"/>
          <p:cNvPicPr>
            <a:picLocks noChangeAspect="1" noChangeArrowheads="1"/>
          </p:cNvPicPr>
          <p:nvPr/>
        </p:nvPicPr>
        <p:blipFill>
          <a:blip r:embed="rId2" cstate="print"/>
          <a:srcRect/>
          <a:stretch>
            <a:fillRect/>
          </a:stretch>
        </p:blipFill>
        <p:spPr bwMode="auto">
          <a:xfrm>
            <a:off x="395536" y="3501008"/>
            <a:ext cx="4717026" cy="313981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33796" name="Picture 4" descr="http://mail.fizportal.ru/k/266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154635" y="548680"/>
            <a:ext cx="4833198" cy="353514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0"/>
            <a:ext cx="8748464" cy="2554545"/>
          </a:xfrm>
          <a:prstGeom prst="rect">
            <a:avLst/>
          </a:prstGeom>
        </p:spPr>
        <p:txBody>
          <a:bodyPr wrap="square">
            <a:spAutoFit/>
          </a:bodyPr>
          <a:lstStyle/>
          <a:p>
            <a:pPr algn="ctr"/>
            <a:r>
              <a:rPr lang="ru-RU" sz="2000" dirty="0" smtClean="0">
                <a:solidFill>
                  <a:srgbClr val="002060"/>
                </a:solidFill>
                <a:latin typeface="Times New Roman" pitchFamily="18" charset="0"/>
                <a:cs typeface="Times New Roman" pitchFamily="18" charset="0"/>
              </a:rPr>
              <a:t> В штате Аризона на юго-западе США известен кратер метеоритного происхождения. Местные жители назвали это образование «Каньон-дьявол». Согласно местной легенде он возник в результате спуска на Землю в незапамятные времена огненной колесницы. Кратер поражает своими размерами: почти правильная форма, диаметр 1,2 км, средняя глубина 167 м, высота вала над равниной до 65 м. Он свидетельствует о гигантской катастрофе, случившейся несколько тысячелетий назад. По оценкам специалистов тогда на Землю упал метеорит массой около 60 тыс. тонн. </a:t>
            </a:r>
            <a:endParaRPr lang="ru-RU" sz="2000" dirty="0">
              <a:solidFill>
                <a:srgbClr val="002060"/>
              </a:solidFill>
              <a:latin typeface="Times New Roman" pitchFamily="18" charset="0"/>
              <a:cs typeface="Times New Roman" pitchFamily="18" charset="0"/>
            </a:endParaRPr>
          </a:p>
        </p:txBody>
      </p:sp>
      <p:pic>
        <p:nvPicPr>
          <p:cNvPr id="50178" name="Picture 2" descr="http://cdn.biguniverse.ru/media/2013/02/arizona-crater.jpg"/>
          <p:cNvPicPr>
            <a:picLocks noChangeAspect="1" noChangeArrowheads="1"/>
          </p:cNvPicPr>
          <p:nvPr/>
        </p:nvPicPr>
        <p:blipFill>
          <a:blip r:embed="rId2" cstate="print"/>
          <a:srcRect/>
          <a:stretch>
            <a:fillRect/>
          </a:stretch>
        </p:blipFill>
        <p:spPr bwMode="auto">
          <a:xfrm>
            <a:off x="1475656" y="2564903"/>
            <a:ext cx="6264696" cy="412506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Другая 2">
      <a:dk1>
        <a:srgbClr val="3F6C19"/>
      </a:dk1>
      <a:lt1>
        <a:srgbClr val="51D9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1258</TotalTime>
  <Words>785</Words>
  <Application>Microsoft Office PowerPoint</Application>
  <PresentationFormat>Экран (4:3)</PresentationFormat>
  <Paragraphs>43</Paragraphs>
  <Slides>32</Slides>
  <Notes>2</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32</vt:i4>
      </vt:variant>
    </vt:vector>
  </HeadingPairs>
  <TitlesOfParts>
    <vt:vector size="40" baseType="lpstr">
      <vt:lpstr>Calibri</vt:lpstr>
      <vt:lpstr>Consolas</vt:lpstr>
      <vt:lpstr>Corbel</vt:lpstr>
      <vt:lpstr>Times New Roman</vt:lpstr>
      <vt:lpstr>Wingdings</vt:lpstr>
      <vt:lpstr>Wingdings 2</vt:lpstr>
      <vt:lpstr>Wingdings 3</vt:lpstr>
      <vt:lpstr>Метро</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Денис</dc:creator>
  <cp:lastModifiedBy>Звезда</cp:lastModifiedBy>
  <cp:revision>79</cp:revision>
  <dcterms:created xsi:type="dcterms:W3CDTF">2016-06-27T13:01:40Z</dcterms:created>
  <dcterms:modified xsi:type="dcterms:W3CDTF">2017-02-05T14:11:44Z</dcterms:modified>
</cp:coreProperties>
</file>