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49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sphere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50374" y="0"/>
            <a:ext cx="2293626" cy="6858000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38400" y="3581400"/>
            <a:ext cx="3962400" cy="2133600"/>
          </a:xfrm>
        </p:spPr>
        <p:txBody>
          <a:bodyPr anchor="t">
            <a:normAutofit/>
          </a:bodyPr>
          <a:lstStyle>
            <a:lvl1pPr marL="0" indent="0" algn="r">
              <a:buNone/>
              <a:defRPr sz="14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6" name="Title 15"/>
          <p:cNvSpPr>
            <a:spLocks noGrp="1"/>
          </p:cNvSpPr>
          <p:nvPr>
            <p:ph type="title"/>
          </p:nvPr>
        </p:nvSpPr>
        <p:spPr>
          <a:xfrm>
            <a:off x="2438400" y="1447800"/>
            <a:ext cx="3962400" cy="2133600"/>
          </a:xfrm>
        </p:spPr>
        <p:txBody>
          <a:bodyPr anchor="b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>
          <a:xfrm>
            <a:off x="3582988" y="6426201"/>
            <a:ext cx="2819399" cy="126999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05.02.2017</a:t>
            </a:fld>
            <a:endParaRPr lang="ru-RU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>
          <a:xfrm>
            <a:off x="6414976" y="6400800"/>
            <a:ext cx="457200" cy="152400"/>
          </a:xfrm>
        </p:spPr>
        <p:txBody>
          <a:bodyPr/>
          <a:lstStyle>
            <a:lvl1pPr algn="r"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>
          <a:xfrm>
            <a:off x="3581400" y="6296248"/>
            <a:ext cx="2820987" cy="15240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05.02.2017</a:t>
            </a:fld>
            <a:endParaRPr lang="ru-RU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05.02.2017</a:t>
            </a:fld>
            <a:endParaRPr lang="ru-RU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57200"/>
            <a:ext cx="3657600" cy="5714999"/>
          </a:xfrm>
        </p:spPr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05.02.2017</a:t>
            </a:fld>
            <a:endParaRPr lang="ru-RU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sphere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58000" y="0"/>
            <a:ext cx="2293626" cy="6858000"/>
          </a:xfrm>
          <a:prstGeom prst="rect">
            <a:avLst/>
          </a:prstGeom>
        </p:spPr>
      </p:pic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839788" y="6426201"/>
            <a:ext cx="2819399" cy="126999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05.02.2017</a:t>
            </a:fld>
            <a:endParaRPr lang="ru-RU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4116388" y="6400800"/>
            <a:ext cx="533400" cy="152400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838200" y="6296248"/>
            <a:ext cx="2820987" cy="152400"/>
          </a:xfrm>
        </p:spPr>
        <p:txBody>
          <a:bodyPr/>
          <a:lstStyle/>
          <a:p>
            <a:endParaRPr lang="ru-RU"/>
          </a:p>
        </p:txBody>
      </p:sp>
      <p:sp>
        <p:nvSpPr>
          <p:cNvPr id="15" name="Title 14"/>
          <p:cNvSpPr>
            <a:spLocks noGrp="1"/>
          </p:cNvSpPr>
          <p:nvPr>
            <p:ph type="title"/>
          </p:nvPr>
        </p:nvSpPr>
        <p:spPr>
          <a:xfrm>
            <a:off x="457200" y="1828800"/>
            <a:ext cx="3200400" cy="1752600"/>
          </a:xfrm>
        </p:spPr>
        <p:txBody>
          <a:bodyPr anchor="b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457200" y="3578224"/>
            <a:ext cx="3200645" cy="1459767"/>
          </a:xfrm>
        </p:spPr>
        <p:txBody>
          <a:bodyPr anchor="t">
            <a:normAutofit/>
          </a:bodyPr>
          <a:lstStyle>
            <a:lvl1pPr marL="0" indent="0" algn="r" defTabSz="914400" rtl="0" eaLnBrk="1" latinLnBrk="0" hangingPunct="1">
              <a:spcBef>
                <a:spcPct val="20000"/>
              </a:spcBef>
              <a:buClr>
                <a:schemeClr val="tx1">
                  <a:lumMod val="50000"/>
                  <a:lumOff val="50000"/>
                </a:schemeClr>
              </a:buClr>
              <a:buFont typeface="Wingdings" pitchFamily="2" charset="2"/>
              <a:buNone/>
              <a:defRPr lang="en-US" sz="140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3429000"/>
            <a:ext cx="3124200" cy="2667000"/>
          </a:xfrm>
        </p:spPr>
        <p:txBody>
          <a:bodyPr>
            <a:normAutofit/>
          </a:bodyPr>
          <a:lstStyle>
            <a:lvl1pPr marL="228600" indent="-182880"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457200"/>
            <a:ext cx="3124200" cy="2667000"/>
          </a:xfrm>
        </p:spPr>
        <p:txBody>
          <a:bodyPr>
            <a:normAutofit/>
          </a:bodyPr>
          <a:lstStyle>
            <a:lvl1pPr marL="228600" indent="-182880"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4876800" y="457200"/>
            <a:ext cx="2819400" cy="571499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05.02.2017</a:t>
            </a:fld>
            <a:endParaRPr lang="ru-RU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75238"/>
            <a:ext cx="3581400" cy="411162"/>
          </a:xfrm>
        </p:spPr>
        <p:txBody>
          <a:bodyPr anchor="b">
            <a:noAutofit/>
          </a:bodyPr>
          <a:lstStyle>
            <a:lvl1pPr marL="0" indent="0" algn="ctr">
              <a:buNone/>
              <a:defRPr sz="1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675288"/>
            <a:ext cx="3581400" cy="2525112"/>
          </a:xfrm>
        </p:spPr>
        <p:txBody>
          <a:bodyPr anchor="t">
            <a:normAutofit/>
          </a:bodyPr>
          <a:lstStyle>
            <a:lvl1pPr marL="228600" indent="-182880"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 baseline="0"/>
            </a:lvl4pPr>
            <a:lvl5pPr>
              <a:buFont typeface="Wingdings" pitchFamily="2" charset="2"/>
              <a:buChar char="§"/>
              <a:defRPr sz="1400"/>
            </a:lvl5pPr>
            <a:lvl6pPr>
              <a:buFont typeface="Wingdings" pitchFamily="2" charset="2"/>
              <a:buChar char="§"/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7199" y="3429000"/>
            <a:ext cx="3581400" cy="411162"/>
          </a:xfrm>
        </p:spPr>
        <p:txBody>
          <a:bodyPr anchor="b">
            <a:noAutofit/>
          </a:bodyPr>
          <a:lstStyle>
            <a:lvl1pPr marL="0" indent="0" algn="ctr">
              <a:buNone/>
              <a:defRPr sz="1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57199" y="3840162"/>
            <a:ext cx="3581400" cy="2515198"/>
          </a:xfrm>
        </p:spPr>
        <p:txBody>
          <a:bodyPr anchor="t">
            <a:normAutofit/>
          </a:bodyPr>
          <a:lstStyle>
            <a:lvl1pPr marL="228600" indent="-182880"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4876800" y="457200"/>
            <a:ext cx="2819400" cy="571499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05.02.2017</a:t>
            </a:fld>
            <a:endParaRPr lang="ru-RU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33800" y="457200"/>
            <a:ext cx="3962400" cy="5715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05.02.2017</a:t>
            </a:fld>
            <a:endParaRPr lang="ru-RU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05.02.2017</a:t>
            </a:fld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81600" y="1676400"/>
            <a:ext cx="2514600" cy="1874837"/>
          </a:xfrm>
        </p:spPr>
        <p:txBody>
          <a:bodyPr anchor="b">
            <a:normAutofit/>
          </a:bodyPr>
          <a:lstStyle>
            <a:lvl1pPr algn="r">
              <a:defRPr sz="2000" b="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76400"/>
            <a:ext cx="4700016" cy="3505200"/>
          </a:xfrm>
        </p:spPr>
        <p:txBody>
          <a:bodyPr>
            <a:normAutofit/>
          </a:bodyPr>
          <a:lstStyle>
            <a:lvl1pPr marL="228600" indent="-182880">
              <a:defRPr sz="1200"/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2"/>
          </p:nvPr>
        </p:nvSpPr>
        <p:spPr>
          <a:xfrm>
            <a:off x="5486400" y="3552372"/>
            <a:ext cx="2209800" cy="1629228"/>
          </a:xfrm>
        </p:spPr>
        <p:txBody>
          <a:bodyPr anchor="t">
            <a:normAutofit/>
          </a:bodyPr>
          <a:lstStyle>
            <a:lvl1pPr marL="0" indent="0" algn="r">
              <a:buNone/>
              <a:defRPr sz="12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05.02.2017</a:t>
            </a:fld>
            <a:endParaRPr lang="ru-RU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4800" y="1676400"/>
            <a:ext cx="4696967" cy="35052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5181600" y="1676400"/>
            <a:ext cx="2514600" cy="1875972"/>
          </a:xfrm>
        </p:spPr>
        <p:txBody>
          <a:bodyPr anchor="b">
            <a:normAutofit/>
          </a:bodyPr>
          <a:lstStyle>
            <a:lvl1pPr algn="r">
              <a:defRPr sz="2000" b="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2"/>
          </p:nvPr>
        </p:nvSpPr>
        <p:spPr>
          <a:xfrm>
            <a:off x="5486400" y="3552372"/>
            <a:ext cx="2209800" cy="1629228"/>
          </a:xfrm>
        </p:spPr>
        <p:txBody>
          <a:bodyPr anchor="t">
            <a:normAutofit/>
          </a:bodyPr>
          <a:lstStyle>
            <a:lvl1pPr marL="0" indent="0" algn="r">
              <a:buNone/>
              <a:defRPr sz="12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05.02.2017</a:t>
            </a:fld>
            <a:endParaRPr lang="ru-RU"/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sphere2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8823693" y="0"/>
            <a:ext cx="320307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876800" y="457200"/>
            <a:ext cx="2819400" cy="5715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457200"/>
            <a:ext cx="3657600" cy="57149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7772400" y="6400800"/>
            <a:ext cx="533400" cy="152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5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2"/>
          </p:nvPr>
        </p:nvSpPr>
        <p:spPr>
          <a:xfrm>
            <a:off x="4876801" y="6426201"/>
            <a:ext cx="2819399" cy="1269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05.02.2017</a:t>
            </a:fld>
            <a:endParaRPr lang="ru-RU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4875213" y="6296248"/>
            <a:ext cx="2820987" cy="1524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5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algn="r" defTabSz="914400" rtl="0" eaLnBrk="1" latinLnBrk="0" hangingPunct="1">
        <a:spcBef>
          <a:spcPct val="0"/>
        </a:spcBef>
        <a:buNone/>
        <a:defRPr sz="2800" kern="1200">
          <a:gradFill>
            <a:gsLst>
              <a:gs pos="0">
                <a:schemeClr val="tx1">
                  <a:lumMod val="50000"/>
                </a:schemeClr>
              </a:gs>
              <a:gs pos="61000">
                <a:schemeClr val="tx1"/>
              </a:gs>
            </a:gsLst>
            <a:lin ang="5400000" scaled="0"/>
          </a:gradFill>
          <a:effectLst/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800" kern="1200">
          <a:solidFill>
            <a:schemeClr val="tx1">
              <a:lumMod val="85000"/>
            </a:schemeClr>
          </a:solidFill>
          <a:latin typeface="+mn-lt"/>
          <a:ea typeface="+mn-ea"/>
          <a:cs typeface="+mn-cs"/>
        </a:defRPr>
      </a:lvl1pPr>
      <a:lvl2pPr marL="411480" indent="-182880" algn="l" defTabSz="914400" rtl="0" eaLnBrk="1" latinLnBrk="0" hangingPunct="1">
        <a:spcBef>
          <a:spcPct val="20000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>
          <a:solidFill>
            <a:schemeClr val="tx1">
              <a:lumMod val="85000"/>
            </a:schemeClr>
          </a:solidFill>
          <a:latin typeface="+mn-lt"/>
          <a:ea typeface="+mn-ea"/>
          <a:cs typeface="+mn-cs"/>
        </a:defRPr>
      </a:lvl2pPr>
      <a:lvl3pPr marL="594360" indent="-182880" algn="l" defTabSz="914400" rtl="0" eaLnBrk="1" latinLnBrk="0" hangingPunct="1">
        <a:spcBef>
          <a:spcPct val="20000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>
          <a:solidFill>
            <a:schemeClr val="tx1">
              <a:lumMod val="85000"/>
            </a:schemeClr>
          </a:solidFill>
          <a:latin typeface="+mn-lt"/>
          <a:ea typeface="+mn-ea"/>
          <a:cs typeface="+mn-cs"/>
        </a:defRPr>
      </a:lvl3pPr>
      <a:lvl4pPr marL="777240" indent="-182880" algn="l" defTabSz="914400" rtl="0" eaLnBrk="1" latinLnBrk="0" hangingPunct="1">
        <a:spcBef>
          <a:spcPct val="20000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>
          <a:solidFill>
            <a:schemeClr val="tx1">
              <a:lumMod val="85000"/>
            </a:schemeClr>
          </a:solidFill>
          <a:latin typeface="+mn-lt"/>
          <a:ea typeface="+mn-ea"/>
          <a:cs typeface="+mn-cs"/>
        </a:defRPr>
      </a:lvl4pPr>
      <a:lvl5pPr marL="960120" indent="-182880" algn="l" defTabSz="914400" rtl="0" eaLnBrk="1" latinLnBrk="0" hangingPunct="1">
        <a:spcBef>
          <a:spcPct val="20000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>
          <a:solidFill>
            <a:schemeClr val="tx1">
              <a:lumMod val="85000"/>
            </a:schemeClr>
          </a:solidFill>
          <a:latin typeface="+mn-lt"/>
          <a:ea typeface="+mn-ea"/>
          <a:cs typeface="+mn-cs"/>
        </a:defRPr>
      </a:lvl5pPr>
      <a:lvl6pPr marL="1143000" indent="-182880" algn="l" defTabSz="914400" rtl="0" eaLnBrk="1" latinLnBrk="0" hangingPunct="1">
        <a:spcBef>
          <a:spcPts val="288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325880" indent="-182880" algn="l" defTabSz="914400" rtl="0" eaLnBrk="1" latinLnBrk="0" hangingPunct="1">
        <a:spcBef>
          <a:spcPts val="288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508760" indent="-182880" algn="l" defTabSz="914400" rtl="0" eaLnBrk="1" latinLnBrk="0" hangingPunct="1">
        <a:spcBef>
          <a:spcPts val="288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691640" indent="-182880" algn="l" defTabSz="914400" rtl="0" eaLnBrk="1" latinLnBrk="0" hangingPunct="1">
        <a:spcBef>
          <a:spcPts val="288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image" Target="../media/image18.png"/><Relationship Id="rId7" Type="http://schemas.openxmlformats.org/officeDocument/2006/relationships/image" Target="../media/image22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png"/><Relationship Id="rId5" Type="http://schemas.openxmlformats.org/officeDocument/2006/relationships/image" Target="../media/image24.png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348880"/>
            <a:ext cx="6472808" cy="2133600"/>
          </a:xfrm>
        </p:spPr>
        <p:txBody>
          <a:bodyPr>
            <a:noAutofit/>
          </a:bodyPr>
          <a:lstStyle/>
          <a:p>
            <a:pPr algn="ctr"/>
            <a:r>
              <a:rPr lang="ru-RU" sz="6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ТРЕТИЙ ПРИЗНАК ПОДОБИЯ ТРЕУГОЛЬНИКОВ</a:t>
            </a:r>
            <a:endParaRPr lang="ru-RU" sz="6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550623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Равнобедренный треугольник 1"/>
          <p:cNvSpPr/>
          <p:nvPr/>
        </p:nvSpPr>
        <p:spPr>
          <a:xfrm>
            <a:off x="635224" y="748154"/>
            <a:ext cx="2592288" cy="1314338"/>
          </a:xfrm>
          <a:prstGeom prst="triangle">
            <a:avLst/>
          </a:prstGeom>
          <a:noFill/>
          <a:ln w="762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" name="Равнобедренный треугольник 2"/>
          <p:cNvSpPr/>
          <p:nvPr/>
        </p:nvSpPr>
        <p:spPr>
          <a:xfrm>
            <a:off x="771270" y="3823788"/>
            <a:ext cx="1948854" cy="769614"/>
          </a:xfrm>
          <a:prstGeom prst="triangle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29397" y="1885408"/>
            <a:ext cx="72008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i="1" dirty="0" smtClean="0">
                <a:solidFill>
                  <a:srgbClr val="002060"/>
                </a:solidFill>
              </a:rPr>
              <a:t>A</a:t>
            </a:r>
            <a:endParaRPr lang="ru-RU" sz="4400" b="1" i="1" dirty="0">
              <a:solidFill>
                <a:srgbClr val="00206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809141" y="1980511"/>
            <a:ext cx="72008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i="1" dirty="0">
                <a:solidFill>
                  <a:srgbClr val="002060"/>
                </a:solidFill>
              </a:rPr>
              <a:t>B</a:t>
            </a:r>
            <a:endParaRPr lang="ru-RU" sz="4400" b="1" i="1" dirty="0">
              <a:solidFill>
                <a:srgbClr val="00206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272711" y="361914"/>
            <a:ext cx="72008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i="1" dirty="0" smtClean="0">
                <a:solidFill>
                  <a:srgbClr val="002060"/>
                </a:solidFill>
              </a:rPr>
              <a:t>C</a:t>
            </a:r>
            <a:endParaRPr lang="ru-RU" sz="4400" b="1" i="1" dirty="0">
              <a:solidFill>
                <a:srgbClr val="00206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TextBox 6"/>
              <p:cNvSpPr txBox="1"/>
              <p:nvPr/>
            </p:nvSpPr>
            <p:spPr>
              <a:xfrm>
                <a:off x="95672" y="4558775"/>
                <a:ext cx="720080" cy="76944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ru-RU" sz="44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44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𝑨</m:t>
                          </m:r>
                        </m:e>
                        <m:sub>
                          <m:r>
                            <a:rPr lang="en-US" sz="44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𝟏</m:t>
                          </m:r>
                        </m:sub>
                      </m:sSub>
                    </m:oMath>
                  </m:oMathPara>
                </a14:m>
                <a:endParaRPr lang="ru-RU" sz="4400" b="1" i="1" dirty="0">
                  <a:solidFill>
                    <a:srgbClr val="FFFF00"/>
                  </a:solidFill>
                </a:endParaRPr>
              </a:p>
            </p:txBody>
          </p:sp>
        </mc:Choice>
        <mc:Fallback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5672" y="4558775"/>
                <a:ext cx="720080" cy="769441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" name="TextBox 7"/>
              <p:cNvSpPr txBox="1"/>
              <p:nvPr/>
            </p:nvSpPr>
            <p:spPr>
              <a:xfrm>
                <a:off x="2637950" y="4531810"/>
                <a:ext cx="589562" cy="76944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ru-RU" sz="44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44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𝑩</m:t>
                          </m:r>
                        </m:e>
                        <m:sub>
                          <m:r>
                            <a:rPr lang="en-US" sz="44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𝟏</m:t>
                          </m:r>
                        </m:sub>
                      </m:sSub>
                    </m:oMath>
                  </m:oMathPara>
                </a14:m>
                <a:endParaRPr lang="ru-RU" sz="4400" b="1" i="1" dirty="0">
                  <a:solidFill>
                    <a:srgbClr val="FFFF00"/>
                  </a:solidFill>
                </a:endParaRPr>
              </a:p>
            </p:txBody>
          </p:sp>
        </mc:Choice>
        <mc:Fallback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37950" y="4531810"/>
                <a:ext cx="589562" cy="769441"/>
              </a:xfrm>
              <a:prstGeom prst="rect">
                <a:avLst/>
              </a:prstGeom>
              <a:blipFill rotWithShape="1">
                <a:blip r:embed="rId3"/>
                <a:stretch>
                  <a:fillRect r="-2291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9" name="TextBox 8"/>
              <p:cNvSpPr txBox="1"/>
              <p:nvPr/>
            </p:nvSpPr>
            <p:spPr>
              <a:xfrm>
                <a:off x="1272711" y="3039570"/>
                <a:ext cx="720080" cy="76944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ru-RU" sz="44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44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𝑪</m:t>
                          </m:r>
                        </m:e>
                        <m:sub>
                          <m:r>
                            <a:rPr lang="en-US" sz="44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𝟏</m:t>
                          </m:r>
                        </m:sub>
                      </m:sSub>
                    </m:oMath>
                  </m:oMathPara>
                </a14:m>
                <a:endParaRPr lang="ru-RU" sz="4400" b="1" i="1" dirty="0">
                  <a:solidFill>
                    <a:srgbClr val="FFFF00"/>
                  </a:solidFill>
                </a:endParaRPr>
              </a:p>
            </p:txBody>
          </p:sp>
        </mc:Choice>
        <mc:Fallback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72711" y="3039570"/>
                <a:ext cx="720080" cy="769441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TextBox 9"/>
          <p:cNvSpPr txBox="1"/>
          <p:nvPr/>
        </p:nvSpPr>
        <p:spPr>
          <a:xfrm>
            <a:off x="3563888" y="1131355"/>
            <a:ext cx="5280248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>
                <a:solidFill>
                  <a:srgbClr val="0000FF"/>
                </a:solidFill>
              </a:rPr>
              <a:t>Если </a:t>
            </a:r>
            <a:r>
              <a:rPr lang="ru-RU" sz="3200" b="1" i="1" dirty="0" smtClean="0">
                <a:solidFill>
                  <a:srgbClr val="0000FF"/>
                </a:solidFill>
              </a:rPr>
              <a:t>три стороны одного треугольника пропорциональны трём сторонам другого, то такие треугольники подобны.</a:t>
            </a:r>
            <a:endParaRPr lang="ru-RU" sz="3200" b="1" i="1" dirty="0">
              <a:solidFill>
                <a:srgbClr val="0000FF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395076" y="165943"/>
            <a:ext cx="5472608" cy="4012400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4333372" y="414219"/>
            <a:ext cx="354892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ТЕОРЕМА</a:t>
            </a:r>
            <a:endParaRPr lang="ru-RU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7030A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95754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Равнобедренный треугольник 1"/>
          <p:cNvSpPr/>
          <p:nvPr/>
        </p:nvSpPr>
        <p:spPr>
          <a:xfrm>
            <a:off x="539552" y="332656"/>
            <a:ext cx="2592288" cy="1314338"/>
          </a:xfrm>
          <a:prstGeom prst="triangle">
            <a:avLst/>
          </a:prstGeom>
          <a:noFill/>
          <a:ln w="762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" name="Равнобедренный треугольник 2"/>
          <p:cNvSpPr/>
          <p:nvPr/>
        </p:nvSpPr>
        <p:spPr>
          <a:xfrm>
            <a:off x="675598" y="3408290"/>
            <a:ext cx="1948854" cy="769614"/>
          </a:xfrm>
          <a:prstGeom prst="triangle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33725" y="1469910"/>
            <a:ext cx="72008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i="1" dirty="0" smtClean="0">
                <a:solidFill>
                  <a:srgbClr val="002060"/>
                </a:solidFill>
              </a:rPr>
              <a:t>A</a:t>
            </a:r>
            <a:endParaRPr lang="ru-RU" sz="4400" b="1" i="1" dirty="0">
              <a:solidFill>
                <a:srgbClr val="00206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713469" y="1565013"/>
            <a:ext cx="72008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i="1" dirty="0">
                <a:solidFill>
                  <a:srgbClr val="002060"/>
                </a:solidFill>
              </a:rPr>
              <a:t>B</a:t>
            </a:r>
            <a:endParaRPr lang="ru-RU" sz="4400" b="1" i="1" dirty="0">
              <a:solidFill>
                <a:srgbClr val="00206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177039" y="-53584"/>
            <a:ext cx="72008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i="1" dirty="0" smtClean="0">
                <a:solidFill>
                  <a:srgbClr val="002060"/>
                </a:solidFill>
              </a:rPr>
              <a:t>C</a:t>
            </a:r>
            <a:endParaRPr lang="ru-RU" sz="4400" b="1" i="1" dirty="0">
              <a:solidFill>
                <a:srgbClr val="00206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TextBox 6"/>
              <p:cNvSpPr txBox="1"/>
              <p:nvPr/>
            </p:nvSpPr>
            <p:spPr>
              <a:xfrm>
                <a:off x="0" y="4143277"/>
                <a:ext cx="720080" cy="76944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ru-RU" sz="44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44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𝑨</m:t>
                          </m:r>
                        </m:e>
                        <m:sub>
                          <m:r>
                            <a:rPr lang="en-US" sz="44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𝟏</m:t>
                          </m:r>
                        </m:sub>
                      </m:sSub>
                    </m:oMath>
                  </m:oMathPara>
                </a14:m>
                <a:endParaRPr lang="ru-RU" sz="4400" b="1" i="1" dirty="0">
                  <a:solidFill>
                    <a:srgbClr val="FFFF00"/>
                  </a:solidFill>
                </a:endParaRPr>
              </a:p>
            </p:txBody>
          </p:sp>
        </mc:Choice>
        <mc:Fallback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4143277"/>
                <a:ext cx="720080" cy="769441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" name="TextBox 7"/>
              <p:cNvSpPr txBox="1"/>
              <p:nvPr/>
            </p:nvSpPr>
            <p:spPr>
              <a:xfrm>
                <a:off x="2542278" y="4116312"/>
                <a:ext cx="589562" cy="76944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ru-RU" sz="44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44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𝑩</m:t>
                          </m:r>
                        </m:e>
                        <m:sub>
                          <m:r>
                            <a:rPr lang="en-US" sz="44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𝟏</m:t>
                          </m:r>
                        </m:sub>
                      </m:sSub>
                    </m:oMath>
                  </m:oMathPara>
                </a14:m>
                <a:endParaRPr lang="ru-RU" sz="4400" b="1" i="1" dirty="0">
                  <a:solidFill>
                    <a:srgbClr val="FFFF00"/>
                  </a:solidFill>
                </a:endParaRPr>
              </a:p>
            </p:txBody>
          </p:sp>
        </mc:Choice>
        <mc:Fallback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42278" y="4116312"/>
                <a:ext cx="589562" cy="769441"/>
              </a:xfrm>
              <a:prstGeom prst="rect">
                <a:avLst/>
              </a:prstGeom>
              <a:blipFill rotWithShape="1">
                <a:blip r:embed="rId3"/>
                <a:stretch>
                  <a:fillRect r="-21649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9" name="TextBox 8"/>
              <p:cNvSpPr txBox="1"/>
              <p:nvPr/>
            </p:nvSpPr>
            <p:spPr>
              <a:xfrm>
                <a:off x="1177039" y="2624072"/>
                <a:ext cx="720080" cy="76944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ru-RU" sz="44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44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𝑪</m:t>
                          </m:r>
                        </m:e>
                        <m:sub>
                          <m:r>
                            <a:rPr lang="en-US" sz="44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𝟏</m:t>
                          </m:r>
                        </m:sub>
                      </m:sSub>
                    </m:oMath>
                  </m:oMathPara>
                </a14:m>
                <a:endParaRPr lang="ru-RU" sz="4400" b="1" i="1" dirty="0">
                  <a:solidFill>
                    <a:srgbClr val="FFFF00"/>
                  </a:solidFill>
                </a:endParaRPr>
              </a:p>
            </p:txBody>
          </p:sp>
        </mc:Choice>
        <mc:Fallback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77039" y="2624072"/>
                <a:ext cx="720080" cy="769441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0" name="TextBox 9"/>
              <p:cNvSpPr txBox="1"/>
              <p:nvPr/>
            </p:nvSpPr>
            <p:spPr>
              <a:xfrm>
                <a:off x="3275856" y="246610"/>
                <a:ext cx="5628456" cy="380655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ru-RU" sz="4400" b="1" u="sng" dirty="0" smtClean="0">
                    <a:solidFill>
                      <a:srgbClr val="7030A0"/>
                    </a:solidFill>
                  </a:rPr>
                  <a:t>ДАНО: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ru-RU" sz="4400" b="1" i="1" smtClean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 Math"/>
                          <a:ea typeface="Cambria Math"/>
                        </a:rPr>
                        <m:t>∆АВС</m:t>
                      </m:r>
                      <m:r>
                        <a:rPr lang="ru-RU" sz="4400" b="1" i="1" smtClean="0">
                          <a:latin typeface="Cambria Math"/>
                          <a:ea typeface="Cambria Math"/>
                        </a:rPr>
                        <m:t>, </m:t>
                      </m:r>
                      <m:r>
                        <a:rPr lang="ru-RU" sz="4400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∆</m:t>
                      </m:r>
                      <m:sSub>
                        <m:sSubPr>
                          <m:ctrlPr>
                            <a:rPr lang="ru-RU" sz="4400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n-US" sz="4400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𝑨</m:t>
                          </m:r>
                        </m:e>
                        <m:sub>
                          <m:r>
                            <a:rPr lang="en-US" sz="4400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𝟏</m:t>
                          </m:r>
                        </m:sub>
                      </m:sSub>
                      <m:sSub>
                        <m:sSubPr>
                          <m:ctrlPr>
                            <a:rPr lang="ru-RU" sz="4400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n-US" sz="4400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𝑩</m:t>
                          </m:r>
                        </m:e>
                        <m:sub>
                          <m:r>
                            <a:rPr lang="en-US" sz="4400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𝟏</m:t>
                          </m:r>
                        </m:sub>
                      </m:sSub>
                      <m:sSub>
                        <m:sSubPr>
                          <m:ctrlPr>
                            <a:rPr lang="ru-RU" sz="4400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n-US" sz="4400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𝑪</m:t>
                          </m:r>
                        </m:e>
                        <m:sub>
                          <m:r>
                            <a:rPr lang="en-US" sz="4400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𝟏</m:t>
                          </m:r>
                        </m:sub>
                      </m:sSub>
                    </m:oMath>
                  </m:oMathPara>
                </a14:m>
                <a:endParaRPr lang="en-US" sz="4400" b="1" dirty="0" smtClean="0"/>
              </a:p>
              <a:p>
                <a:endParaRPr lang="en-US" sz="900" b="1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f>
                        <m:fPr>
                          <m:ctrlPr>
                            <a:rPr lang="ru-RU" sz="4400" b="1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en-US" sz="4400" b="1" i="1" smtClean="0">
                              <a:solidFill>
                                <a:srgbClr val="0000FF"/>
                              </a:solidFill>
                              <a:latin typeface="Cambria Math"/>
                              <a:ea typeface="Cambria Math"/>
                            </a:rPr>
                            <m:t>𝑨𝑩</m:t>
                          </m:r>
                        </m:num>
                        <m:den>
                          <m:sSub>
                            <m:sSubPr>
                              <m:ctrlPr>
                                <a:rPr lang="ru-RU" sz="4400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en-US" sz="4400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  <a:ea typeface="Cambria Math"/>
                                </a:rPr>
                                <m:t>𝑨</m:t>
                              </m:r>
                            </m:e>
                            <m:sub>
                              <m:r>
                                <a:rPr lang="en-US" sz="4400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  <a:ea typeface="Cambria Math"/>
                                </a:rPr>
                                <m:t>𝟏</m:t>
                              </m:r>
                            </m:sub>
                          </m:sSub>
                          <m:sSub>
                            <m:sSubPr>
                              <m:ctrlPr>
                                <a:rPr lang="ru-RU" sz="4400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en-US" sz="4400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  <a:ea typeface="Cambria Math"/>
                                </a:rPr>
                                <m:t>𝑩</m:t>
                              </m:r>
                            </m:e>
                            <m:sub>
                              <m:r>
                                <a:rPr lang="en-US" sz="4400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  <a:ea typeface="Cambria Math"/>
                                </a:rPr>
                                <m:t>𝟏</m:t>
                              </m:r>
                            </m:sub>
                          </m:sSub>
                        </m:den>
                      </m:f>
                      <m:r>
                        <a:rPr lang="en-US" sz="4400" b="1" i="1" smtClean="0">
                          <a:solidFill>
                            <a:schemeClr val="tx1"/>
                          </a:solidFill>
                          <a:latin typeface="Cambria Math"/>
                          <a:ea typeface="Cambria Math"/>
                        </a:rPr>
                        <m:t>=</m:t>
                      </m:r>
                      <m:f>
                        <m:fPr>
                          <m:ctrlPr>
                            <a:rPr lang="en-US" sz="4400" b="1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en-US" sz="4400" b="1" i="1" smtClean="0">
                              <a:solidFill>
                                <a:srgbClr val="0000FF"/>
                              </a:solidFill>
                              <a:latin typeface="Cambria Math"/>
                              <a:ea typeface="Cambria Math"/>
                            </a:rPr>
                            <m:t>𝑨𝑪</m:t>
                          </m:r>
                        </m:num>
                        <m:den>
                          <m:sSub>
                            <m:sSubPr>
                              <m:ctrlPr>
                                <a:rPr lang="en-US" sz="4400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en-US" sz="4400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  <a:ea typeface="Cambria Math"/>
                                </a:rPr>
                                <m:t>𝑨</m:t>
                              </m:r>
                            </m:e>
                            <m:sub>
                              <m:r>
                                <a:rPr lang="en-US" sz="4400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  <a:ea typeface="Cambria Math"/>
                                </a:rPr>
                                <m:t>𝟏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sz="4400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en-US" sz="4400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  <a:ea typeface="Cambria Math"/>
                                </a:rPr>
                                <m:t>𝑪</m:t>
                              </m:r>
                            </m:e>
                            <m:sub>
                              <m:r>
                                <a:rPr lang="en-US" sz="4400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  <a:ea typeface="Cambria Math"/>
                                </a:rPr>
                                <m:t>𝟏</m:t>
                              </m:r>
                            </m:sub>
                          </m:sSub>
                        </m:den>
                      </m:f>
                      <m:r>
                        <a:rPr lang="ru-RU" sz="4400" b="1" i="1" smtClean="0">
                          <a:solidFill>
                            <a:schemeClr val="tx1"/>
                          </a:solidFill>
                          <a:latin typeface="Cambria Math"/>
                          <a:ea typeface="Cambria Math"/>
                        </a:rPr>
                        <m:t>=</m:t>
                      </m:r>
                      <m:f>
                        <m:fPr>
                          <m:ctrlPr>
                            <a:rPr lang="ru-RU" sz="4400" b="1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en-US" sz="4400" b="1" i="1" smtClean="0">
                              <a:solidFill>
                                <a:srgbClr val="0000FF"/>
                              </a:solidFill>
                              <a:latin typeface="Cambria Math"/>
                              <a:ea typeface="Cambria Math"/>
                            </a:rPr>
                            <m:t>𝑩𝑪</m:t>
                          </m:r>
                        </m:num>
                        <m:den>
                          <m:sSub>
                            <m:sSubPr>
                              <m:ctrlPr>
                                <a:rPr lang="ru-RU" sz="4400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en-US" sz="4400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  <a:ea typeface="Cambria Math"/>
                                </a:rPr>
                                <m:t>𝑩</m:t>
                              </m:r>
                            </m:e>
                            <m:sub>
                              <m:r>
                                <a:rPr lang="en-US" sz="4400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  <a:ea typeface="Cambria Math"/>
                                </a:rPr>
                                <m:t>𝟏</m:t>
                              </m:r>
                            </m:sub>
                          </m:sSub>
                          <m:sSub>
                            <m:sSubPr>
                              <m:ctrlPr>
                                <a:rPr lang="ru-RU" sz="4400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en-US" sz="4400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  <a:ea typeface="Cambria Math"/>
                                </a:rPr>
                                <m:t>𝑪</m:t>
                              </m:r>
                            </m:e>
                            <m:sub>
                              <m:r>
                                <a:rPr lang="en-US" sz="4400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  <a:ea typeface="Cambria Math"/>
                                </a:rPr>
                                <m:t>𝟏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sz="4400" b="1" i="1" dirty="0" smtClean="0">
                  <a:solidFill>
                    <a:srgbClr val="FFFF00"/>
                  </a:solidFill>
                  <a:latin typeface="Cambria Math"/>
                  <a:ea typeface="Cambria Math"/>
                </a:endParaRPr>
              </a:p>
              <a:p>
                <a:endParaRPr lang="ru-RU" sz="1050" b="1" i="1" dirty="0" smtClean="0">
                  <a:solidFill>
                    <a:srgbClr val="FFFF00"/>
                  </a:solidFill>
                  <a:latin typeface="Cambria Math"/>
                  <a:ea typeface="Cambria Math"/>
                </a:endParaRPr>
              </a:p>
              <a:p>
                <a:pPr/>
                <a:endParaRPr lang="en-US" sz="4400" b="1" dirty="0"/>
              </a:p>
            </p:txBody>
          </p:sp>
        </mc:Choice>
        <mc:Fallback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75856" y="246610"/>
                <a:ext cx="5628456" cy="3806555"/>
              </a:xfrm>
              <a:prstGeom prst="rect">
                <a:avLst/>
              </a:prstGeom>
              <a:blipFill rotWithShape="1">
                <a:blip r:embed="rId5"/>
                <a:stretch>
                  <a:fillRect t="-3200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1" name="TextBox 10"/>
              <p:cNvSpPr txBox="1"/>
              <p:nvPr/>
            </p:nvSpPr>
            <p:spPr>
              <a:xfrm>
                <a:off x="619321" y="5085183"/>
                <a:ext cx="5628456" cy="138499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r>
                  <a:rPr lang="ru-RU" sz="4400" b="1" u="sng" dirty="0" smtClean="0">
                    <a:solidFill>
                      <a:srgbClr val="7030A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ДОКАЗАТЬ: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4000" b="1" i="1" smtClean="0">
                          <a:solidFill>
                            <a:srgbClr val="0000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 Math"/>
                          <a:ea typeface="Cambria Math"/>
                        </a:rPr>
                        <m:t>∆АВС</m:t>
                      </m:r>
                      <m:r>
                        <a:rPr lang="ru-RU" sz="4000" b="1" i="1">
                          <a:latin typeface="Cambria Math"/>
                          <a:ea typeface="Cambria Math"/>
                        </a:rPr>
                        <m:t>∾</m:t>
                      </m:r>
                      <m:r>
                        <a:rPr lang="ru-RU" sz="4000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∆</m:t>
                      </m:r>
                      <m:sSub>
                        <m:sSubPr>
                          <m:ctrlPr>
                            <a:rPr lang="ru-RU" sz="4000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n-US" sz="4000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𝑨</m:t>
                          </m:r>
                        </m:e>
                        <m:sub>
                          <m:r>
                            <a:rPr lang="en-US" sz="4000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𝟏</m:t>
                          </m:r>
                        </m:sub>
                      </m:sSub>
                      <m:sSub>
                        <m:sSubPr>
                          <m:ctrlPr>
                            <a:rPr lang="ru-RU" sz="4000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n-US" sz="4000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𝑩</m:t>
                          </m:r>
                        </m:e>
                        <m:sub>
                          <m:r>
                            <a:rPr lang="en-US" sz="4000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𝟏</m:t>
                          </m:r>
                        </m:sub>
                      </m:sSub>
                      <m:sSub>
                        <m:sSubPr>
                          <m:ctrlPr>
                            <a:rPr lang="ru-RU" sz="4000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n-US" sz="4000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𝑪</m:t>
                          </m:r>
                        </m:e>
                        <m:sub>
                          <m:r>
                            <a:rPr lang="en-US" sz="4000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𝟏</m:t>
                          </m:r>
                        </m:sub>
                      </m:sSub>
                    </m:oMath>
                  </m:oMathPara>
                </a14:m>
                <a:endParaRPr lang="en-US" sz="4000" b="1" dirty="0" smtClean="0"/>
              </a:p>
            </p:txBody>
          </p:sp>
        </mc:Choice>
        <mc:Fallback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9321" y="5085183"/>
                <a:ext cx="5628456" cy="1384995"/>
              </a:xfrm>
              <a:prstGeom prst="rect">
                <a:avLst/>
              </a:prstGeom>
              <a:blipFill rotWithShape="1">
                <a:blip r:embed="rId6"/>
                <a:stretch>
                  <a:fillRect l="-4550" t="-9251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5635210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Равнобедренный треугольник 1"/>
          <p:cNvSpPr/>
          <p:nvPr/>
        </p:nvSpPr>
        <p:spPr>
          <a:xfrm flipV="1">
            <a:off x="709250" y="1799394"/>
            <a:ext cx="2592288" cy="1314338"/>
          </a:xfrm>
          <a:prstGeom prst="triangle">
            <a:avLst/>
          </a:prstGeom>
          <a:noFill/>
          <a:ln w="76200"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" name="Равнобедренный треугольник 2"/>
          <p:cNvSpPr/>
          <p:nvPr/>
        </p:nvSpPr>
        <p:spPr>
          <a:xfrm>
            <a:off x="562652" y="3933056"/>
            <a:ext cx="1948854" cy="769614"/>
          </a:xfrm>
          <a:prstGeom prst="triangle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33725" y="1469910"/>
            <a:ext cx="72008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i="1" dirty="0" smtClean="0">
                <a:solidFill>
                  <a:srgbClr val="002060"/>
                </a:solidFill>
              </a:rPr>
              <a:t>A</a:t>
            </a:r>
            <a:endParaRPr lang="ru-RU" sz="4400" b="1" i="1" dirty="0">
              <a:solidFill>
                <a:srgbClr val="00206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059832" y="1096058"/>
            <a:ext cx="72008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i="1" dirty="0">
                <a:solidFill>
                  <a:srgbClr val="002060"/>
                </a:solidFill>
              </a:rPr>
              <a:t>B</a:t>
            </a:r>
            <a:endParaRPr lang="ru-RU" sz="4400" b="1" i="1" dirty="0">
              <a:solidFill>
                <a:srgbClr val="00206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177039" y="-53584"/>
            <a:ext cx="72008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i="1" dirty="0" smtClean="0">
                <a:solidFill>
                  <a:srgbClr val="002060"/>
                </a:solidFill>
              </a:rPr>
              <a:t>C</a:t>
            </a:r>
            <a:endParaRPr lang="ru-RU" sz="4400" b="1" i="1" dirty="0">
              <a:solidFill>
                <a:srgbClr val="00206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TextBox 6"/>
              <p:cNvSpPr txBox="1"/>
              <p:nvPr/>
            </p:nvSpPr>
            <p:spPr>
              <a:xfrm>
                <a:off x="73308" y="4528765"/>
                <a:ext cx="720080" cy="76944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ru-RU" sz="44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44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𝑨</m:t>
                          </m:r>
                        </m:e>
                        <m:sub>
                          <m:r>
                            <a:rPr lang="en-US" sz="44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𝟏</m:t>
                          </m:r>
                        </m:sub>
                      </m:sSub>
                    </m:oMath>
                  </m:oMathPara>
                </a14:m>
                <a:endParaRPr lang="ru-RU" sz="4400" b="1" i="1" dirty="0">
                  <a:solidFill>
                    <a:srgbClr val="FFFF00"/>
                  </a:solidFill>
                </a:endParaRPr>
              </a:p>
            </p:txBody>
          </p:sp>
        </mc:Choice>
        <mc:Fallback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308" y="4528765"/>
                <a:ext cx="720080" cy="769441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" name="TextBox 7"/>
              <p:cNvSpPr txBox="1"/>
              <p:nvPr/>
            </p:nvSpPr>
            <p:spPr>
              <a:xfrm>
                <a:off x="2216725" y="4548599"/>
                <a:ext cx="589562" cy="76944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ru-RU" sz="44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44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𝑩</m:t>
                          </m:r>
                        </m:e>
                        <m:sub>
                          <m:r>
                            <a:rPr lang="en-US" sz="44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𝟏</m:t>
                          </m:r>
                        </m:sub>
                      </m:sSub>
                    </m:oMath>
                  </m:oMathPara>
                </a14:m>
                <a:endParaRPr lang="ru-RU" sz="4400" b="1" i="1" dirty="0">
                  <a:solidFill>
                    <a:srgbClr val="FFFF00"/>
                  </a:solidFill>
                </a:endParaRPr>
              </a:p>
            </p:txBody>
          </p:sp>
        </mc:Choice>
        <mc:Fallback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16725" y="4548599"/>
                <a:ext cx="589562" cy="769441"/>
              </a:xfrm>
              <a:prstGeom prst="rect">
                <a:avLst/>
              </a:prstGeom>
              <a:blipFill rotWithShape="1">
                <a:blip r:embed="rId3"/>
                <a:stretch>
                  <a:fillRect r="-2291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9" name="TextBox 8"/>
              <p:cNvSpPr txBox="1"/>
              <p:nvPr/>
            </p:nvSpPr>
            <p:spPr>
              <a:xfrm>
                <a:off x="1161875" y="3359848"/>
                <a:ext cx="720080" cy="76944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ru-RU" sz="44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44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𝑪</m:t>
                          </m:r>
                        </m:e>
                        <m:sub>
                          <m:r>
                            <a:rPr lang="en-US" sz="44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𝟏</m:t>
                          </m:r>
                        </m:sub>
                      </m:sSub>
                    </m:oMath>
                  </m:oMathPara>
                </a14:m>
                <a:endParaRPr lang="ru-RU" sz="4400" b="1" i="1" dirty="0">
                  <a:solidFill>
                    <a:srgbClr val="FFFF00"/>
                  </a:solidFill>
                </a:endParaRPr>
              </a:p>
            </p:txBody>
          </p:sp>
        </mc:Choice>
        <mc:Fallback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61875" y="3359848"/>
                <a:ext cx="720080" cy="769441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0" name="TextBox 9"/>
              <p:cNvSpPr txBox="1"/>
              <p:nvPr/>
            </p:nvSpPr>
            <p:spPr>
              <a:xfrm>
                <a:off x="3419872" y="246610"/>
                <a:ext cx="5724128" cy="433965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ru-RU" sz="4400" b="1" u="sng" dirty="0" smtClean="0">
                    <a:solidFill>
                      <a:srgbClr val="7030A0"/>
                    </a:solidFill>
                  </a:rPr>
                  <a:t>ДОКАЗАТЕЛЬСТВО:</a:t>
                </a:r>
              </a:p>
              <a:p>
                <a:r>
                  <a:rPr lang="ru-RU" sz="4400" b="1" dirty="0" smtClean="0"/>
                  <a:t> </a:t>
                </a:r>
                <a:r>
                  <a:rPr lang="ru-RU" sz="3600" b="1" dirty="0" smtClean="0"/>
                  <a:t>Для доказательства подобия треугольников, учитывая </a:t>
                </a:r>
                <a:r>
                  <a:rPr lang="ru-RU" sz="3600" b="1" dirty="0" smtClean="0"/>
                  <a:t>второй </a:t>
                </a:r>
                <a:r>
                  <a:rPr lang="ru-RU" sz="3600" b="1" dirty="0" smtClean="0"/>
                  <a:t>признак подобия треугольников, достаточно доказать, что </a:t>
                </a:r>
                <a:r>
                  <a:rPr lang="ru-RU" sz="4400" b="1" dirty="0" smtClean="0">
                    <a:solidFill>
                      <a:srgbClr val="0000FF"/>
                    </a:solidFill>
                    <a:sym typeface="Symbol"/>
                  </a:rPr>
                  <a:t></a:t>
                </a:r>
                <a:r>
                  <a:rPr lang="en-US" sz="4400" b="1" dirty="0">
                    <a:solidFill>
                      <a:srgbClr val="0000FF"/>
                    </a:solidFill>
                    <a:sym typeface="Symbol"/>
                  </a:rPr>
                  <a:t>A</a:t>
                </a:r>
                <a14:m>
                  <m:oMath xmlns:m="http://schemas.openxmlformats.org/officeDocument/2006/math">
                    <m:r>
                      <a:rPr lang="en-US" sz="4400" b="1" i="1" smtClean="0">
                        <a:latin typeface="Cambria Math"/>
                        <a:sym typeface="Symbol"/>
                      </a:rPr>
                      <m:t>=</m:t>
                    </m:r>
                    <m:r>
                      <a:rPr lang="en-US" sz="4400" b="1" i="1" smtClean="0">
                        <a:solidFill>
                          <a:srgbClr val="FF0000"/>
                        </a:solidFill>
                        <a:latin typeface="Cambria Math"/>
                        <a:sym typeface="Symbol"/>
                      </a:rPr>
                      <m:t></m:t>
                    </m:r>
                    <m:sSub>
                      <m:sSubPr>
                        <m:ctrlPr>
                          <a:rPr lang="en-US" sz="4400" b="1" i="1" smtClean="0">
                            <a:solidFill>
                              <a:srgbClr val="FF0000"/>
                            </a:solidFill>
                            <a:latin typeface="Cambria Math"/>
                            <a:sym typeface="Symbol"/>
                          </a:rPr>
                        </m:ctrlPr>
                      </m:sSubPr>
                      <m:e>
                        <m:r>
                          <a:rPr lang="en-US" sz="4400" b="1" i="1" smtClean="0">
                            <a:solidFill>
                              <a:srgbClr val="FF0000"/>
                            </a:solidFill>
                            <a:latin typeface="Cambria Math"/>
                            <a:sym typeface="Symbol"/>
                          </a:rPr>
                          <m:t>𝑨</m:t>
                        </m:r>
                      </m:e>
                      <m:sub>
                        <m:r>
                          <a:rPr lang="en-US" sz="4400" b="1" i="1" smtClean="0">
                            <a:solidFill>
                              <a:srgbClr val="FF0000"/>
                            </a:solidFill>
                            <a:latin typeface="Cambria Math"/>
                            <a:sym typeface="Symbol"/>
                          </a:rPr>
                          <m:t>𝟏</m:t>
                        </m:r>
                      </m:sub>
                    </m:sSub>
                  </m:oMath>
                </a14:m>
                <a:r>
                  <a:rPr lang="ru-RU" sz="4400" b="1" dirty="0" smtClean="0"/>
                  <a:t> </a:t>
                </a:r>
                <a:endParaRPr lang="en-US" sz="4400" b="1" dirty="0" smtClean="0"/>
              </a:p>
            </p:txBody>
          </p:sp>
        </mc:Choice>
        <mc:Fallback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19872" y="246610"/>
                <a:ext cx="5724128" cy="4339650"/>
              </a:xfrm>
              <a:prstGeom prst="rect">
                <a:avLst/>
              </a:prstGeom>
              <a:blipFill rotWithShape="1">
                <a:blip r:embed="rId5"/>
                <a:stretch>
                  <a:fillRect l="-4260" t="-2809" b="-5899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1" name="TextBox 10"/>
              <p:cNvSpPr txBox="1"/>
              <p:nvPr/>
            </p:nvSpPr>
            <p:spPr>
              <a:xfrm>
                <a:off x="133725" y="5153373"/>
                <a:ext cx="8902771" cy="144655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r>
                  <a:rPr lang="ru-RU" sz="4400" dirty="0" smtClean="0">
                    <a:sym typeface="Symbol"/>
                  </a:rPr>
                  <a:t>Рассмотрим</a:t>
                </a:r>
                <a:r>
                  <a:rPr lang="ru-RU" sz="4400" b="1" dirty="0" smtClean="0">
                    <a:solidFill>
                      <a:srgbClr val="0000FF"/>
                    </a:solidFill>
                    <a:sym typeface="Symbol"/>
                  </a:rPr>
                  <a:t> </a:t>
                </a:r>
                <a:r>
                  <a:rPr lang="el-GR" sz="4400" b="1" dirty="0" smtClean="0">
                    <a:solidFill>
                      <a:srgbClr val="006600"/>
                    </a:solidFill>
                    <a:sym typeface="Symbol"/>
                  </a:rPr>
                  <a:t>Δ</a:t>
                </a:r>
                <a:r>
                  <a:rPr lang="ru-RU" sz="4400" b="1" dirty="0" smtClean="0">
                    <a:solidFill>
                      <a:srgbClr val="006600"/>
                    </a:solidFill>
                    <a:sym typeface="Symbol"/>
                  </a:rPr>
                  <a:t>АВ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sz="4400" b="1" i="1" smtClean="0">
                            <a:solidFill>
                              <a:srgbClr val="006600"/>
                            </a:solidFill>
                            <a:latin typeface="Cambria Math"/>
                            <a:sym typeface="Symbol"/>
                          </a:rPr>
                        </m:ctrlPr>
                      </m:sSubPr>
                      <m:e>
                        <m:r>
                          <a:rPr lang="en-US" sz="4400" b="1" i="1" smtClean="0">
                            <a:solidFill>
                              <a:srgbClr val="006600"/>
                            </a:solidFill>
                            <a:latin typeface="Cambria Math"/>
                            <a:sym typeface="Symbol"/>
                          </a:rPr>
                          <m:t>𝑪</m:t>
                        </m:r>
                      </m:e>
                      <m:sub>
                        <m:r>
                          <a:rPr lang="en-US" sz="4400" b="1" i="1" smtClean="0">
                            <a:solidFill>
                              <a:srgbClr val="006600"/>
                            </a:solidFill>
                            <a:latin typeface="Cambria Math"/>
                            <a:sym typeface="Symbol"/>
                          </a:rPr>
                          <m:t>𝟐</m:t>
                        </m:r>
                      </m:sub>
                    </m:sSub>
                    <m:r>
                      <a:rPr lang="en-US" sz="4400" b="1" i="0" smtClean="0">
                        <a:solidFill>
                          <a:srgbClr val="006600"/>
                        </a:solidFill>
                        <a:latin typeface="Cambria Math"/>
                        <a:sym typeface="Symbol"/>
                      </a:rPr>
                      <m:t>, </m:t>
                    </m:r>
                  </m:oMath>
                </a14:m>
                <a:r>
                  <a:rPr lang="ru-RU" sz="4400" dirty="0" smtClean="0">
                    <a:sym typeface="Symbol"/>
                  </a:rPr>
                  <a:t>у которого </a:t>
                </a:r>
                <a:r>
                  <a:rPr lang="ru-RU" sz="4400" b="1" dirty="0" smtClean="0">
                    <a:solidFill>
                      <a:srgbClr val="006600"/>
                    </a:solidFill>
                    <a:sym typeface="Symbol"/>
                  </a:rPr>
                  <a:t></a:t>
                </a:r>
                <a:r>
                  <a:rPr lang="en-US" sz="4400" b="1" dirty="0" smtClean="0">
                    <a:solidFill>
                      <a:srgbClr val="0066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  <a:sym typeface="Symbol"/>
                  </a:rPr>
                  <a:t>1</a:t>
                </a:r>
                <a14:m>
                  <m:oMath xmlns:m="http://schemas.openxmlformats.org/officeDocument/2006/math">
                    <m:r>
                      <a:rPr lang="en-US" sz="4400" b="1" i="1" smtClean="0">
                        <a:latin typeface="Cambria Math"/>
                        <a:sym typeface="Symbol"/>
                      </a:rPr>
                      <m:t>=</m:t>
                    </m:r>
                    <m:r>
                      <a:rPr lang="en-US" sz="4400" b="1" i="1" smtClean="0">
                        <a:solidFill>
                          <a:srgbClr val="FF0000"/>
                        </a:solidFill>
                        <a:latin typeface="Cambria Math"/>
                        <a:sym typeface="Symbol"/>
                      </a:rPr>
                      <m:t></m:t>
                    </m:r>
                    <m:sSub>
                      <m:sSubPr>
                        <m:ctrlPr>
                          <a:rPr lang="en-US" sz="4400" b="1" i="1" smtClean="0">
                            <a:solidFill>
                              <a:srgbClr val="FF0000"/>
                            </a:solidFill>
                            <a:latin typeface="Cambria Math"/>
                            <a:sym typeface="Symbol"/>
                          </a:rPr>
                        </m:ctrlPr>
                      </m:sSubPr>
                      <m:e>
                        <m:r>
                          <a:rPr lang="en-US" sz="4400" b="1" i="1" smtClean="0">
                            <a:solidFill>
                              <a:srgbClr val="FF0000"/>
                            </a:solidFill>
                            <a:latin typeface="Cambria Math"/>
                            <a:sym typeface="Symbol"/>
                          </a:rPr>
                          <m:t>𝑨</m:t>
                        </m:r>
                      </m:e>
                      <m:sub>
                        <m:r>
                          <a:rPr lang="en-US" sz="4400" b="1" i="1" smtClean="0">
                            <a:solidFill>
                              <a:srgbClr val="FF0000"/>
                            </a:solidFill>
                            <a:latin typeface="Cambria Math"/>
                            <a:sym typeface="Symbol"/>
                          </a:rPr>
                          <m:t>𝟏</m:t>
                        </m:r>
                      </m:sub>
                    </m:sSub>
                  </m:oMath>
                </a14:m>
                <a:r>
                  <a:rPr lang="ru-RU" sz="4400" b="1" dirty="0" smtClean="0"/>
                  <a:t>, </a:t>
                </a:r>
                <a:r>
                  <a:rPr lang="ru-RU" sz="4400" b="1" dirty="0">
                    <a:solidFill>
                      <a:srgbClr val="006600"/>
                    </a:solidFill>
                    <a:sym typeface="Symbol"/>
                  </a:rPr>
                  <a:t></a:t>
                </a:r>
                <a:r>
                  <a:rPr lang="ru-RU" sz="4400" b="1" dirty="0" smtClean="0">
                    <a:solidFill>
                      <a:srgbClr val="0066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  <a:sym typeface="Symbol"/>
                  </a:rPr>
                  <a:t>2</a:t>
                </a:r>
                <a14:m>
                  <m:oMath xmlns:m="http://schemas.openxmlformats.org/officeDocument/2006/math">
                    <m:r>
                      <a:rPr lang="en-US" sz="4400" b="1" i="1">
                        <a:latin typeface="Cambria Math"/>
                        <a:sym typeface="Symbol"/>
                      </a:rPr>
                      <m:t>=</m:t>
                    </m:r>
                    <m:r>
                      <a:rPr lang="en-US" sz="4400" b="1" i="1" smtClean="0">
                        <a:solidFill>
                          <a:srgbClr val="0000FF"/>
                        </a:solidFill>
                        <a:latin typeface="Cambria Math"/>
                        <a:sym typeface="Symbol"/>
                      </a:rPr>
                      <m:t></m:t>
                    </m:r>
                    <m:sSub>
                      <m:sSubPr>
                        <m:ctrlPr>
                          <a:rPr lang="en-US" sz="4400" b="1" i="1">
                            <a:solidFill>
                              <a:srgbClr val="0000FF"/>
                            </a:solidFill>
                            <a:latin typeface="Cambria Math"/>
                            <a:sym typeface="Symbol"/>
                          </a:rPr>
                        </m:ctrlPr>
                      </m:sSubPr>
                      <m:e>
                        <m:r>
                          <a:rPr lang="en-US" sz="4400" b="1" i="1" smtClean="0">
                            <a:solidFill>
                              <a:srgbClr val="0000FF"/>
                            </a:solidFill>
                            <a:latin typeface="Cambria Math"/>
                            <a:sym typeface="Symbol"/>
                          </a:rPr>
                          <m:t>𝑩</m:t>
                        </m:r>
                      </m:e>
                      <m:sub>
                        <m:r>
                          <a:rPr lang="en-US" sz="4400" b="1" i="1">
                            <a:solidFill>
                              <a:srgbClr val="0000FF"/>
                            </a:solidFill>
                            <a:latin typeface="Cambria Math"/>
                            <a:sym typeface="Symbol"/>
                          </a:rPr>
                          <m:t>𝟏</m:t>
                        </m:r>
                      </m:sub>
                    </m:sSub>
                  </m:oMath>
                </a14:m>
                <a:endParaRPr lang="en-US" sz="4400" b="1" dirty="0" smtClean="0"/>
              </a:p>
            </p:txBody>
          </p:sp>
        </mc:Choice>
        <mc:Fallback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3725" y="5153373"/>
                <a:ext cx="8902771" cy="1446550"/>
              </a:xfrm>
              <a:prstGeom prst="rect">
                <a:avLst/>
              </a:prstGeom>
              <a:blipFill rotWithShape="1">
                <a:blip r:embed="rId6"/>
                <a:stretch>
                  <a:fillRect l="-2808" t="-8403" b="-19328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Равнобедренный треугольник 11"/>
          <p:cNvSpPr/>
          <p:nvPr/>
        </p:nvSpPr>
        <p:spPr>
          <a:xfrm>
            <a:off x="691952" y="485056"/>
            <a:ext cx="2592288" cy="1314338"/>
          </a:xfrm>
          <a:prstGeom prst="triangle">
            <a:avLst/>
          </a:prstGeom>
          <a:noFill/>
          <a:ln w="762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3" name="TextBox 12"/>
              <p:cNvSpPr txBox="1"/>
              <p:nvPr/>
            </p:nvSpPr>
            <p:spPr>
              <a:xfrm>
                <a:off x="1897119" y="2975127"/>
                <a:ext cx="720080" cy="76944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ru-RU" sz="44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4400" b="1" i="1" smtClean="0">
                              <a:solidFill>
                                <a:srgbClr val="006600"/>
                              </a:solidFill>
                              <a:latin typeface="Cambria Math"/>
                            </a:rPr>
                            <m:t>𝑪</m:t>
                          </m:r>
                        </m:e>
                        <m:sub>
                          <m:r>
                            <a:rPr lang="en-US" sz="4400" b="1" i="1" smtClean="0">
                              <a:solidFill>
                                <a:srgbClr val="006600"/>
                              </a:solidFill>
                              <a:latin typeface="Cambria Math"/>
                            </a:rPr>
                            <m:t>𝟐</m:t>
                          </m:r>
                        </m:sub>
                      </m:sSub>
                    </m:oMath>
                  </m:oMathPara>
                </a14:m>
                <a:endParaRPr lang="ru-RU" sz="4400" b="1" i="1" dirty="0">
                  <a:solidFill>
                    <a:srgbClr val="FFFF00"/>
                  </a:solidFill>
                </a:endParaRPr>
              </a:p>
            </p:txBody>
          </p:sp>
        </mc:Choice>
        <mc:Fallback>
          <p:sp>
            <p:nvSpPr>
              <p:cNvPr id="13" name="TextBox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97119" y="2975127"/>
                <a:ext cx="720080" cy="769441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TextBox 13"/>
          <p:cNvSpPr txBox="1"/>
          <p:nvPr/>
        </p:nvSpPr>
        <p:spPr>
          <a:xfrm>
            <a:off x="976945" y="1687122"/>
            <a:ext cx="606100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3200" b="1" i="1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endParaRPr lang="ru-RU" sz="3200" b="1" i="1" dirty="0">
              <a:solidFill>
                <a:srgbClr val="0066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617199" y="1687121"/>
            <a:ext cx="606100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3200" b="1" i="1" dirty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endParaRPr lang="ru-RU" sz="3200" b="1" i="1" dirty="0">
              <a:solidFill>
                <a:srgbClr val="0066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1761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0" grpId="0"/>
      <p:bldP spid="11" grpId="0"/>
      <p:bldP spid="13" grpId="0"/>
      <p:bldP spid="14" grpId="0"/>
      <p:bldP spid="1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Равнобедренный треугольник 1"/>
          <p:cNvSpPr/>
          <p:nvPr/>
        </p:nvSpPr>
        <p:spPr>
          <a:xfrm flipV="1">
            <a:off x="437456" y="1893401"/>
            <a:ext cx="2592288" cy="1314338"/>
          </a:xfrm>
          <a:prstGeom prst="triangle">
            <a:avLst/>
          </a:prstGeom>
          <a:noFill/>
          <a:ln w="76200"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" name="Равнобедренный треугольник 2"/>
          <p:cNvSpPr/>
          <p:nvPr/>
        </p:nvSpPr>
        <p:spPr>
          <a:xfrm>
            <a:off x="290858" y="4027063"/>
            <a:ext cx="1948854" cy="769614"/>
          </a:xfrm>
          <a:prstGeom prst="triangle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-138069" y="1563917"/>
            <a:ext cx="72008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i="1" dirty="0" smtClean="0">
                <a:solidFill>
                  <a:srgbClr val="002060"/>
                </a:solidFill>
              </a:rPr>
              <a:t>A</a:t>
            </a:r>
            <a:endParaRPr lang="ru-RU" sz="4400" b="1" i="1" dirty="0">
              <a:solidFill>
                <a:srgbClr val="00206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788038" y="1190065"/>
            <a:ext cx="72008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i="1" dirty="0">
                <a:solidFill>
                  <a:srgbClr val="002060"/>
                </a:solidFill>
              </a:rPr>
              <a:t>B</a:t>
            </a:r>
            <a:endParaRPr lang="ru-RU" sz="4400" b="1" i="1" dirty="0">
              <a:solidFill>
                <a:srgbClr val="00206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05245" y="40423"/>
            <a:ext cx="72008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i="1" dirty="0" smtClean="0">
                <a:solidFill>
                  <a:srgbClr val="002060"/>
                </a:solidFill>
              </a:rPr>
              <a:t>C</a:t>
            </a:r>
            <a:endParaRPr lang="ru-RU" sz="4400" b="1" i="1" dirty="0">
              <a:solidFill>
                <a:srgbClr val="00206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TextBox 6"/>
              <p:cNvSpPr txBox="1"/>
              <p:nvPr/>
            </p:nvSpPr>
            <p:spPr>
              <a:xfrm>
                <a:off x="-198486" y="4622772"/>
                <a:ext cx="720080" cy="76944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ru-RU" sz="44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44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𝑨</m:t>
                          </m:r>
                        </m:e>
                        <m:sub>
                          <m:r>
                            <a:rPr lang="en-US" sz="44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𝟏</m:t>
                          </m:r>
                        </m:sub>
                      </m:sSub>
                    </m:oMath>
                  </m:oMathPara>
                </a14:m>
                <a:endParaRPr lang="ru-RU" sz="4400" b="1" i="1" dirty="0">
                  <a:solidFill>
                    <a:srgbClr val="FFFF00"/>
                  </a:solidFill>
                </a:endParaRPr>
              </a:p>
            </p:txBody>
          </p:sp>
        </mc:Choice>
        <mc:Fallback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198486" y="4622772"/>
                <a:ext cx="720080" cy="769441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" name="TextBox 7"/>
              <p:cNvSpPr txBox="1"/>
              <p:nvPr/>
            </p:nvSpPr>
            <p:spPr>
              <a:xfrm>
                <a:off x="1944931" y="4642606"/>
                <a:ext cx="589562" cy="76944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ru-RU" sz="44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44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𝑩</m:t>
                          </m:r>
                        </m:e>
                        <m:sub>
                          <m:r>
                            <a:rPr lang="en-US" sz="44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𝟏</m:t>
                          </m:r>
                        </m:sub>
                      </m:sSub>
                    </m:oMath>
                  </m:oMathPara>
                </a14:m>
                <a:endParaRPr lang="ru-RU" sz="4400" b="1" i="1" dirty="0">
                  <a:solidFill>
                    <a:srgbClr val="FFFF00"/>
                  </a:solidFill>
                </a:endParaRPr>
              </a:p>
            </p:txBody>
          </p:sp>
        </mc:Choice>
        <mc:Fallback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44931" y="4642606"/>
                <a:ext cx="589562" cy="769441"/>
              </a:xfrm>
              <a:prstGeom prst="rect">
                <a:avLst/>
              </a:prstGeom>
              <a:blipFill rotWithShape="1">
                <a:blip r:embed="rId3"/>
                <a:stretch>
                  <a:fillRect r="-21649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9" name="TextBox 8"/>
              <p:cNvSpPr txBox="1"/>
              <p:nvPr/>
            </p:nvSpPr>
            <p:spPr>
              <a:xfrm>
                <a:off x="890081" y="3453855"/>
                <a:ext cx="720080" cy="76944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ru-RU" sz="44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44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𝑪</m:t>
                          </m:r>
                        </m:e>
                        <m:sub>
                          <m:r>
                            <a:rPr lang="en-US" sz="44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𝟏</m:t>
                          </m:r>
                        </m:sub>
                      </m:sSub>
                    </m:oMath>
                  </m:oMathPara>
                </a14:m>
                <a:endParaRPr lang="ru-RU" sz="4400" b="1" i="1" dirty="0">
                  <a:solidFill>
                    <a:srgbClr val="FFFF00"/>
                  </a:solidFill>
                </a:endParaRPr>
              </a:p>
            </p:txBody>
          </p:sp>
        </mc:Choice>
        <mc:Fallback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90081" y="3453855"/>
                <a:ext cx="720080" cy="769441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0" name="TextBox 9"/>
              <p:cNvSpPr txBox="1"/>
              <p:nvPr/>
            </p:nvSpPr>
            <p:spPr>
              <a:xfrm>
                <a:off x="3059832" y="132881"/>
                <a:ext cx="5724128" cy="3102003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r>
                  <a:rPr lang="ru-RU" sz="4400" b="1" dirty="0" smtClean="0"/>
                  <a:t> </a:t>
                </a:r>
                <a:r>
                  <a:rPr lang="el-GR" sz="4400" b="1" dirty="0" smtClean="0">
                    <a:solidFill>
                      <a:srgbClr val="006600"/>
                    </a:solidFill>
                  </a:rPr>
                  <a:t>Δ</a:t>
                </a:r>
                <a:r>
                  <a:rPr lang="en-US" sz="4400" b="1" dirty="0" smtClean="0">
                    <a:solidFill>
                      <a:srgbClr val="006600"/>
                    </a:solidFill>
                  </a:rPr>
                  <a:t>A</a:t>
                </a:r>
                <a:r>
                  <a:rPr lang="ru-RU" sz="4400" b="1" dirty="0" smtClean="0">
                    <a:solidFill>
                      <a:srgbClr val="006600"/>
                    </a:solidFill>
                  </a:rPr>
                  <a:t>В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sz="4400" b="1" i="1" smtClean="0">
                            <a:solidFill>
                              <a:srgbClr val="006600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sz="4400" b="1" i="1" smtClean="0">
                            <a:solidFill>
                              <a:srgbClr val="006600"/>
                            </a:solidFill>
                            <a:latin typeface="Cambria Math"/>
                          </a:rPr>
                          <m:t>𝑪</m:t>
                        </m:r>
                      </m:e>
                      <m:sub>
                        <m:r>
                          <a:rPr lang="en-US" sz="4400" b="1" i="1" smtClean="0">
                            <a:solidFill>
                              <a:srgbClr val="006600"/>
                            </a:solidFill>
                            <a:latin typeface="Cambria Math"/>
                          </a:rPr>
                          <m:t>𝟐</m:t>
                        </m:r>
                      </m:sub>
                    </m:sSub>
                  </m:oMath>
                </a14:m>
                <a:r>
                  <a:rPr lang="ru-RU" sz="4400" b="1" dirty="0" smtClean="0">
                    <a:latin typeface="Cambria Math"/>
                    <a:ea typeface="Cambria Math"/>
                  </a:rPr>
                  <a:t>∾</a:t>
                </a:r>
                <a:r>
                  <a:rPr lang="el-GR" sz="4400" b="1" dirty="0" smtClean="0">
                    <a:solidFill>
                      <a:srgbClr val="FF0000"/>
                    </a:solidFill>
                    <a:latin typeface="Cambria Math"/>
                    <a:ea typeface="Cambria Math"/>
                  </a:rPr>
                  <a:t>Δ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4400" b="1" i="1" smtClean="0">
                            <a:solidFill>
                              <a:srgbClr val="FF0000"/>
                            </a:solidFill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en-US" sz="4400" b="1" i="1" smtClean="0">
                            <a:solidFill>
                              <a:srgbClr val="FF0000"/>
                            </a:solidFill>
                            <a:latin typeface="Cambria Math"/>
                            <a:ea typeface="Cambria Math"/>
                          </a:rPr>
                          <m:t>𝑨</m:t>
                        </m:r>
                      </m:e>
                      <m:sub>
                        <m:r>
                          <a:rPr lang="en-US" sz="4400" b="1" i="1" smtClean="0">
                            <a:solidFill>
                              <a:srgbClr val="FF0000"/>
                            </a:solidFill>
                            <a:latin typeface="Cambria Math"/>
                            <a:ea typeface="Cambria Math"/>
                          </a:rPr>
                          <m:t>𝟏</m:t>
                        </m:r>
                      </m:sub>
                    </m:sSub>
                    <m:sSub>
                      <m:sSubPr>
                        <m:ctrlPr>
                          <a:rPr lang="el-GR" sz="4400" b="1" i="1" smtClean="0">
                            <a:solidFill>
                              <a:srgbClr val="FF0000"/>
                            </a:solidFill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en-US" sz="4400" b="1" i="1" smtClean="0">
                            <a:solidFill>
                              <a:srgbClr val="FF0000"/>
                            </a:solidFill>
                            <a:latin typeface="Cambria Math"/>
                            <a:ea typeface="Cambria Math"/>
                          </a:rPr>
                          <m:t>𝑩</m:t>
                        </m:r>
                      </m:e>
                      <m:sub>
                        <m:r>
                          <a:rPr lang="en-US" sz="4400" b="1" i="1" smtClean="0">
                            <a:solidFill>
                              <a:srgbClr val="FF0000"/>
                            </a:solidFill>
                            <a:latin typeface="Cambria Math"/>
                            <a:ea typeface="Cambria Math"/>
                          </a:rPr>
                          <m:t>𝟏</m:t>
                        </m:r>
                      </m:sub>
                    </m:sSub>
                    <m:sSub>
                      <m:sSubPr>
                        <m:ctrlPr>
                          <a:rPr lang="el-GR" sz="4400" b="1" i="1" smtClean="0">
                            <a:solidFill>
                              <a:srgbClr val="FF0000"/>
                            </a:solidFill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en-US" sz="4400" b="1" i="1" smtClean="0">
                            <a:solidFill>
                              <a:srgbClr val="FF0000"/>
                            </a:solidFill>
                            <a:latin typeface="Cambria Math"/>
                            <a:ea typeface="Cambria Math"/>
                          </a:rPr>
                          <m:t>𝑪</m:t>
                        </m:r>
                      </m:e>
                      <m:sub>
                        <m:r>
                          <a:rPr lang="en-US" sz="4400" b="1" i="1" smtClean="0">
                            <a:solidFill>
                              <a:srgbClr val="FF0000"/>
                            </a:solidFill>
                            <a:latin typeface="Cambria Math"/>
                            <a:ea typeface="Cambria Math"/>
                          </a:rPr>
                          <m:t>𝟏</m:t>
                        </m:r>
                      </m:sub>
                    </m:sSub>
                  </m:oMath>
                </a14:m>
                <a:r>
                  <a:rPr lang="ru-RU" sz="3600" b="1" dirty="0" smtClean="0"/>
                  <a:t>по первому признаку подобия треугольников, поэтому </a:t>
                </a:r>
                <a:r>
                  <a:rPr lang="en-US" sz="4400" b="1" dirty="0">
                    <a:solidFill>
                      <a:srgbClr val="0000FF"/>
                    </a:solidFill>
                    <a:sym typeface="Symbol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4400" b="1" i="1" smtClean="0">
                            <a:latin typeface="Cambria Math"/>
                            <a:sym typeface="Symbol"/>
                          </a:rPr>
                        </m:ctrlPr>
                      </m:fPr>
                      <m:num>
                        <m:r>
                          <a:rPr lang="en-US" sz="4400" b="1" i="1" smtClean="0">
                            <a:solidFill>
                              <a:srgbClr val="006600"/>
                            </a:solidFill>
                            <a:latin typeface="Cambria Math"/>
                            <a:sym typeface="Symbol"/>
                          </a:rPr>
                          <m:t>𝑨𝑩</m:t>
                        </m:r>
                      </m:num>
                      <m:den>
                        <m:sSub>
                          <m:sSubPr>
                            <m:ctrlPr>
                              <a:rPr lang="en-US" sz="4400" b="1" i="1" smtClean="0">
                                <a:solidFill>
                                  <a:srgbClr val="FF0000"/>
                                </a:solidFill>
                                <a:latin typeface="Cambria Math"/>
                                <a:sym typeface="Symbol"/>
                              </a:rPr>
                            </m:ctrlPr>
                          </m:sSubPr>
                          <m:e>
                            <m:r>
                              <a:rPr lang="en-US" sz="4400" b="1" i="1" smtClean="0">
                                <a:solidFill>
                                  <a:srgbClr val="FF0000"/>
                                </a:solidFill>
                                <a:latin typeface="Cambria Math"/>
                                <a:sym typeface="Symbol"/>
                              </a:rPr>
                              <m:t>𝑨</m:t>
                            </m:r>
                          </m:e>
                          <m:sub>
                            <m:r>
                              <a:rPr lang="en-US" sz="4400" b="1" i="1" smtClean="0">
                                <a:solidFill>
                                  <a:srgbClr val="FF0000"/>
                                </a:solidFill>
                                <a:latin typeface="Cambria Math"/>
                                <a:sym typeface="Symbol"/>
                              </a:rPr>
                              <m:t>𝟏</m:t>
                            </m:r>
                          </m:sub>
                        </m:sSub>
                        <m:sSub>
                          <m:sSubPr>
                            <m:ctrlPr>
                              <a:rPr lang="en-US" sz="4400" b="1" i="1" smtClean="0">
                                <a:solidFill>
                                  <a:srgbClr val="FF0000"/>
                                </a:solidFill>
                                <a:latin typeface="Cambria Math"/>
                                <a:sym typeface="Symbol"/>
                              </a:rPr>
                            </m:ctrlPr>
                          </m:sSubPr>
                          <m:e>
                            <m:r>
                              <a:rPr lang="en-US" sz="4400" b="1" i="1" smtClean="0">
                                <a:solidFill>
                                  <a:srgbClr val="FF0000"/>
                                </a:solidFill>
                                <a:latin typeface="Cambria Math"/>
                                <a:sym typeface="Symbol"/>
                              </a:rPr>
                              <m:t>𝑩</m:t>
                            </m:r>
                          </m:e>
                          <m:sub>
                            <m:r>
                              <a:rPr lang="en-US" sz="4400" b="1" i="1" smtClean="0">
                                <a:solidFill>
                                  <a:srgbClr val="FF0000"/>
                                </a:solidFill>
                                <a:latin typeface="Cambria Math"/>
                                <a:sym typeface="Symbol"/>
                              </a:rPr>
                              <m:t>𝟏</m:t>
                            </m:r>
                          </m:sub>
                        </m:sSub>
                      </m:den>
                    </m:f>
                    <m:r>
                      <a:rPr lang="en-US" sz="4400" b="1" i="1" smtClean="0">
                        <a:latin typeface="Cambria Math"/>
                        <a:sym typeface="Symbol"/>
                      </a:rPr>
                      <m:t>=</m:t>
                    </m:r>
                    <m:f>
                      <m:fPr>
                        <m:ctrlPr>
                          <a:rPr lang="en-US" sz="4400" b="1" i="1" smtClean="0">
                            <a:latin typeface="Cambria Math"/>
                            <a:sym typeface="Symbol"/>
                          </a:rPr>
                        </m:ctrlPr>
                      </m:fPr>
                      <m:num>
                        <m:r>
                          <a:rPr lang="en-US" sz="4400" b="1" i="1" smtClean="0">
                            <a:solidFill>
                              <a:srgbClr val="006600"/>
                            </a:solidFill>
                            <a:latin typeface="Cambria Math"/>
                            <a:sym typeface="Symbol"/>
                          </a:rPr>
                          <m:t>𝑨</m:t>
                        </m:r>
                        <m:sSub>
                          <m:sSubPr>
                            <m:ctrlPr>
                              <a:rPr lang="en-US" sz="4400" b="1" i="1" smtClean="0">
                                <a:solidFill>
                                  <a:srgbClr val="006600"/>
                                </a:solidFill>
                                <a:latin typeface="Cambria Math"/>
                                <a:sym typeface="Symbol"/>
                              </a:rPr>
                            </m:ctrlPr>
                          </m:sSubPr>
                          <m:e>
                            <m:r>
                              <a:rPr lang="en-US" sz="4400" b="1" i="1" smtClean="0">
                                <a:solidFill>
                                  <a:srgbClr val="006600"/>
                                </a:solidFill>
                                <a:latin typeface="Cambria Math"/>
                                <a:sym typeface="Symbol"/>
                              </a:rPr>
                              <m:t>𝑪</m:t>
                            </m:r>
                          </m:e>
                          <m:sub>
                            <m:r>
                              <a:rPr lang="en-US" sz="4400" b="1" i="1" smtClean="0">
                                <a:solidFill>
                                  <a:srgbClr val="006600"/>
                                </a:solidFill>
                                <a:latin typeface="Cambria Math"/>
                                <a:sym typeface="Symbol"/>
                              </a:rPr>
                              <m:t>𝟐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sz="4400" b="1" i="1" smtClean="0">
                                <a:solidFill>
                                  <a:srgbClr val="FF0000"/>
                                </a:solidFill>
                                <a:latin typeface="Cambria Math"/>
                                <a:sym typeface="Symbol"/>
                              </a:rPr>
                            </m:ctrlPr>
                          </m:sSubPr>
                          <m:e>
                            <m:r>
                              <a:rPr lang="en-US" sz="4400" b="1" i="1" smtClean="0">
                                <a:solidFill>
                                  <a:srgbClr val="FF0000"/>
                                </a:solidFill>
                                <a:latin typeface="Cambria Math"/>
                                <a:sym typeface="Symbol"/>
                              </a:rPr>
                              <m:t>𝑨</m:t>
                            </m:r>
                          </m:e>
                          <m:sub>
                            <m:r>
                              <a:rPr lang="en-US" sz="4400" b="1" i="1" smtClean="0">
                                <a:solidFill>
                                  <a:srgbClr val="FF0000"/>
                                </a:solidFill>
                                <a:latin typeface="Cambria Math"/>
                                <a:sym typeface="Symbol"/>
                              </a:rPr>
                              <m:t>𝟏</m:t>
                            </m:r>
                          </m:sub>
                        </m:sSub>
                        <m:sSub>
                          <m:sSubPr>
                            <m:ctrlPr>
                              <a:rPr lang="en-US" sz="4400" b="1" i="1" smtClean="0">
                                <a:solidFill>
                                  <a:srgbClr val="FF0000"/>
                                </a:solidFill>
                                <a:latin typeface="Cambria Math"/>
                                <a:sym typeface="Symbol"/>
                              </a:rPr>
                            </m:ctrlPr>
                          </m:sSubPr>
                          <m:e>
                            <m:r>
                              <a:rPr lang="en-US" sz="4400" b="1" i="1" smtClean="0">
                                <a:solidFill>
                                  <a:srgbClr val="FF0000"/>
                                </a:solidFill>
                                <a:latin typeface="Cambria Math"/>
                                <a:sym typeface="Symbol"/>
                              </a:rPr>
                              <m:t>𝑪</m:t>
                            </m:r>
                          </m:e>
                          <m:sub>
                            <m:r>
                              <a:rPr lang="en-US" sz="4400" b="1" i="1" smtClean="0">
                                <a:solidFill>
                                  <a:srgbClr val="FF0000"/>
                                </a:solidFill>
                                <a:latin typeface="Cambria Math"/>
                                <a:sym typeface="Symbol"/>
                              </a:rPr>
                              <m:t>𝟏</m:t>
                            </m:r>
                          </m:sub>
                        </m:sSub>
                      </m:den>
                    </m:f>
                    <m:r>
                      <a:rPr lang="ru-RU" sz="4400" b="1" i="1" smtClean="0">
                        <a:solidFill>
                          <a:srgbClr val="FF0000"/>
                        </a:solidFill>
                        <a:latin typeface="Cambria Math"/>
                        <a:sym typeface="Symbol"/>
                      </a:rPr>
                      <m:t>=</m:t>
                    </m:r>
                    <m:f>
                      <m:fPr>
                        <m:ctrlPr>
                          <a:rPr lang="ru-RU" sz="4400" b="1" i="1" smtClean="0">
                            <a:solidFill>
                              <a:srgbClr val="FF0000"/>
                            </a:solidFill>
                            <a:latin typeface="Cambria Math"/>
                            <a:sym typeface="Symbol"/>
                          </a:rPr>
                        </m:ctrlPr>
                      </m:fPr>
                      <m:num>
                        <m:r>
                          <a:rPr lang="en-US" sz="4400" b="1" i="1" smtClean="0">
                            <a:solidFill>
                              <a:srgbClr val="FF0000"/>
                            </a:solidFill>
                            <a:latin typeface="Cambria Math"/>
                            <a:sym typeface="Symbol"/>
                          </a:rPr>
                          <m:t>𝑩</m:t>
                        </m:r>
                        <m:sSub>
                          <m:sSubPr>
                            <m:ctrlPr>
                              <a:rPr lang="en-US" sz="4400" b="1" i="1" smtClean="0">
                                <a:solidFill>
                                  <a:srgbClr val="FF0000"/>
                                </a:solidFill>
                                <a:latin typeface="Cambria Math"/>
                                <a:sym typeface="Symbol"/>
                              </a:rPr>
                            </m:ctrlPr>
                          </m:sSubPr>
                          <m:e>
                            <m:r>
                              <a:rPr lang="en-US" sz="4400" b="1" i="1" smtClean="0">
                                <a:solidFill>
                                  <a:srgbClr val="FF0000"/>
                                </a:solidFill>
                                <a:latin typeface="Cambria Math"/>
                                <a:sym typeface="Symbol"/>
                              </a:rPr>
                              <m:t>𝑪</m:t>
                            </m:r>
                          </m:e>
                          <m:sub>
                            <m:r>
                              <a:rPr lang="en-US" sz="4400" b="1" i="1" smtClean="0">
                                <a:solidFill>
                                  <a:srgbClr val="FF0000"/>
                                </a:solidFill>
                                <a:latin typeface="Cambria Math"/>
                                <a:sym typeface="Symbol"/>
                              </a:rPr>
                              <m:t>𝟐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ru-RU" sz="4400" b="1" i="1" smtClean="0">
                                <a:solidFill>
                                  <a:srgbClr val="FF0000"/>
                                </a:solidFill>
                                <a:latin typeface="Cambria Math"/>
                                <a:sym typeface="Symbol"/>
                              </a:rPr>
                            </m:ctrlPr>
                          </m:sSubPr>
                          <m:e>
                            <m:r>
                              <a:rPr lang="en-US" sz="4400" b="1" i="1" smtClean="0">
                                <a:solidFill>
                                  <a:srgbClr val="FF0000"/>
                                </a:solidFill>
                                <a:latin typeface="Cambria Math"/>
                                <a:sym typeface="Symbol"/>
                              </a:rPr>
                              <m:t>𝑩</m:t>
                            </m:r>
                          </m:e>
                          <m:sub>
                            <m:r>
                              <a:rPr lang="en-US" sz="4400" b="1" i="1" smtClean="0">
                                <a:solidFill>
                                  <a:srgbClr val="FF0000"/>
                                </a:solidFill>
                                <a:latin typeface="Cambria Math"/>
                                <a:sym typeface="Symbol"/>
                              </a:rPr>
                              <m:t>𝟏</m:t>
                            </m:r>
                          </m:sub>
                        </m:sSub>
                        <m:sSub>
                          <m:sSubPr>
                            <m:ctrlPr>
                              <a:rPr lang="ru-RU" sz="4400" b="1" i="1" smtClean="0">
                                <a:solidFill>
                                  <a:srgbClr val="FF0000"/>
                                </a:solidFill>
                                <a:latin typeface="Cambria Math"/>
                                <a:sym typeface="Symbol"/>
                              </a:rPr>
                            </m:ctrlPr>
                          </m:sSubPr>
                          <m:e>
                            <m:r>
                              <a:rPr lang="en-US" sz="4400" b="1" i="1" smtClean="0">
                                <a:solidFill>
                                  <a:srgbClr val="FF0000"/>
                                </a:solidFill>
                                <a:latin typeface="Cambria Math"/>
                                <a:sym typeface="Symbol"/>
                              </a:rPr>
                              <m:t>𝑪</m:t>
                            </m:r>
                          </m:e>
                          <m:sub>
                            <m:r>
                              <a:rPr lang="en-US" sz="4400" b="1" i="1" smtClean="0">
                                <a:solidFill>
                                  <a:srgbClr val="FF0000"/>
                                </a:solidFill>
                                <a:latin typeface="Cambria Math"/>
                                <a:sym typeface="Symbol"/>
                              </a:rPr>
                              <m:t>𝟏</m:t>
                            </m:r>
                          </m:sub>
                        </m:sSub>
                      </m:den>
                    </m:f>
                  </m:oMath>
                </a14:m>
                <a:endParaRPr lang="en-US" sz="4400" b="1" dirty="0" smtClean="0"/>
              </a:p>
            </p:txBody>
          </p:sp>
        </mc:Choice>
        <mc:Fallback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59832" y="132881"/>
                <a:ext cx="5724128" cy="3102003"/>
              </a:xfrm>
              <a:prstGeom prst="rect">
                <a:avLst/>
              </a:prstGeom>
              <a:blipFill rotWithShape="1">
                <a:blip r:embed="rId5"/>
                <a:stretch>
                  <a:fillRect l="-3301" t="-4322" r="-4366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Равнобедренный треугольник 10"/>
          <p:cNvSpPr/>
          <p:nvPr/>
        </p:nvSpPr>
        <p:spPr>
          <a:xfrm>
            <a:off x="420158" y="579063"/>
            <a:ext cx="2592288" cy="1314338"/>
          </a:xfrm>
          <a:prstGeom prst="triangle">
            <a:avLst/>
          </a:prstGeom>
          <a:noFill/>
          <a:ln w="762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2" name="TextBox 11"/>
              <p:cNvSpPr txBox="1"/>
              <p:nvPr/>
            </p:nvSpPr>
            <p:spPr>
              <a:xfrm>
                <a:off x="1625325" y="3069134"/>
                <a:ext cx="720080" cy="76944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ru-RU" sz="44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4400" b="1" i="1" smtClean="0">
                              <a:solidFill>
                                <a:srgbClr val="006600"/>
                              </a:solidFill>
                              <a:latin typeface="Cambria Math"/>
                            </a:rPr>
                            <m:t>𝑪</m:t>
                          </m:r>
                        </m:e>
                        <m:sub>
                          <m:r>
                            <a:rPr lang="en-US" sz="4400" b="1" i="1" smtClean="0">
                              <a:solidFill>
                                <a:srgbClr val="006600"/>
                              </a:solidFill>
                              <a:latin typeface="Cambria Math"/>
                            </a:rPr>
                            <m:t>𝟐</m:t>
                          </m:r>
                        </m:sub>
                      </m:sSub>
                    </m:oMath>
                  </m:oMathPara>
                </a14:m>
                <a:endParaRPr lang="ru-RU" sz="4400" b="1" i="1" dirty="0">
                  <a:solidFill>
                    <a:srgbClr val="FFFF00"/>
                  </a:solidFill>
                </a:endParaRPr>
              </a:p>
            </p:txBody>
          </p:sp>
        </mc:Choice>
        <mc:Fallback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25325" y="3069134"/>
                <a:ext cx="720080" cy="769441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TextBox 12"/>
          <p:cNvSpPr txBox="1"/>
          <p:nvPr/>
        </p:nvSpPr>
        <p:spPr>
          <a:xfrm>
            <a:off x="705151" y="1781129"/>
            <a:ext cx="606100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3200" b="1" i="1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endParaRPr lang="ru-RU" sz="3200" b="1" i="1" dirty="0">
              <a:solidFill>
                <a:srgbClr val="0066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345405" y="1781128"/>
            <a:ext cx="606100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3200" b="1" i="1" dirty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endParaRPr lang="ru-RU" sz="3200" b="1" i="1" dirty="0">
              <a:solidFill>
                <a:srgbClr val="0066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5" name="TextBox 14"/>
              <p:cNvSpPr txBox="1"/>
              <p:nvPr/>
            </p:nvSpPr>
            <p:spPr>
              <a:xfrm>
                <a:off x="3087185" y="3221534"/>
                <a:ext cx="5724128" cy="190084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r>
                  <a:rPr lang="ru-RU" sz="4400" b="1" dirty="0" smtClean="0"/>
                  <a:t> </a:t>
                </a:r>
                <a:r>
                  <a:rPr lang="ru-RU" sz="3600" b="1" dirty="0" smtClean="0"/>
                  <a:t>С равенством  </a:t>
                </a:r>
                <a:endParaRPr lang="en-US" sz="3600" b="1" dirty="0" smtClean="0"/>
              </a:p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3600" b="1" i="1" smtClean="0">
                              <a:latin typeface="Cambria Math"/>
                              <a:sym typeface="Symbol"/>
                            </a:rPr>
                          </m:ctrlPr>
                        </m:fPr>
                        <m:num>
                          <m:r>
                            <a:rPr lang="en-US" sz="3600" b="1" i="1" smtClean="0">
                              <a:solidFill>
                                <a:srgbClr val="0000FF"/>
                              </a:solidFill>
                              <a:latin typeface="Cambria Math"/>
                              <a:sym typeface="Symbol"/>
                            </a:rPr>
                            <m:t>𝑨𝑩</m:t>
                          </m:r>
                        </m:num>
                        <m:den>
                          <m:sSub>
                            <m:sSubPr>
                              <m:ctrlPr>
                                <a:rPr lang="en-US" sz="3600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  <a:sym typeface="Symbol"/>
                                </a:rPr>
                              </m:ctrlPr>
                            </m:sSubPr>
                            <m:e>
                              <m:r>
                                <a:rPr lang="en-US" sz="3600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  <a:sym typeface="Symbol"/>
                                </a:rPr>
                                <m:t>𝑨</m:t>
                              </m:r>
                            </m:e>
                            <m:sub>
                              <m:r>
                                <a:rPr lang="en-US" sz="3600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  <a:sym typeface="Symbol"/>
                                </a:rPr>
                                <m:t>𝟏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sz="3600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  <a:sym typeface="Symbol"/>
                                </a:rPr>
                              </m:ctrlPr>
                            </m:sSubPr>
                            <m:e>
                              <m:r>
                                <a:rPr lang="en-US" sz="3600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  <a:sym typeface="Symbol"/>
                                </a:rPr>
                                <m:t>𝑩</m:t>
                              </m:r>
                            </m:e>
                            <m:sub>
                              <m:r>
                                <a:rPr lang="en-US" sz="3600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  <a:sym typeface="Symbol"/>
                                </a:rPr>
                                <m:t>𝟏</m:t>
                              </m:r>
                            </m:sub>
                          </m:sSub>
                        </m:den>
                      </m:f>
                      <m:r>
                        <a:rPr lang="en-US" sz="3600" b="1" i="1" smtClean="0">
                          <a:latin typeface="Cambria Math"/>
                          <a:sym typeface="Symbol"/>
                        </a:rPr>
                        <m:t>=</m:t>
                      </m:r>
                      <m:f>
                        <m:fPr>
                          <m:ctrlPr>
                            <a:rPr lang="en-US" sz="3600" b="1" i="1" smtClean="0">
                              <a:solidFill>
                                <a:schemeClr val="tx1"/>
                              </a:solidFill>
                              <a:latin typeface="Cambria Math"/>
                              <a:sym typeface="Symbol"/>
                            </a:rPr>
                          </m:ctrlPr>
                        </m:fPr>
                        <m:num>
                          <m:r>
                            <a:rPr lang="en-US" sz="3600" b="1" i="1" smtClean="0">
                              <a:solidFill>
                                <a:srgbClr val="0000FF"/>
                              </a:solidFill>
                              <a:latin typeface="Cambria Math"/>
                              <a:sym typeface="Symbol"/>
                            </a:rPr>
                            <m:t>𝑨𝑪</m:t>
                          </m:r>
                        </m:num>
                        <m:den>
                          <m:sSub>
                            <m:sSubPr>
                              <m:ctrlPr>
                                <a:rPr lang="en-US" sz="3600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  <a:sym typeface="Symbol"/>
                                </a:rPr>
                              </m:ctrlPr>
                            </m:sSubPr>
                            <m:e>
                              <m:r>
                                <a:rPr lang="en-US" sz="3600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  <a:sym typeface="Symbol"/>
                                </a:rPr>
                                <m:t>𝑨</m:t>
                              </m:r>
                            </m:e>
                            <m:sub>
                              <m:r>
                                <a:rPr lang="en-US" sz="3600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  <a:sym typeface="Symbol"/>
                                </a:rPr>
                                <m:t>𝟏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sz="3600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  <a:sym typeface="Symbol"/>
                                </a:rPr>
                              </m:ctrlPr>
                            </m:sSubPr>
                            <m:e>
                              <m:r>
                                <a:rPr lang="en-US" sz="3600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  <a:sym typeface="Symbol"/>
                                </a:rPr>
                                <m:t>𝑪</m:t>
                              </m:r>
                            </m:e>
                            <m:sub>
                              <m:r>
                                <a:rPr lang="en-US" sz="3600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  <a:sym typeface="Symbol"/>
                                </a:rPr>
                                <m:t>𝟏</m:t>
                              </m:r>
                            </m:sub>
                          </m:sSub>
                        </m:den>
                      </m:f>
                      <m:r>
                        <a:rPr lang="en-US" sz="3600" b="1" i="1" smtClean="0">
                          <a:solidFill>
                            <a:schemeClr val="tx1"/>
                          </a:solidFill>
                          <a:latin typeface="Cambria Math"/>
                          <a:sym typeface="Symbol"/>
                        </a:rPr>
                        <m:t>=</m:t>
                      </m:r>
                      <m:f>
                        <m:fPr>
                          <m:ctrlPr>
                            <a:rPr lang="en-US" sz="3600" b="1" i="1" smtClean="0">
                              <a:solidFill>
                                <a:schemeClr val="tx1"/>
                              </a:solidFill>
                              <a:latin typeface="Cambria Math"/>
                              <a:sym typeface="Symbol"/>
                            </a:rPr>
                          </m:ctrlPr>
                        </m:fPr>
                        <m:num>
                          <m:r>
                            <a:rPr lang="en-US" sz="3600" b="1" i="1" smtClean="0">
                              <a:solidFill>
                                <a:srgbClr val="0000FF"/>
                              </a:solidFill>
                              <a:latin typeface="Cambria Math"/>
                              <a:sym typeface="Symbol"/>
                            </a:rPr>
                            <m:t>𝑩𝑪</m:t>
                          </m:r>
                        </m:num>
                        <m:den>
                          <m:sSub>
                            <m:sSubPr>
                              <m:ctrlPr>
                                <a:rPr lang="en-US" sz="3600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  <a:sym typeface="Symbol"/>
                                </a:rPr>
                              </m:ctrlPr>
                            </m:sSubPr>
                            <m:e>
                              <m:r>
                                <a:rPr lang="en-US" sz="3600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  <a:sym typeface="Symbol"/>
                                </a:rPr>
                                <m:t>𝑩</m:t>
                              </m:r>
                            </m:e>
                            <m:sub>
                              <m:r>
                                <a:rPr lang="en-US" sz="3600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  <a:sym typeface="Symbol"/>
                                </a:rPr>
                                <m:t>𝟏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sz="3600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  <a:sym typeface="Symbol"/>
                                </a:rPr>
                              </m:ctrlPr>
                            </m:sSubPr>
                            <m:e>
                              <m:r>
                                <a:rPr lang="en-US" sz="3600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  <a:sym typeface="Symbol"/>
                                </a:rPr>
                                <m:t>𝑪</m:t>
                              </m:r>
                            </m:e>
                            <m:sub>
                              <m:r>
                                <a:rPr lang="en-US" sz="3600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  <a:sym typeface="Symbol"/>
                                </a:rPr>
                                <m:t>𝟏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sz="3600" b="1" dirty="0" smtClean="0"/>
              </a:p>
            </p:txBody>
          </p:sp>
        </mc:Choice>
        <mc:Fallback>
          <p:sp>
            <p:nvSpPr>
              <p:cNvPr id="15" name="TextBox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87185" y="3221534"/>
                <a:ext cx="5724128" cy="1900841"/>
              </a:xfrm>
              <a:prstGeom prst="rect">
                <a:avLst/>
              </a:prstGeom>
              <a:blipFill rotWithShape="1">
                <a:blip r:embed="rId7"/>
                <a:stretch>
                  <a:fillRect l="-958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6" name="TextBox 15"/>
              <p:cNvSpPr txBox="1"/>
              <p:nvPr/>
            </p:nvSpPr>
            <p:spPr>
              <a:xfrm>
                <a:off x="153526" y="5412047"/>
                <a:ext cx="8534636" cy="144655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r>
                  <a:rPr lang="ru-RU" sz="4400" b="1" dirty="0" smtClean="0"/>
                  <a:t> </a:t>
                </a:r>
                <a:r>
                  <a:rPr lang="ru-RU" sz="3600" b="1" dirty="0" smtClean="0"/>
                  <a:t>Получаем, что </a:t>
                </a:r>
                <a14:m>
                  <m:oMath xmlns:m="http://schemas.openxmlformats.org/officeDocument/2006/math">
                    <m:r>
                      <a:rPr lang="en-US" sz="3600" b="1" i="1" smtClean="0">
                        <a:solidFill>
                          <a:srgbClr val="0000FF"/>
                        </a:solidFill>
                        <a:latin typeface="Cambria Math"/>
                      </a:rPr>
                      <m:t>𝑨𝑪</m:t>
                    </m:r>
                    <m:r>
                      <a:rPr lang="en-US" sz="3600" b="1" i="1" smtClean="0">
                        <a:latin typeface="Cambria Math"/>
                      </a:rPr>
                      <m:t>=</m:t>
                    </m:r>
                    <m:r>
                      <a:rPr lang="en-US" sz="3600" b="1" i="1" smtClean="0">
                        <a:solidFill>
                          <a:srgbClr val="006600"/>
                        </a:solidFill>
                        <a:latin typeface="Cambria Math"/>
                      </a:rPr>
                      <m:t>𝑨</m:t>
                    </m:r>
                    <m:sSub>
                      <m:sSubPr>
                        <m:ctrlPr>
                          <a:rPr lang="en-US" sz="3600" b="1" i="1" smtClean="0">
                            <a:solidFill>
                              <a:srgbClr val="006600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sz="3600" b="1" i="1" smtClean="0">
                            <a:solidFill>
                              <a:srgbClr val="006600"/>
                            </a:solidFill>
                            <a:latin typeface="Cambria Math"/>
                          </a:rPr>
                          <m:t>𝑪</m:t>
                        </m:r>
                      </m:e>
                      <m:sub>
                        <m:r>
                          <a:rPr lang="en-US" sz="3600" b="1" i="1" smtClean="0">
                            <a:solidFill>
                              <a:srgbClr val="006600"/>
                            </a:solidFill>
                            <a:latin typeface="Cambria Math"/>
                          </a:rPr>
                          <m:t>𝟐</m:t>
                        </m:r>
                      </m:sub>
                    </m:sSub>
                  </m:oMath>
                </a14:m>
                <a:r>
                  <a:rPr lang="en-US" sz="4400" b="1" dirty="0" smtClean="0"/>
                  <a:t>, </a:t>
                </a:r>
                <a14:m>
                  <m:oMath xmlns:m="http://schemas.openxmlformats.org/officeDocument/2006/math">
                    <m:r>
                      <a:rPr lang="en-US" sz="4400" b="1" i="1" smtClean="0">
                        <a:solidFill>
                          <a:srgbClr val="0000FF"/>
                        </a:solidFill>
                        <a:latin typeface="Cambria Math"/>
                      </a:rPr>
                      <m:t>𝑩</m:t>
                    </m:r>
                    <m:r>
                      <a:rPr lang="en-US" sz="4400" b="1" i="1">
                        <a:solidFill>
                          <a:srgbClr val="0000FF"/>
                        </a:solidFill>
                        <a:latin typeface="Cambria Math"/>
                      </a:rPr>
                      <m:t>𝑪</m:t>
                    </m:r>
                    <m:r>
                      <a:rPr lang="en-US" sz="4400" b="1" i="1">
                        <a:latin typeface="Cambria Math"/>
                      </a:rPr>
                      <m:t>=</m:t>
                    </m:r>
                    <m:r>
                      <a:rPr lang="en-US" sz="4400" b="1" i="1">
                        <a:solidFill>
                          <a:srgbClr val="006600"/>
                        </a:solidFill>
                        <a:latin typeface="Cambria Math"/>
                      </a:rPr>
                      <m:t>𝑨</m:t>
                    </m:r>
                    <m:sSub>
                      <m:sSubPr>
                        <m:ctrlPr>
                          <a:rPr lang="en-US" sz="4400" b="1" i="1">
                            <a:solidFill>
                              <a:srgbClr val="006600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sz="4400" b="1" i="1">
                            <a:solidFill>
                              <a:srgbClr val="006600"/>
                            </a:solidFill>
                            <a:latin typeface="Cambria Math"/>
                          </a:rPr>
                          <m:t>𝑪</m:t>
                        </m:r>
                      </m:e>
                      <m:sub>
                        <m:r>
                          <a:rPr lang="en-US" sz="4400" b="1" i="1">
                            <a:solidFill>
                              <a:srgbClr val="006600"/>
                            </a:solidFill>
                            <a:latin typeface="Cambria Math"/>
                          </a:rPr>
                          <m:t>𝟐</m:t>
                        </m:r>
                      </m:sub>
                    </m:sSub>
                  </m:oMath>
                </a14:m>
                <a:endParaRPr lang="en-US" sz="5400" b="1" dirty="0"/>
              </a:p>
              <a:p>
                <a:endParaRPr lang="en-US" sz="4400" b="1" dirty="0" smtClean="0"/>
              </a:p>
            </p:txBody>
          </p:sp>
        </mc:Choice>
        <mc:Fallback>
          <p:sp>
            <p:nvSpPr>
              <p:cNvPr id="16" name="TextBox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3526" y="5412047"/>
                <a:ext cx="8534636" cy="1446550"/>
              </a:xfrm>
              <a:prstGeom prst="rect">
                <a:avLst/>
              </a:prstGeom>
              <a:blipFill rotWithShape="1">
                <a:blip r:embed="rId8"/>
                <a:stretch>
                  <a:fillRect l="-643" t="-8439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1414448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0" grpId="0"/>
      <p:bldP spid="12" grpId="0"/>
      <p:bldP spid="13" grpId="0"/>
      <p:bldP spid="14" grpId="0"/>
      <p:bldP spid="15" grpId="0"/>
      <p:bldP spid="1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Равнобедренный треугольник 1"/>
          <p:cNvSpPr/>
          <p:nvPr/>
        </p:nvSpPr>
        <p:spPr>
          <a:xfrm flipV="1">
            <a:off x="709250" y="1799394"/>
            <a:ext cx="2592288" cy="1314338"/>
          </a:xfrm>
          <a:prstGeom prst="triangle">
            <a:avLst/>
          </a:prstGeom>
          <a:noFill/>
          <a:ln w="76200"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" name="Равнобедренный треугольник 2"/>
          <p:cNvSpPr/>
          <p:nvPr/>
        </p:nvSpPr>
        <p:spPr>
          <a:xfrm>
            <a:off x="562652" y="3933056"/>
            <a:ext cx="1948854" cy="769614"/>
          </a:xfrm>
          <a:prstGeom prst="triangle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33725" y="1469910"/>
            <a:ext cx="72008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i="1" dirty="0" smtClean="0">
                <a:solidFill>
                  <a:srgbClr val="002060"/>
                </a:solidFill>
              </a:rPr>
              <a:t>A</a:t>
            </a:r>
            <a:endParaRPr lang="ru-RU" sz="4400" b="1" i="1" dirty="0">
              <a:solidFill>
                <a:srgbClr val="00206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059832" y="1096058"/>
            <a:ext cx="72008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i="1" dirty="0">
                <a:solidFill>
                  <a:srgbClr val="002060"/>
                </a:solidFill>
              </a:rPr>
              <a:t>B</a:t>
            </a:r>
            <a:endParaRPr lang="ru-RU" sz="4400" b="1" i="1" dirty="0">
              <a:solidFill>
                <a:srgbClr val="00206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177039" y="-53584"/>
            <a:ext cx="72008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i="1" dirty="0" smtClean="0">
                <a:solidFill>
                  <a:srgbClr val="002060"/>
                </a:solidFill>
              </a:rPr>
              <a:t>C</a:t>
            </a:r>
            <a:endParaRPr lang="ru-RU" sz="4400" b="1" i="1" dirty="0">
              <a:solidFill>
                <a:srgbClr val="00206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TextBox 6"/>
              <p:cNvSpPr txBox="1"/>
              <p:nvPr/>
            </p:nvSpPr>
            <p:spPr>
              <a:xfrm>
                <a:off x="73308" y="4528765"/>
                <a:ext cx="720080" cy="76944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ru-RU" sz="44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44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𝑨</m:t>
                          </m:r>
                        </m:e>
                        <m:sub>
                          <m:r>
                            <a:rPr lang="en-US" sz="44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𝟏</m:t>
                          </m:r>
                        </m:sub>
                      </m:sSub>
                    </m:oMath>
                  </m:oMathPara>
                </a14:m>
                <a:endParaRPr lang="ru-RU" sz="4400" b="1" i="1" dirty="0">
                  <a:solidFill>
                    <a:srgbClr val="FFFF00"/>
                  </a:solidFill>
                </a:endParaRPr>
              </a:p>
            </p:txBody>
          </p:sp>
        </mc:Choice>
        <mc:Fallback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308" y="4528765"/>
                <a:ext cx="720080" cy="769441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" name="TextBox 7"/>
              <p:cNvSpPr txBox="1"/>
              <p:nvPr/>
            </p:nvSpPr>
            <p:spPr>
              <a:xfrm>
                <a:off x="2216725" y="4548599"/>
                <a:ext cx="589562" cy="76944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ru-RU" sz="44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44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𝑩</m:t>
                          </m:r>
                        </m:e>
                        <m:sub>
                          <m:r>
                            <a:rPr lang="en-US" sz="44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𝟏</m:t>
                          </m:r>
                        </m:sub>
                      </m:sSub>
                    </m:oMath>
                  </m:oMathPara>
                </a14:m>
                <a:endParaRPr lang="ru-RU" sz="4400" b="1" i="1" dirty="0">
                  <a:solidFill>
                    <a:srgbClr val="FFFF00"/>
                  </a:solidFill>
                </a:endParaRPr>
              </a:p>
            </p:txBody>
          </p:sp>
        </mc:Choice>
        <mc:Fallback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16725" y="4548599"/>
                <a:ext cx="589562" cy="769441"/>
              </a:xfrm>
              <a:prstGeom prst="rect">
                <a:avLst/>
              </a:prstGeom>
              <a:blipFill rotWithShape="1">
                <a:blip r:embed="rId3"/>
                <a:stretch>
                  <a:fillRect r="-2291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9" name="TextBox 8"/>
              <p:cNvSpPr txBox="1"/>
              <p:nvPr/>
            </p:nvSpPr>
            <p:spPr>
              <a:xfrm>
                <a:off x="1161875" y="3359848"/>
                <a:ext cx="720080" cy="76944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ru-RU" sz="44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44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𝑪</m:t>
                          </m:r>
                        </m:e>
                        <m:sub>
                          <m:r>
                            <a:rPr lang="en-US" sz="44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𝟏</m:t>
                          </m:r>
                        </m:sub>
                      </m:sSub>
                    </m:oMath>
                  </m:oMathPara>
                </a14:m>
                <a:endParaRPr lang="ru-RU" sz="4400" b="1" i="1" dirty="0">
                  <a:solidFill>
                    <a:srgbClr val="FFFF00"/>
                  </a:solidFill>
                </a:endParaRPr>
              </a:p>
            </p:txBody>
          </p:sp>
        </mc:Choice>
        <mc:Fallback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61875" y="3359848"/>
                <a:ext cx="720080" cy="769441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0" name="TextBox 9"/>
              <p:cNvSpPr txBox="1"/>
              <p:nvPr/>
            </p:nvSpPr>
            <p:spPr>
              <a:xfrm>
                <a:off x="3331626" y="38874"/>
                <a:ext cx="5920894" cy="2677656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r>
                  <a:rPr lang="ru-RU" sz="4400" b="1" dirty="0" smtClean="0"/>
                  <a:t> </a:t>
                </a:r>
                <a:r>
                  <a:rPr lang="el-GR" sz="4400" b="1" dirty="0" smtClean="0">
                    <a:solidFill>
                      <a:srgbClr val="006600"/>
                    </a:solidFill>
                  </a:rPr>
                  <a:t>Δ</a:t>
                </a:r>
                <a:r>
                  <a:rPr lang="en-US" sz="4400" b="1" dirty="0" smtClean="0">
                    <a:solidFill>
                      <a:srgbClr val="006600"/>
                    </a:solidFill>
                  </a:rPr>
                  <a:t>A</a:t>
                </a:r>
                <a:r>
                  <a:rPr lang="ru-RU" sz="4400" b="1" dirty="0" smtClean="0">
                    <a:solidFill>
                      <a:srgbClr val="006600"/>
                    </a:solidFill>
                  </a:rPr>
                  <a:t>В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sz="4400" b="1" i="1" smtClean="0">
                            <a:solidFill>
                              <a:srgbClr val="006600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sz="4400" b="1" i="1" smtClean="0">
                            <a:solidFill>
                              <a:srgbClr val="006600"/>
                            </a:solidFill>
                            <a:latin typeface="Cambria Math"/>
                          </a:rPr>
                          <m:t>𝑪</m:t>
                        </m:r>
                      </m:e>
                      <m:sub>
                        <m:r>
                          <a:rPr lang="en-US" sz="4400" b="1" i="1" smtClean="0">
                            <a:solidFill>
                              <a:srgbClr val="006600"/>
                            </a:solidFill>
                            <a:latin typeface="Cambria Math"/>
                          </a:rPr>
                          <m:t>𝟐</m:t>
                        </m:r>
                      </m:sub>
                    </m:sSub>
                    <m:r>
                      <a:rPr lang="en-US" sz="4400" b="1" i="0" smtClean="0">
                        <a:solidFill>
                          <a:schemeClr val="tx1"/>
                        </a:solidFill>
                        <a:latin typeface="Cambria Math"/>
                      </a:rPr>
                      <m:t>=</m:t>
                    </m:r>
                  </m:oMath>
                </a14:m>
                <a:r>
                  <a:rPr lang="el-GR" sz="4400" b="1" dirty="0" smtClean="0">
                    <a:solidFill>
                      <a:srgbClr val="0000FF"/>
                    </a:solidFill>
                    <a:latin typeface="Cambria Math"/>
                    <a:ea typeface="Cambria Math"/>
                  </a:rPr>
                  <a:t>Δ</a:t>
                </a:r>
                <a14:m>
                  <m:oMath xmlns:m="http://schemas.openxmlformats.org/officeDocument/2006/math">
                    <m:r>
                      <a:rPr lang="en-US" sz="4400" b="1" i="1" dirty="0" smtClean="0">
                        <a:solidFill>
                          <a:srgbClr val="0000FF"/>
                        </a:solidFill>
                        <a:latin typeface="Cambria Math"/>
                        <a:ea typeface="Cambria Math"/>
                      </a:rPr>
                      <m:t>𝑨𝑩𝑪</m:t>
                    </m:r>
                    <m:r>
                      <a:rPr lang="en-US" sz="4400" b="1" i="1" dirty="0" smtClean="0">
                        <a:solidFill>
                          <a:srgbClr val="0000FF"/>
                        </a:solidFill>
                        <a:latin typeface="Cambria Math"/>
                        <a:ea typeface="Cambria Math"/>
                      </a:rPr>
                      <m:t> </m:t>
                    </m:r>
                  </m:oMath>
                </a14:m>
                <a:r>
                  <a:rPr lang="ru-RU" sz="3600" dirty="0" smtClean="0"/>
                  <a:t>по </a:t>
                </a:r>
                <a:r>
                  <a:rPr lang="ru-RU" sz="3600" dirty="0" smtClean="0"/>
                  <a:t>трём </a:t>
                </a:r>
                <a:r>
                  <a:rPr lang="ru-RU" sz="3600" dirty="0" smtClean="0"/>
                  <a:t>сторонам </a:t>
                </a:r>
                <a:r>
                  <a:rPr lang="ru-RU" sz="3600" dirty="0" smtClean="0"/>
                  <a:t>=</a:t>
                </a:r>
                <a:r>
                  <a:rPr lang="en-US" sz="3600" dirty="0" smtClean="0"/>
                  <a:t>&gt; </a:t>
                </a:r>
                <a:r>
                  <a:rPr lang="ru-RU" sz="3600" dirty="0" smtClean="0"/>
                  <a:t> </a:t>
                </a:r>
                <a:r>
                  <a:rPr lang="ru-RU" sz="3600" b="1" i="1" dirty="0" smtClean="0">
                    <a:solidFill>
                      <a:srgbClr val="0000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sym typeface="Symbol"/>
                  </a:rPr>
                  <a:t></a:t>
                </a:r>
                <a:r>
                  <a:rPr lang="en-US" sz="3600" b="1" i="1" dirty="0" smtClean="0">
                    <a:solidFill>
                      <a:srgbClr val="0000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cs typeface="Times New Roman" panose="02020603050405020304" pitchFamily="18" charset="0"/>
                    <a:sym typeface="Symbol"/>
                  </a:rPr>
                  <a:t>A</a:t>
                </a:r>
                <a14:m>
                  <m:oMath xmlns:m="http://schemas.openxmlformats.org/officeDocument/2006/math">
                    <m:r>
                      <a:rPr lang="en-US" sz="3600" b="1" i="1">
                        <a:latin typeface="Cambria Math"/>
                        <a:sym typeface="Symbol"/>
                      </a:rPr>
                      <m:t>=</m:t>
                    </m:r>
                    <m:r>
                      <a:rPr lang="en-US" sz="3600" b="1" i="1" smtClean="0">
                        <a:solidFill>
                          <a:srgbClr val="006600"/>
                        </a:solidFill>
                        <a:latin typeface="Cambria Math"/>
                        <a:sym typeface="Symbol"/>
                      </a:rPr>
                      <m:t></m:t>
                    </m:r>
                    <m:r>
                      <a:rPr lang="en-US" sz="3600" b="1" i="1" smtClean="0">
                        <a:solidFill>
                          <a:srgbClr val="006600"/>
                        </a:solidFill>
                        <a:latin typeface="Cambria Math"/>
                        <a:sym typeface="Symbol"/>
                      </a:rPr>
                      <m:t>𝟏</m:t>
                    </m:r>
                  </m:oMath>
                </a14:m>
                <a:r>
                  <a:rPr lang="ru-RU" sz="3600" b="1" dirty="0" smtClean="0"/>
                  <a:t>, </a:t>
                </a:r>
                <a:r>
                  <a:rPr lang="ru-RU" sz="3600" b="1" dirty="0" smtClean="0"/>
                  <a:t>а так как  </a:t>
                </a:r>
                <a14:m>
                  <m:oMath xmlns:m="http://schemas.openxmlformats.org/officeDocument/2006/math">
                    <m:r>
                      <a:rPr lang="ru-RU" sz="3600" b="1" i="1" smtClean="0">
                        <a:solidFill>
                          <a:schemeClr val="tx1"/>
                        </a:solidFill>
                        <a:latin typeface="Cambria Math"/>
                        <a:sym typeface="Symbol"/>
                      </a:rPr>
                      <m:t> </m:t>
                    </m:r>
                  </m:oMath>
                </a14:m>
                <a:r>
                  <a:rPr lang="ru-RU" sz="4400" b="1" dirty="0">
                    <a:solidFill>
                      <a:srgbClr val="0066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sym typeface="Symbol"/>
                  </a:rPr>
                  <a:t></a:t>
                </a:r>
                <a:r>
                  <a:rPr lang="ru-RU" sz="4400" b="1" dirty="0">
                    <a:solidFill>
                      <a:srgbClr val="0066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cs typeface="Times New Roman" panose="02020603050405020304" pitchFamily="18" charset="0"/>
                    <a:sym typeface="Symbol"/>
                  </a:rPr>
                  <a:t>1</a:t>
                </a:r>
                <a14:m>
                  <m:oMath xmlns:m="http://schemas.openxmlformats.org/officeDocument/2006/math">
                    <m:r>
                      <a:rPr lang="en-US" sz="4400" b="1" i="1">
                        <a:latin typeface="Cambria Math"/>
                        <a:sym typeface="Symbol"/>
                      </a:rPr>
                      <m:t>=</m:t>
                    </m:r>
                    <m:r>
                      <a:rPr lang="en-US" sz="4400" b="1" i="1">
                        <a:solidFill>
                          <a:srgbClr val="FF0000"/>
                        </a:solidFill>
                        <a:latin typeface="Cambria Math"/>
                        <a:sym typeface="Symbol"/>
                      </a:rPr>
                      <m:t></m:t>
                    </m:r>
                    <m:sSub>
                      <m:sSubPr>
                        <m:ctrlPr>
                          <a:rPr lang="en-US" sz="4400" b="1" i="1">
                            <a:solidFill>
                              <a:srgbClr val="FF0000"/>
                            </a:solidFill>
                            <a:latin typeface="Cambria Math"/>
                            <a:sym typeface="Symbol"/>
                          </a:rPr>
                        </m:ctrlPr>
                      </m:sSubPr>
                      <m:e>
                        <m:r>
                          <a:rPr lang="en-US" sz="4400" b="1" i="1">
                            <a:solidFill>
                              <a:srgbClr val="FF0000"/>
                            </a:solidFill>
                            <a:latin typeface="Cambria Math"/>
                            <a:sym typeface="Symbol"/>
                          </a:rPr>
                          <m:t>𝑨</m:t>
                        </m:r>
                      </m:e>
                      <m:sub>
                        <m:r>
                          <a:rPr lang="en-US" sz="4400" b="1" i="1">
                            <a:solidFill>
                              <a:srgbClr val="FF0000"/>
                            </a:solidFill>
                            <a:latin typeface="Cambria Math"/>
                            <a:sym typeface="Symbol"/>
                          </a:rPr>
                          <m:t>𝟏</m:t>
                        </m:r>
                      </m:sub>
                    </m:sSub>
                    <m:r>
                      <a:rPr lang="ru-RU" sz="4400" b="1" i="0" smtClean="0">
                        <a:solidFill>
                          <a:srgbClr val="FF0000"/>
                        </a:solidFill>
                        <a:latin typeface="Cambria Math"/>
                        <a:sym typeface="Symbol"/>
                      </a:rPr>
                      <m:t>, </m:t>
                    </m:r>
                  </m:oMath>
                </a14:m>
                <a:r>
                  <a:rPr lang="ru-RU" sz="4400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sym typeface="Symbol"/>
                  </a:rPr>
                  <a:t>то</a:t>
                </a:r>
                <a:r>
                  <a:rPr lang="ru-RU" sz="4400" b="1" i="1" dirty="0" smtClean="0">
                    <a:solidFill>
                      <a:srgbClr val="0000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sym typeface="Symbol"/>
                  </a:rPr>
                  <a:t> </a:t>
                </a:r>
                <a:r>
                  <a:rPr lang="en-US" sz="4400" b="1" i="1" dirty="0">
                    <a:solidFill>
                      <a:srgbClr val="0000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cs typeface="Times New Roman" panose="02020603050405020304" pitchFamily="18" charset="0"/>
                    <a:sym typeface="Symbol"/>
                  </a:rPr>
                  <a:t>A</a:t>
                </a:r>
                <a14:m>
                  <m:oMath xmlns:m="http://schemas.openxmlformats.org/officeDocument/2006/math">
                    <m:r>
                      <a:rPr lang="en-US" sz="4400" b="1" i="1">
                        <a:latin typeface="Cambria Math"/>
                        <a:sym typeface="Symbol"/>
                      </a:rPr>
                      <m:t>=</m:t>
                    </m:r>
                    <m:r>
                      <a:rPr lang="en-US" sz="4400" b="1" i="1">
                        <a:solidFill>
                          <a:srgbClr val="FF0000"/>
                        </a:solidFill>
                        <a:latin typeface="Cambria Math"/>
                        <a:sym typeface="Symbol"/>
                      </a:rPr>
                      <m:t></m:t>
                    </m:r>
                    <m:sSub>
                      <m:sSubPr>
                        <m:ctrlPr>
                          <a:rPr lang="en-US" sz="4400" b="1" i="1">
                            <a:solidFill>
                              <a:srgbClr val="FF0000"/>
                            </a:solidFill>
                            <a:latin typeface="Cambria Math"/>
                            <a:sym typeface="Symbol"/>
                          </a:rPr>
                        </m:ctrlPr>
                      </m:sSubPr>
                      <m:e>
                        <m:r>
                          <a:rPr lang="en-US" sz="4400" b="1" i="1">
                            <a:solidFill>
                              <a:srgbClr val="FF0000"/>
                            </a:solidFill>
                            <a:latin typeface="Cambria Math"/>
                            <a:sym typeface="Symbol"/>
                          </a:rPr>
                          <m:t>𝑨</m:t>
                        </m:r>
                      </m:e>
                      <m:sub>
                        <m:r>
                          <a:rPr lang="en-US" sz="4400" b="1" i="1">
                            <a:solidFill>
                              <a:srgbClr val="FF0000"/>
                            </a:solidFill>
                            <a:latin typeface="Cambria Math"/>
                            <a:sym typeface="Symbol"/>
                          </a:rPr>
                          <m:t>𝟏</m:t>
                        </m:r>
                      </m:sub>
                    </m:sSub>
                  </m:oMath>
                </a14:m>
                <a:endParaRPr lang="en-US" sz="4400" b="1" dirty="0" smtClean="0"/>
              </a:p>
            </p:txBody>
          </p:sp>
        </mc:Choice>
        <mc:Fallback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31626" y="38874"/>
                <a:ext cx="5920894" cy="2677656"/>
              </a:xfrm>
              <a:prstGeom prst="rect">
                <a:avLst/>
              </a:prstGeom>
              <a:blipFill rotWithShape="1">
                <a:blip r:embed="rId5"/>
                <a:stretch>
                  <a:fillRect l="-4325" t="-5000" r="-1648" b="-11364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Равнобедренный треугольник 10"/>
          <p:cNvSpPr/>
          <p:nvPr/>
        </p:nvSpPr>
        <p:spPr>
          <a:xfrm>
            <a:off x="691952" y="485056"/>
            <a:ext cx="2592288" cy="1314338"/>
          </a:xfrm>
          <a:prstGeom prst="triangle">
            <a:avLst/>
          </a:prstGeom>
          <a:noFill/>
          <a:ln w="762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2" name="TextBox 11"/>
              <p:cNvSpPr txBox="1"/>
              <p:nvPr/>
            </p:nvSpPr>
            <p:spPr>
              <a:xfrm>
                <a:off x="1897119" y="2975127"/>
                <a:ext cx="720080" cy="76944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ru-RU" sz="44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4400" b="1" i="1" smtClean="0">
                              <a:solidFill>
                                <a:srgbClr val="006600"/>
                              </a:solidFill>
                              <a:latin typeface="Cambria Math"/>
                            </a:rPr>
                            <m:t>𝑪</m:t>
                          </m:r>
                        </m:e>
                        <m:sub>
                          <m:r>
                            <a:rPr lang="en-US" sz="4400" b="1" i="1" smtClean="0">
                              <a:solidFill>
                                <a:srgbClr val="006600"/>
                              </a:solidFill>
                              <a:latin typeface="Cambria Math"/>
                            </a:rPr>
                            <m:t>𝟐</m:t>
                          </m:r>
                        </m:sub>
                      </m:sSub>
                    </m:oMath>
                  </m:oMathPara>
                </a14:m>
                <a:endParaRPr lang="ru-RU" sz="4400" b="1" i="1" dirty="0">
                  <a:solidFill>
                    <a:srgbClr val="FFFF00"/>
                  </a:solidFill>
                </a:endParaRPr>
              </a:p>
            </p:txBody>
          </p:sp>
        </mc:Choice>
        <mc:Fallback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97119" y="2975127"/>
                <a:ext cx="720080" cy="769441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TextBox 12"/>
          <p:cNvSpPr txBox="1"/>
          <p:nvPr/>
        </p:nvSpPr>
        <p:spPr>
          <a:xfrm>
            <a:off x="976945" y="1687122"/>
            <a:ext cx="606100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3200" b="1" i="1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endParaRPr lang="ru-RU" sz="3200" b="1" i="1" dirty="0">
              <a:solidFill>
                <a:srgbClr val="0066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617199" y="1687121"/>
            <a:ext cx="606100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3200" b="1" i="1" dirty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endParaRPr lang="ru-RU" sz="3200" b="1" i="1" dirty="0">
              <a:solidFill>
                <a:srgbClr val="0066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059832" y="2716530"/>
            <a:ext cx="9092728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Теорема </a:t>
            </a:r>
            <a:r>
              <a:rPr lang="ru-RU" sz="3600" b="1" dirty="0" smtClean="0"/>
              <a:t>доказана</a:t>
            </a:r>
            <a:endParaRPr lang="en-US" sz="3600" b="1" dirty="0"/>
          </a:p>
        </p:txBody>
      </p:sp>
    </p:spTree>
    <p:extLst>
      <p:ext uri="{BB962C8B-B14F-4D97-AF65-F5344CB8AC3E}">
        <p14:creationId xmlns:p14="http://schemas.microsoft.com/office/powerpoint/2010/main" val="38255459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0" grpId="0"/>
      <p:bldP spid="12" grpId="0"/>
      <p:bldP spid="13" grpId="0"/>
      <p:bldP spid="14" grpId="0"/>
      <p:bldP spid="15" grpId="0"/>
    </p:bldLst>
  </p:timing>
</p:sld>
</file>

<file path=ppt/theme/theme1.xml><?xml version="1.0" encoding="utf-8"?>
<a:theme xmlns:a="http://schemas.openxmlformats.org/drawingml/2006/main" name="Составная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остав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остав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5000"/>
                <a:satMod val="300000"/>
              </a:schemeClr>
            </a:gs>
            <a:gs pos="12000">
              <a:schemeClr val="phClr">
                <a:tint val="50000"/>
                <a:shade val="90000"/>
                <a:satMod val="250000"/>
              </a:schemeClr>
            </a:gs>
            <a:gs pos="100000">
              <a:schemeClr val="phClr">
                <a:tint val="85000"/>
                <a:shade val="75000"/>
                <a:satMod val="1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75000"/>
                <a:shade val="95000"/>
                <a:satMod val="175000"/>
              </a:schemeClr>
            </a:gs>
            <a:gs pos="12000">
              <a:schemeClr val="phClr">
                <a:tint val="90000"/>
                <a:shade val="90000"/>
                <a:satMod val="150000"/>
              </a:schemeClr>
            </a:gs>
            <a:gs pos="100000">
              <a:schemeClr val="phClr">
                <a:tint val="100000"/>
                <a:shade val="75000"/>
                <a:satMod val="150000"/>
              </a:schemeClr>
            </a:gs>
          </a:gsLst>
          <a:lin ang="16200000" scaled="1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freezing" dir="t">
              <a:rot lat="0" lon="0" rev="6000000"/>
            </a:lightRig>
          </a:scene3d>
          <a:sp3d contourW="12700" prstMaterial="dkEdge">
            <a:bevelT w="44450" h="25400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80000"/>
                <a:satMod val="110000"/>
                <a:lumMod val="80000"/>
              </a:schemeClr>
            </a:gs>
            <a:gs pos="79000">
              <a:schemeClr val="phClr">
                <a:tint val="100000"/>
                <a:shade val="90000"/>
                <a:satMod val="105000"/>
                <a:lumMod val="100000"/>
              </a:schemeClr>
            </a:gs>
            <a:gs pos="100000">
              <a:schemeClr val="phClr">
                <a:tint val="95000"/>
                <a:shade val="100000"/>
                <a:satMod val="110000"/>
                <a:lumMod val="11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hade val="100000"/>
                <a:satMod val="100000"/>
                <a:lumMod val="110000"/>
              </a:schemeClr>
            </a:gs>
            <a:gs pos="83000">
              <a:schemeClr val="phClr">
                <a:shade val="75000"/>
                <a:satMod val="200000"/>
              </a:schemeClr>
            </a:gs>
            <a:gs pos="100000">
              <a:schemeClr val="phClr">
                <a:shade val="90000"/>
                <a:satMod val="200000"/>
              </a:schemeClr>
            </a:gs>
          </a:gsLst>
          <a:path path="circle">
            <a:fillToRect l="75000" t="100000" b="3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Composite</Template>
  <TotalTime>80</TotalTime>
  <Words>437</Words>
  <Application>Microsoft Office PowerPoint</Application>
  <PresentationFormat>Экран (4:3)</PresentationFormat>
  <Paragraphs>57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Составная</vt:lpstr>
      <vt:lpstr>ТРЕТИЙ ПРИЗНАК ПОДОБИЯ ТРЕУГОЛЬНИКОВ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ТРЕТИЙ ПРИЗНАК ПОДОБИЯ ТРЕУГОЛЬНИКОВ</dc:title>
  <dc:creator>user</dc:creator>
  <cp:lastModifiedBy>user</cp:lastModifiedBy>
  <cp:revision>9</cp:revision>
  <dcterms:created xsi:type="dcterms:W3CDTF">2017-02-05T14:04:34Z</dcterms:created>
  <dcterms:modified xsi:type="dcterms:W3CDTF">2017-02-05T15:27:42Z</dcterms:modified>
</cp:coreProperties>
</file>