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Аммиак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756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116042"/>
          </a:xfrm>
        </p:spPr>
        <p:txBody>
          <a:bodyPr>
            <a:normAutofit fontScale="90000"/>
          </a:bodyPr>
          <a:lstStyle/>
          <a:p>
            <a:r>
              <a:rPr lang="ru-RU" dirty="0"/>
              <a:t>Аммиак – NH</a:t>
            </a:r>
            <a:r>
              <a:rPr lang="ru-RU" baseline="-25000" dirty="0"/>
              <a:t>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5482952" cy="561662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Аммиак </a:t>
            </a:r>
            <a:r>
              <a:rPr lang="ru-RU" dirty="0"/>
              <a:t>(в европейских языках его название звучит как «аммониак») своим названием обязан оазису </a:t>
            </a:r>
            <a:r>
              <a:rPr lang="ru-RU" dirty="0" err="1"/>
              <a:t>Аммона</a:t>
            </a:r>
            <a:r>
              <a:rPr lang="ru-RU" dirty="0"/>
              <a:t> в Северной Африке, расположенному на перекрестке караванных путей. В жарком климате мочевина (NH</a:t>
            </a:r>
            <a:r>
              <a:rPr lang="ru-RU" baseline="-25000" dirty="0"/>
              <a:t>2</a:t>
            </a:r>
            <a:r>
              <a:rPr lang="ru-RU" dirty="0"/>
              <a:t>)</a:t>
            </a:r>
            <a:r>
              <a:rPr lang="ru-RU" baseline="-25000" dirty="0"/>
              <a:t>2</a:t>
            </a:r>
            <a:r>
              <a:rPr lang="ru-RU" dirty="0"/>
              <a:t>CO, содержащаяся в продуктах жизнедеятельности животных, разлагается особенно быстро. Одним из продуктов разложения и является </a:t>
            </a:r>
            <a:r>
              <a:rPr lang="ru-RU" dirty="0" smtClean="0"/>
              <a:t>аммиак.</a:t>
            </a:r>
          </a:p>
          <a:p>
            <a:pPr algn="just"/>
            <a:r>
              <a:rPr lang="ru-RU" dirty="0" smtClean="0"/>
              <a:t>По </a:t>
            </a:r>
            <a:r>
              <a:rPr lang="ru-RU" dirty="0"/>
              <a:t>другим сведениям, аммиак получил своё название от древнеегипетского слова </a:t>
            </a:r>
            <a:r>
              <a:rPr lang="ru-RU" i="1" dirty="0" err="1"/>
              <a:t>амониан</a:t>
            </a:r>
            <a:r>
              <a:rPr lang="ru-RU" dirty="0"/>
              <a:t>. Так называли людей, поклоняющихся богу Амону. Они во время своих ритуальных обрядов нюхали нашатырь NH</a:t>
            </a:r>
            <a:r>
              <a:rPr lang="ru-RU" baseline="-25000" dirty="0"/>
              <a:t>4</a:t>
            </a:r>
            <a:r>
              <a:rPr lang="ru-RU" dirty="0"/>
              <a:t>Cl, который при нагревании испаряет аммиак</a:t>
            </a:r>
            <a:r>
              <a:rPr lang="ru-RU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0648"/>
            <a:ext cx="2745545" cy="302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11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859216" cy="828010"/>
          </a:xfrm>
        </p:spPr>
        <p:txBody>
          <a:bodyPr/>
          <a:lstStyle/>
          <a:p>
            <a:r>
              <a:rPr lang="ru-RU" b="1" dirty="0"/>
              <a:t>Строение молекулы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554461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05457"/>
            <a:ext cx="2376264" cy="186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3279504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Молекула </a:t>
            </a:r>
            <a:r>
              <a:rPr lang="ru-RU" dirty="0"/>
              <a:t>аммиака имеет форму тригональной пирамиды с атомом азота в </a:t>
            </a:r>
            <a:r>
              <a:rPr lang="ru-RU" dirty="0" smtClean="0"/>
              <a:t>вершине.</a:t>
            </a:r>
          </a:p>
          <a:p>
            <a:endParaRPr lang="ru-RU" dirty="0" smtClean="0"/>
          </a:p>
          <a:p>
            <a:r>
              <a:rPr lang="ru-RU" dirty="0" smtClean="0"/>
              <a:t>Три </a:t>
            </a:r>
            <a:r>
              <a:rPr lang="ru-RU" dirty="0"/>
              <a:t>неспаренных  p-электрона атома азота участвуют в образовании полярных ковалентных связей с 1s-электронами трёх атомов водорода (связи N−H), четвёртая пара внешних электронов является </a:t>
            </a:r>
            <a:r>
              <a:rPr lang="ru-RU" dirty="0" err="1"/>
              <a:t>неподелённой</a:t>
            </a:r>
            <a:r>
              <a:rPr lang="ru-RU" dirty="0"/>
              <a:t>, она может образовать донорно-акцепторную связь с ионом водорода, образуя ион аммония NH</a:t>
            </a:r>
            <a:r>
              <a:rPr lang="ru-RU" baseline="-25000" dirty="0"/>
              <a:t>4</a:t>
            </a:r>
            <a:r>
              <a:rPr lang="ru-RU" baseline="30000" dirty="0" smtClean="0"/>
              <a:t>+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64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756002"/>
          </a:xfrm>
        </p:spPr>
        <p:txBody>
          <a:bodyPr>
            <a:normAutofit/>
          </a:bodyPr>
          <a:lstStyle/>
          <a:p>
            <a:r>
              <a:rPr lang="ru-RU" sz="2800" b="1" dirty="0"/>
              <a:t>Физические свойства аммиака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073427"/>
          </a:xfrm>
        </p:spPr>
        <p:txBody>
          <a:bodyPr/>
          <a:lstStyle/>
          <a:p>
            <a:r>
              <a:rPr lang="ru-RU" dirty="0"/>
              <a:t>Б</a:t>
            </a:r>
            <a:r>
              <a:rPr lang="ru-RU" dirty="0" smtClean="0"/>
              <a:t>есцветный </a:t>
            </a:r>
            <a:r>
              <a:rPr lang="ru-RU" dirty="0"/>
              <a:t>газ с резким характерным запахом (запах нашатырного спирта), почти вдвое легче воздуха, ядовит</a:t>
            </a:r>
            <a:r>
              <a:rPr lang="ru-RU" dirty="0" smtClean="0"/>
              <a:t>.</a:t>
            </a:r>
          </a:p>
          <a:p>
            <a:r>
              <a:rPr lang="ru-RU" dirty="0"/>
              <a:t>Пары аммиака сильно раздражают слизистые оболочки глаз и органов дыхания, а также кожные покровы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Растворимость </a:t>
            </a:r>
            <a:r>
              <a:rPr lang="ru-RU" dirty="0"/>
              <a:t>NH</a:t>
            </a:r>
            <a:r>
              <a:rPr lang="ru-RU" baseline="-25000" dirty="0"/>
              <a:t>3</a:t>
            </a:r>
            <a:r>
              <a:rPr lang="ru-RU" dirty="0"/>
              <a:t> в воде чрезвычайно велика — около 1200 объёмов (при 0 °C) или 700 объёмов (при 20 °C) в объёме воды.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857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46797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Получение аммиака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7620000" cy="5688632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/>
              <a:t>В </a:t>
            </a:r>
            <a:r>
              <a:rPr lang="ru-RU" u="sng" dirty="0" smtClean="0"/>
              <a:t>лаборатории</a:t>
            </a:r>
          </a:p>
          <a:p>
            <a:r>
              <a:rPr lang="ru-RU" b="0" dirty="0"/>
              <a:t>Для получения аммиака в лаборатории используют действие сильных щелочей на соли аммония:</a:t>
            </a:r>
          </a:p>
          <a:p>
            <a:r>
              <a:rPr lang="ru-RU" b="0" dirty="0"/>
              <a:t>NH</a:t>
            </a:r>
            <a:r>
              <a:rPr lang="ru-RU" b="0" baseline="-25000" dirty="0"/>
              <a:t>4</a:t>
            </a:r>
            <a:r>
              <a:rPr lang="ru-RU" b="0" dirty="0"/>
              <a:t>Cl + </a:t>
            </a:r>
            <a:r>
              <a:rPr lang="ru-RU" b="0" dirty="0" err="1"/>
              <a:t>NaOH</a:t>
            </a:r>
            <a:r>
              <a:rPr lang="ru-RU" b="0" dirty="0"/>
              <a:t> = NH</a:t>
            </a:r>
            <a:r>
              <a:rPr lang="ru-RU" b="0" baseline="-25000" dirty="0"/>
              <a:t>3</a:t>
            </a:r>
            <a:r>
              <a:rPr lang="ru-RU" b="0" dirty="0"/>
              <a:t>↑ + </a:t>
            </a:r>
            <a:r>
              <a:rPr lang="ru-RU" b="0" dirty="0" err="1"/>
              <a:t>NaCl</a:t>
            </a:r>
            <a:r>
              <a:rPr lang="ru-RU" b="0" dirty="0"/>
              <a:t> + H</a:t>
            </a:r>
            <a:r>
              <a:rPr lang="ru-RU" b="0" baseline="-25000" dirty="0"/>
              <a:t>2</a:t>
            </a:r>
            <a:r>
              <a:rPr lang="ru-RU" b="0" dirty="0"/>
              <a:t>O</a:t>
            </a:r>
          </a:p>
          <a:p>
            <a:r>
              <a:rPr lang="ru-RU" b="0" dirty="0"/>
              <a:t>(NH</a:t>
            </a:r>
            <a:r>
              <a:rPr lang="ru-RU" b="0" baseline="-25000" dirty="0"/>
              <a:t>4</a:t>
            </a:r>
            <a:r>
              <a:rPr lang="ru-RU" b="0" dirty="0"/>
              <a:t>)</a:t>
            </a:r>
            <a:r>
              <a:rPr lang="ru-RU" b="0" baseline="-25000" dirty="0"/>
              <a:t>2</a:t>
            </a:r>
            <a:r>
              <a:rPr lang="ru-RU" b="0" dirty="0"/>
              <a:t>SO</a:t>
            </a:r>
            <a:r>
              <a:rPr lang="ru-RU" b="0" baseline="-25000" dirty="0"/>
              <a:t>4</a:t>
            </a:r>
            <a:r>
              <a:rPr lang="ru-RU" b="0" dirty="0"/>
              <a:t> + </a:t>
            </a:r>
            <a:r>
              <a:rPr lang="ru-RU" b="0" dirty="0" err="1"/>
              <a:t>Ca</a:t>
            </a:r>
            <a:r>
              <a:rPr lang="ru-RU" b="0" dirty="0"/>
              <a:t>(OH)</a:t>
            </a:r>
            <a:r>
              <a:rPr lang="ru-RU" b="0" baseline="-25000" dirty="0"/>
              <a:t>2</a:t>
            </a:r>
            <a:r>
              <a:rPr lang="ru-RU" b="0" dirty="0"/>
              <a:t> = 2NH</a:t>
            </a:r>
            <a:r>
              <a:rPr lang="ru-RU" b="0" baseline="-25000" dirty="0"/>
              <a:t>3</a:t>
            </a:r>
            <a:r>
              <a:rPr lang="ru-RU" b="0" dirty="0"/>
              <a:t>↑ + CaSO</a:t>
            </a:r>
            <a:r>
              <a:rPr lang="ru-RU" b="0" baseline="-25000" dirty="0"/>
              <a:t>4</a:t>
            </a:r>
            <a:r>
              <a:rPr lang="ru-RU" b="0" dirty="0"/>
              <a:t> + 2H</a:t>
            </a:r>
            <a:r>
              <a:rPr lang="ru-RU" b="0" baseline="-25000" dirty="0"/>
              <a:t>2</a:t>
            </a:r>
            <a:r>
              <a:rPr lang="ru-RU" b="0" dirty="0"/>
              <a:t>O </a:t>
            </a:r>
          </a:p>
          <a:p>
            <a:r>
              <a:rPr lang="ru-RU" b="0" dirty="0"/>
              <a:t>Внимание! Гидроксид аммония неустойчивое основание, разлагается: NH</a:t>
            </a:r>
            <a:r>
              <a:rPr lang="ru-RU" b="0" baseline="-25000" dirty="0"/>
              <a:t>4</a:t>
            </a:r>
            <a:r>
              <a:rPr lang="ru-RU" b="0" dirty="0"/>
              <a:t>OH ↔ NH</a:t>
            </a:r>
            <a:r>
              <a:rPr lang="ru-RU" b="0" baseline="-25000" dirty="0"/>
              <a:t>3</a:t>
            </a:r>
            <a:r>
              <a:rPr lang="ru-RU" b="0" dirty="0"/>
              <a:t>↑ + H</a:t>
            </a:r>
            <a:r>
              <a:rPr lang="ru-RU" b="0" baseline="-25000" dirty="0"/>
              <a:t>2</a:t>
            </a:r>
            <a:r>
              <a:rPr lang="ru-RU" b="0" dirty="0"/>
              <a:t>O </a:t>
            </a:r>
          </a:p>
          <a:p>
            <a:r>
              <a:rPr lang="ru-RU" sz="1600" b="0" dirty="0"/>
              <a:t>При получении аммиака держите пробирку - приёмник дном кверху, так как аммиак легче </a:t>
            </a:r>
            <a:r>
              <a:rPr lang="ru-RU" sz="1600" b="0" dirty="0" smtClean="0"/>
              <a:t>воздуха</a:t>
            </a:r>
            <a:endParaRPr lang="ru-RU" sz="1600" b="0" dirty="0"/>
          </a:p>
          <a:p>
            <a:r>
              <a:rPr lang="ru-RU" sz="1600" u="sng" dirty="0"/>
              <a:t>В промышленности</a:t>
            </a:r>
            <a:endParaRPr lang="ru-RU" sz="1600" b="0" u="sng" dirty="0" smtClean="0"/>
          </a:p>
          <a:p>
            <a:r>
              <a:rPr lang="ru-RU" sz="1900" b="0" dirty="0"/>
              <a:t>Промышленный способ получения аммиака основан на прямом взаимодействии водорода и азота:</a:t>
            </a:r>
          </a:p>
          <a:p>
            <a:r>
              <a:rPr lang="ru-RU" sz="1900" b="0" dirty="0"/>
              <a:t>N</a:t>
            </a:r>
            <a:r>
              <a:rPr lang="ru-RU" sz="1900" b="0" baseline="-25000" dirty="0"/>
              <a:t>2(г)</a:t>
            </a:r>
            <a:r>
              <a:rPr lang="ru-RU" sz="1900" b="0" dirty="0"/>
              <a:t> + 3H</a:t>
            </a:r>
            <a:r>
              <a:rPr lang="ru-RU" sz="1900" b="0" baseline="-25000" dirty="0"/>
              <a:t>2(г)</a:t>
            </a:r>
            <a:r>
              <a:rPr lang="ru-RU" sz="1900" b="0" dirty="0"/>
              <a:t> ↔ 2NH</a:t>
            </a:r>
            <a:r>
              <a:rPr lang="ru-RU" sz="1900" b="0" baseline="-25000" dirty="0"/>
              <a:t>3(г)</a:t>
            </a:r>
            <a:r>
              <a:rPr lang="ru-RU" sz="1900" b="0" dirty="0"/>
              <a:t> + 45,9  </a:t>
            </a:r>
            <a:r>
              <a:rPr lang="ru-RU" sz="1900" b="0" dirty="0" smtClean="0"/>
              <a:t>кДж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0" dirty="0" smtClean="0"/>
              <a:t>Условия</a:t>
            </a:r>
            <a:r>
              <a:rPr lang="ru-RU" sz="1600" b="0" dirty="0"/>
              <a:t>: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0" i="1" dirty="0" smtClean="0"/>
              <a:t>Кат-р –железо</a:t>
            </a:r>
            <a:endParaRPr lang="ru-RU" sz="1600" b="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1" dirty="0" smtClean="0"/>
              <a:t>t</a:t>
            </a:r>
            <a:r>
              <a:rPr lang="ru-RU" sz="1600" b="0" i="1" dirty="0" smtClean="0"/>
              <a:t> </a:t>
            </a:r>
            <a:r>
              <a:rPr lang="en-US" sz="1600" b="0" i="1" dirty="0" smtClean="0"/>
              <a:t>=</a:t>
            </a:r>
            <a:r>
              <a:rPr lang="ru-RU" sz="1600" b="0" i="1" dirty="0" smtClean="0"/>
              <a:t> </a:t>
            </a:r>
            <a:r>
              <a:rPr lang="ru-RU" sz="1600" b="0" i="1" dirty="0"/>
              <a:t>450 – 500 ˚С</a:t>
            </a:r>
            <a:endParaRPr lang="ru-RU" sz="1600" b="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1" dirty="0" smtClean="0"/>
              <a:t>P =</a:t>
            </a:r>
            <a:r>
              <a:rPr lang="ru-RU" sz="1600" b="0" i="1" dirty="0" smtClean="0"/>
              <a:t> </a:t>
            </a:r>
            <a:r>
              <a:rPr lang="ru-RU" sz="1600" b="0" i="1" dirty="0"/>
              <a:t>25 – 30 МПа </a:t>
            </a:r>
            <a:endParaRPr lang="ru-RU" sz="1600" b="0" dirty="0"/>
          </a:p>
        </p:txBody>
      </p:sp>
    </p:spTree>
    <p:extLst>
      <p:ext uri="{BB962C8B-B14F-4D97-AF65-F5344CB8AC3E}">
        <p14:creationId xmlns:p14="http://schemas.microsoft.com/office/powerpoint/2010/main" val="277373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539978"/>
          </a:xfrm>
        </p:spPr>
        <p:txBody>
          <a:bodyPr>
            <a:normAutofit/>
          </a:bodyPr>
          <a:lstStyle/>
          <a:p>
            <a:r>
              <a:rPr lang="ru-RU" sz="2800" b="1" dirty="0"/>
              <a:t>Химические свойства аммиака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91264" cy="5616624"/>
          </a:xfrm>
        </p:spPr>
        <p:txBody>
          <a:bodyPr/>
          <a:lstStyle/>
          <a:p>
            <a:r>
              <a:rPr lang="en-US" u="sng" dirty="0"/>
              <a:t>NH</a:t>
            </a:r>
            <a:r>
              <a:rPr lang="en-US" u="sng" baseline="-25000" dirty="0"/>
              <a:t>3</a:t>
            </a:r>
            <a:r>
              <a:rPr lang="en-US" u="sng" dirty="0"/>
              <a:t> – </a:t>
            </a:r>
            <a:r>
              <a:rPr lang="ru-RU" u="sng" dirty="0"/>
              <a:t>сильный восстановитель.</a:t>
            </a:r>
            <a:endParaRPr lang="ru-RU" u="sng" dirty="0"/>
          </a:p>
          <a:p>
            <a:endParaRPr lang="en-US" b="0" i="1" dirty="0" smtClean="0"/>
          </a:p>
          <a:p>
            <a:r>
              <a:rPr lang="ru-RU" b="0" i="1" dirty="0" smtClean="0"/>
              <a:t>1</a:t>
            </a:r>
            <a:r>
              <a:rPr lang="ru-RU" b="0" i="1" dirty="0"/>
              <a:t>. Горение аммиака</a:t>
            </a:r>
            <a:r>
              <a:rPr lang="ru-RU" b="0" i="1" u="sng" dirty="0"/>
              <a:t> </a:t>
            </a:r>
            <a:r>
              <a:rPr lang="ru-RU" b="0" i="1" dirty="0"/>
              <a:t>(при нагревании)</a:t>
            </a:r>
            <a:endParaRPr lang="ru-RU" b="0" dirty="0"/>
          </a:p>
          <a:p>
            <a:r>
              <a:rPr lang="ru-RU" b="0" dirty="0"/>
              <a:t>4NH</a:t>
            </a:r>
            <a:r>
              <a:rPr lang="ru-RU" b="0" baseline="-25000" dirty="0"/>
              <a:t>3</a:t>
            </a:r>
            <a:r>
              <a:rPr lang="ru-RU" b="0" dirty="0"/>
              <a:t> + 3O</a:t>
            </a:r>
            <a:r>
              <a:rPr lang="ru-RU" b="0" baseline="-25000" dirty="0"/>
              <a:t>2</a:t>
            </a:r>
            <a:r>
              <a:rPr lang="ru-RU" b="0" dirty="0"/>
              <a:t> → 2N</a:t>
            </a:r>
            <a:r>
              <a:rPr lang="ru-RU" b="0" baseline="-25000" dirty="0"/>
              <a:t>2</a:t>
            </a:r>
            <a:r>
              <a:rPr lang="ru-RU" b="0" dirty="0"/>
              <a:t> + 6H</a:t>
            </a:r>
            <a:r>
              <a:rPr lang="ru-RU" b="0" baseline="-25000" dirty="0"/>
              <a:t>2</a:t>
            </a:r>
            <a:r>
              <a:rPr lang="ru-RU" b="0" dirty="0"/>
              <a:t>0</a:t>
            </a:r>
            <a:endParaRPr lang="ru-RU" b="0" dirty="0"/>
          </a:p>
          <a:p>
            <a:r>
              <a:rPr lang="ru-RU" b="0" i="1" dirty="0"/>
              <a:t>2. Каталитическое окисление </a:t>
            </a:r>
            <a:r>
              <a:rPr lang="ru-RU" b="0" i="1" dirty="0" err="1"/>
              <a:t>амииака</a:t>
            </a:r>
            <a:r>
              <a:rPr lang="ru-RU" b="0" i="1" dirty="0"/>
              <a:t> (</a:t>
            </a:r>
            <a:r>
              <a:rPr lang="ru-RU" b="0" i="1" dirty="0" smtClean="0"/>
              <a:t>кат</a:t>
            </a:r>
            <a:r>
              <a:rPr lang="en-US" b="0" i="1" dirty="0" smtClean="0"/>
              <a:t>.</a:t>
            </a:r>
            <a:r>
              <a:rPr lang="ru-RU" b="0" i="1" dirty="0" smtClean="0"/>
              <a:t> </a:t>
            </a:r>
            <a:r>
              <a:rPr lang="ru-RU" b="0" i="1" dirty="0" err="1"/>
              <a:t>Pt</a:t>
            </a:r>
            <a:r>
              <a:rPr lang="ru-RU" b="0" i="1" dirty="0"/>
              <a:t> – </a:t>
            </a:r>
            <a:r>
              <a:rPr lang="ru-RU" b="0" i="1" dirty="0" err="1" smtClean="0"/>
              <a:t>Rh</a:t>
            </a:r>
            <a:r>
              <a:rPr lang="ru-RU" b="0" i="1" dirty="0" smtClean="0"/>
              <a:t>,</a:t>
            </a:r>
            <a:r>
              <a:rPr lang="en-US" b="0" i="1" dirty="0" smtClean="0"/>
              <a:t> t)</a:t>
            </a:r>
            <a:endParaRPr lang="ru-RU" b="0" dirty="0"/>
          </a:p>
          <a:p>
            <a:r>
              <a:rPr lang="ru-RU" b="0" dirty="0"/>
              <a:t>4NH</a:t>
            </a:r>
            <a:r>
              <a:rPr lang="ru-RU" b="0" baseline="-25000" dirty="0"/>
              <a:t>3</a:t>
            </a:r>
            <a:r>
              <a:rPr lang="ru-RU" b="0" dirty="0"/>
              <a:t> + 5O</a:t>
            </a:r>
            <a:r>
              <a:rPr lang="ru-RU" b="0" baseline="-25000" dirty="0"/>
              <a:t>2</a:t>
            </a:r>
            <a:r>
              <a:rPr lang="ru-RU" b="0" dirty="0"/>
              <a:t> → 4NO + </a:t>
            </a:r>
            <a:r>
              <a:rPr lang="ru-RU" b="0" dirty="0" smtClean="0"/>
              <a:t>6H</a:t>
            </a:r>
            <a:r>
              <a:rPr lang="ru-RU" b="0" baseline="-25000" dirty="0" smtClean="0"/>
              <a:t>2</a:t>
            </a:r>
            <a:r>
              <a:rPr lang="ru-RU" b="0" dirty="0" smtClean="0"/>
              <a:t>O</a:t>
            </a:r>
            <a:endParaRPr lang="en-US" b="0" dirty="0" smtClean="0"/>
          </a:p>
          <a:p>
            <a:r>
              <a:rPr lang="en-US" b="0" dirty="0" smtClean="0"/>
              <a:t>3. </a:t>
            </a:r>
            <a:r>
              <a:rPr lang="ru-RU" b="0" dirty="0" smtClean="0"/>
              <a:t>с </a:t>
            </a:r>
            <a:r>
              <a:rPr lang="ru-RU" b="0" dirty="0"/>
              <a:t>оксидами металлов</a:t>
            </a:r>
            <a:endParaRPr lang="ru-RU" b="0" dirty="0"/>
          </a:p>
          <a:p>
            <a:r>
              <a:rPr lang="ru-RU" b="0" dirty="0"/>
              <a:t>2 NH</a:t>
            </a:r>
            <a:r>
              <a:rPr lang="ru-RU" b="0" baseline="-25000" dirty="0"/>
              <a:t>3</a:t>
            </a:r>
            <a:r>
              <a:rPr lang="ru-RU" b="0" dirty="0"/>
              <a:t>  + 3CuO = 3Cu + N</a:t>
            </a:r>
            <a:r>
              <a:rPr lang="ru-RU" b="0" baseline="-25000" dirty="0"/>
              <a:t>2 </a:t>
            </a:r>
            <a:r>
              <a:rPr lang="ru-RU" b="0" dirty="0"/>
              <a:t>+ 3 H</a:t>
            </a:r>
            <a:r>
              <a:rPr lang="ru-RU" b="0" baseline="-25000" dirty="0"/>
              <a:t>2</a:t>
            </a:r>
            <a:r>
              <a:rPr lang="ru-RU" b="0" dirty="0"/>
              <a:t>O</a:t>
            </a:r>
            <a:endParaRPr lang="ru-RU" b="0" dirty="0"/>
          </a:p>
          <a:p>
            <a:r>
              <a:rPr lang="en-US" b="0" dirty="0" smtClean="0"/>
              <a:t>4. </a:t>
            </a:r>
            <a:r>
              <a:rPr lang="ru-RU" b="0" dirty="0" smtClean="0"/>
              <a:t>с </a:t>
            </a:r>
            <a:r>
              <a:rPr lang="ru-RU" b="0" dirty="0"/>
              <a:t>сильными окислителями</a:t>
            </a:r>
            <a:endParaRPr lang="ru-RU" b="0" dirty="0"/>
          </a:p>
          <a:p>
            <a:r>
              <a:rPr lang="ru-RU" b="0" dirty="0"/>
              <a:t>2NH</a:t>
            </a:r>
            <a:r>
              <a:rPr lang="ru-RU" b="0" baseline="-25000" dirty="0"/>
              <a:t>3</a:t>
            </a:r>
            <a:r>
              <a:rPr lang="ru-RU" b="0" dirty="0"/>
              <a:t> + 3Cl</a:t>
            </a:r>
            <a:r>
              <a:rPr lang="ru-RU" b="0" baseline="-25000" dirty="0"/>
              <a:t>2</a:t>
            </a:r>
            <a:r>
              <a:rPr lang="ru-RU" b="0" dirty="0"/>
              <a:t> = N</a:t>
            </a:r>
            <a:r>
              <a:rPr lang="ru-RU" b="0" baseline="-25000" dirty="0"/>
              <a:t>2</a:t>
            </a:r>
            <a:r>
              <a:rPr lang="ru-RU" b="0" dirty="0"/>
              <a:t> + 6HCl (при нагревании)</a:t>
            </a:r>
            <a:endParaRPr lang="ru-RU" b="0" dirty="0"/>
          </a:p>
          <a:p>
            <a:r>
              <a:rPr lang="en-US" b="0" dirty="0" smtClean="0"/>
              <a:t>5. </a:t>
            </a:r>
            <a:r>
              <a:rPr lang="ru-RU" b="0" dirty="0" smtClean="0"/>
              <a:t>аммиак </a:t>
            </a:r>
            <a:r>
              <a:rPr lang="ru-RU" b="0" dirty="0"/>
              <a:t>– непрочное соединение, при нагревании разлагается</a:t>
            </a:r>
            <a:endParaRPr lang="ru-RU" b="0" dirty="0"/>
          </a:p>
          <a:p>
            <a:r>
              <a:rPr lang="ru-RU" b="0" dirty="0"/>
              <a:t>2NH</a:t>
            </a:r>
            <a:r>
              <a:rPr lang="ru-RU" b="0" baseline="-25000" dirty="0"/>
              <a:t>3</a:t>
            </a:r>
            <a:r>
              <a:rPr lang="ru-RU" b="0" dirty="0"/>
              <a:t>↔ N</a:t>
            </a:r>
            <a:r>
              <a:rPr lang="ru-RU" b="0" baseline="-25000" dirty="0"/>
              <a:t>2</a:t>
            </a:r>
            <a:r>
              <a:rPr lang="ru-RU" b="0" dirty="0"/>
              <a:t> + </a:t>
            </a:r>
            <a:r>
              <a:rPr lang="ru-RU" b="0" dirty="0" smtClean="0"/>
              <a:t>3H</a:t>
            </a:r>
            <a:r>
              <a:rPr lang="ru-RU" b="0" baseline="-25000" dirty="0" smtClean="0"/>
              <a:t>2</a:t>
            </a:r>
            <a:endParaRPr lang="en-US" b="0" dirty="0" smtClean="0"/>
          </a:p>
          <a:p>
            <a:endParaRPr lang="ru-RU" b="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158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46797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Химические свойства аммиака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361459"/>
          </a:xfrm>
        </p:spPr>
        <p:txBody>
          <a:bodyPr/>
          <a:lstStyle/>
          <a:p>
            <a:r>
              <a:rPr lang="ru-RU" dirty="0" smtClean="0"/>
              <a:t>Реакции присоединение </a:t>
            </a:r>
            <a:r>
              <a:rPr lang="ru-RU" dirty="0"/>
              <a:t>- Образование иона аммония 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по донорно-акцепторному </a:t>
            </a:r>
            <a:r>
              <a:rPr lang="ru-RU" dirty="0" smtClean="0"/>
              <a:t>механизму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1"/>
            <a:ext cx="597666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484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828010"/>
          </a:xfrm>
        </p:spPr>
        <p:txBody>
          <a:bodyPr/>
          <a:lstStyle/>
          <a:p>
            <a:r>
              <a:rPr lang="ru-RU" b="1" dirty="0"/>
              <a:t>ЗАДАНИЯ ДЛЯ ЗАКРЕПЛЕНИЯ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929411"/>
          </a:xfrm>
        </p:spPr>
        <p:txBody>
          <a:bodyPr/>
          <a:lstStyle/>
          <a:p>
            <a:r>
              <a:rPr lang="ru-RU" dirty="0"/>
              <a:t>№1. </a:t>
            </a:r>
            <a:r>
              <a:rPr lang="ru-RU" dirty="0"/>
              <a:t>Осуществить превращения по схеме: </a:t>
            </a:r>
          </a:p>
          <a:p>
            <a:r>
              <a:rPr lang="ru-RU" dirty="0"/>
              <a:t>а) Азот→ Аммиак → Оксид азота (II) </a:t>
            </a:r>
          </a:p>
          <a:p>
            <a:r>
              <a:rPr lang="ru-RU" dirty="0"/>
              <a:t>б) Нитрат аммония → Аммиак → Азот </a:t>
            </a:r>
          </a:p>
          <a:p>
            <a:r>
              <a:rPr lang="ru-RU" dirty="0"/>
              <a:t>в) Аммиак → Хлорид аммония → Аммиак → Сульфат аммония</a:t>
            </a:r>
          </a:p>
          <a:p>
            <a:r>
              <a:rPr lang="ru-RU" dirty="0"/>
              <a:t>Для ОВР составить </a:t>
            </a:r>
            <a:r>
              <a:rPr lang="ru-RU" dirty="0" smtClean="0"/>
              <a:t>электронный баланс</a:t>
            </a:r>
            <a:r>
              <a:rPr lang="ru-RU" dirty="0"/>
              <a:t>, для </a:t>
            </a:r>
            <a:r>
              <a:rPr lang="ru-RU" smtClean="0"/>
              <a:t>ионных реакций полные</a:t>
            </a:r>
            <a:r>
              <a:rPr lang="ru-RU" dirty="0"/>
              <a:t>, ионные уравнения.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 </a:t>
            </a:r>
            <a:r>
              <a:rPr lang="ru-RU" dirty="0" smtClean="0"/>
              <a:t>№</a:t>
            </a:r>
            <a:r>
              <a:rPr lang="ru-RU" dirty="0"/>
              <a:t>2. Напишите четыре уравнения химических реакций, в результате   которых образуется аммиак.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6809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16</TotalTime>
  <Words>389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Главная</vt:lpstr>
      <vt:lpstr>Аммиак</vt:lpstr>
      <vt:lpstr>Аммиак – NH3 </vt:lpstr>
      <vt:lpstr>Строение молекулы</vt:lpstr>
      <vt:lpstr>Физические свойства аммиака</vt:lpstr>
      <vt:lpstr>Получение аммиака</vt:lpstr>
      <vt:lpstr>Химические свойства аммиака</vt:lpstr>
      <vt:lpstr>Химические свойства аммиака</vt:lpstr>
      <vt:lpstr>ЗАДАНИЯ ДЛЯ ЗАКРЕПЛЕНИЯ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Аммиак</dc:title>
  <dc:creator>teacher</dc:creator>
  <cp:lastModifiedBy>bootcamp</cp:lastModifiedBy>
  <cp:revision>5</cp:revision>
  <dcterms:created xsi:type="dcterms:W3CDTF">2017-02-05T15:35:45Z</dcterms:created>
  <dcterms:modified xsi:type="dcterms:W3CDTF">2017-02-05T15:55:13Z</dcterms:modified>
</cp:coreProperties>
</file>