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sldIdLst>
    <p:sldId id="256" r:id="rId6"/>
    <p:sldId id="258" r:id="rId7"/>
    <p:sldId id="260" r:id="rId8"/>
    <p:sldId id="262" r:id="rId9"/>
    <p:sldId id="263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A16AB-AD0D-44DD-9E4C-53B29DDF01B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766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E5960-F2B6-42AB-BB28-DD23A01CEF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106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FCAE7-6283-4E33-B993-40A2E8DFEBD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276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54029B-3383-4329-AF7D-039DF62B68F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17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B8E6B2-58DB-465E-8426-4A6BB1F9E92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5346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699F2-51F9-49E9-80DA-26B337EAFCF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545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B9D78-021F-4C84-ABBA-92DC8DE28A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9255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68FEC-F3D9-469C-BAD0-5CFE188F279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859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23D54-961A-4C3C-B561-E7D617C15ED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33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736CF-7DCC-45F0-8BA3-E5FAAB76441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2943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28758-5F85-4A34-9DF6-7C050B9D146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0936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A16AB-AD0D-44DD-9E4C-53B29DDF01B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2975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E5960-F2B6-42AB-BB28-DD23A01CEF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410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FCAE7-6283-4E33-B993-40A2E8DFEBD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3709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54029B-3383-4329-AF7D-039DF62B68F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1778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B8E6B2-58DB-465E-8426-4A6BB1F9E92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6603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699F2-51F9-49E9-80DA-26B337EAFCF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6872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B9D78-021F-4C84-ABBA-92DC8DE28A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221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68FEC-F3D9-469C-BAD0-5CFE188F279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0293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23D54-961A-4C3C-B561-E7D617C15ED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0671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736CF-7DCC-45F0-8BA3-E5FAAB76441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9275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28758-5F85-4A34-9DF6-7C050B9D146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9722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A16AB-AD0D-44DD-9E4C-53B29DDF01B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8579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E5960-F2B6-42AB-BB28-DD23A01CEF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5926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FCAE7-6283-4E33-B993-40A2E8DFEBD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3514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54029B-3383-4329-AF7D-039DF62B68F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0594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B8E6B2-58DB-465E-8426-4A6BB1F9E92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7236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699F2-51F9-49E9-80DA-26B337EAFCF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97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B9D78-021F-4C84-ABBA-92DC8DE28A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58457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68FEC-F3D9-469C-BAD0-5CFE188F279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547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23D54-961A-4C3C-B561-E7D617C15ED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7840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736CF-7DCC-45F0-8BA3-E5FAAB76441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2300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28758-5F85-4A34-9DF6-7C050B9D146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9211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A16AB-AD0D-44DD-9E4C-53B29DDF01B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48327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E5960-F2B6-42AB-BB28-DD23A01CEF5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01376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FCAE7-6283-4E33-B993-40A2E8DFEBD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2602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54029B-3383-4329-AF7D-039DF62B68F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134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B8E6B2-58DB-465E-8426-4A6BB1F9E92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226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699F2-51F9-49E9-80DA-26B337EAFCF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0935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B9D78-021F-4C84-ABBA-92DC8DE28A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6493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68FEC-F3D9-469C-BAD0-5CFE188F279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42722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23D54-961A-4C3C-B561-E7D617C15ED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71555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736CF-7DCC-45F0-8BA3-E5FAAB76441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68249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28758-5F85-4A34-9DF6-7C050B9D146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99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</a:pPr>
            <a:fld id="{83F96DF8-F18A-4211-BAB3-3A518D315F10}" type="slidenum">
              <a:rPr lang="ru-RU" altLang="ru-RU" smtClean="0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546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</a:pPr>
            <a:fld id="{83F96DF8-F18A-4211-BAB3-3A518D315F10}" type="slidenum">
              <a:rPr lang="ru-RU" altLang="ru-RU" smtClean="0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707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</a:pPr>
            <a:fld id="{83F96DF8-F18A-4211-BAB3-3A518D315F10}" type="slidenum">
              <a:rPr lang="ru-RU" altLang="ru-RU" smtClean="0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361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</a:pPr>
            <a:fld id="{83F96DF8-F18A-4211-BAB3-3A518D315F10}" type="slidenum">
              <a:rPr lang="ru-RU" altLang="ru-RU" smtClean="0">
                <a:solidFill>
                  <a:srgbClr val="000000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84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3316" name="Picture 4" descr="11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84213" y="765175"/>
            <a:ext cx="7991475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6000" b="1" dirty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Татар теле </a:t>
            </a:r>
            <a:r>
              <a:rPr lang="ru-RU" altLang="ru-RU" sz="6000" b="1" dirty="0" err="1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һәм</a:t>
            </a:r>
            <a:r>
              <a:rPr lang="ru-RU" altLang="ru-RU" sz="6000" b="1" dirty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6000" b="1" dirty="0" err="1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әдәбияты</a:t>
            </a:r>
            <a:r>
              <a:rPr lang="ru-RU" altLang="ru-RU" sz="6000" b="1" dirty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6000" b="1" dirty="0" err="1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буенча</a:t>
            </a:r>
            <a:r>
              <a:rPr lang="ru-RU" altLang="ru-RU" sz="6000" b="1" dirty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6000" b="1" dirty="0" err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бәяләү</a:t>
            </a:r>
            <a:r>
              <a:rPr lang="ru-RU" altLang="ru-RU" sz="60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6000" b="1" dirty="0" err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критерийлары</a:t>
            </a:r>
            <a:r>
              <a:rPr lang="ru-RU" altLang="ru-RU" sz="60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ru-RU" altLang="ru-RU" sz="6000" b="1" dirty="0">
              <a:solidFill>
                <a:srgbClr val="CC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28184" y="5157192"/>
            <a:ext cx="26589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Татар теле </a:t>
            </a:r>
            <a:r>
              <a:rPr lang="tt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һәм әдәбият</a:t>
            </a:r>
          </a:p>
          <a:p>
            <a:r>
              <a:rPr lang="tt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укытучысы Арсланова</a:t>
            </a:r>
          </a:p>
          <a:p>
            <a:r>
              <a:rPr lang="tt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Зөлфия Җәмил кызы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4213" y="319845"/>
            <a:ext cx="6658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Татарстан Республикасы Чүпрәле муниципаль районы Иске Шәйморза урта гомуми белем бирү мәктәбе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606608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1400" dirty="0" smtClean="0"/>
              <a:t>2016 нчы ел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43554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5124" name="Picture 4" descr="11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258888" y="1412875"/>
            <a:ext cx="6985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tt-RU" altLang="ru-RU" sz="2800" dirty="0" smtClean="0">
              <a:solidFill>
                <a:srgbClr val="0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548680"/>
            <a:ext cx="8496944" cy="5516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2400" dirty="0" smtClean="0">
                <a:latin typeface="Times New Roman"/>
                <a:ea typeface="Times New Roman"/>
              </a:rPr>
              <a:t>                            Дәүләт </a:t>
            </a:r>
            <a:r>
              <a:rPr lang="tt-RU" sz="2400" dirty="0">
                <a:latin typeface="Times New Roman"/>
                <a:ea typeface="Times New Roman"/>
              </a:rPr>
              <a:t>йомгаклау </a:t>
            </a:r>
            <a:r>
              <a:rPr lang="tt-RU" sz="2400" dirty="0" smtClean="0">
                <a:latin typeface="Times New Roman"/>
                <a:ea typeface="Times New Roman"/>
              </a:rPr>
              <a:t>аттестациясе</a:t>
            </a: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Эшләрне тикшерү шулай ук ИК1-ИК4(изложение эчтәлеге буенча) һәм ГК1-ГК4, ФК1(грамотлылыкны бәяләгәндә) критерийлары буенча башкарылды.</a:t>
            </a:r>
            <a:endParaRPr lang="ru-RU" sz="1600" dirty="0">
              <a:latin typeface="Times New Roman"/>
              <a:ea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Әгәр изложениенең күләме 150 сүздән артмаса, мондый эшләргә ГК1-ГК; критерийлары буенча 0 балл куела.</a:t>
            </a:r>
            <a:endParaRPr lang="ru-RU" sz="1600" dirty="0">
              <a:latin typeface="Times New Roman"/>
              <a:ea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Дәүләт йомгаклау аттестациясен тулаем башкару барышында җыярга мөмкин булган максималь балл – 20.</a:t>
            </a:r>
            <a:endParaRPr lang="ru-RU" sz="1600" dirty="0">
              <a:latin typeface="Times New Roman"/>
              <a:ea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Имтихан эше өчен түбәндәге билгеләр куела:</a:t>
            </a:r>
            <a:endParaRPr lang="ru-RU" sz="1600" dirty="0">
              <a:latin typeface="Times New Roman"/>
              <a:ea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0-5 балл – “2”ле билгесе</a:t>
            </a:r>
            <a:endParaRPr lang="ru-RU" sz="1600" dirty="0">
              <a:latin typeface="Times New Roman"/>
              <a:ea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6-10 балла – “3”ле билегесе</a:t>
            </a:r>
            <a:endParaRPr lang="ru-RU" sz="1600" dirty="0">
              <a:latin typeface="Times New Roman"/>
              <a:ea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11-15 балл - “4”ле билгесе. Искәрмә: бу очракта укучы грамотлылык өчен (ГК1-ГК4 критерийлары) 5 баллдан кимрәк балл җыймаска тиеш. Әгәр укучы ГК1-ГК4 критерийлары буенча 5 баллдан кимрәк җыйса, “3”ле билгесе куела.</a:t>
            </a:r>
            <a:endParaRPr lang="ru-RU" sz="1600" dirty="0">
              <a:latin typeface="Times New Roman"/>
              <a:ea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16-20 балл – “5” билгесе. Искәрмә: бу очракта укучы грамотлылык өчен (ГК1-ГК4 критерийлары) 10 баллдан кимрәк балл җыймаска тиеш. Әгәр укучы ГК1-ГК4 критерийлары буенча 10 баллдан кимрәк җыйса, “4”ле билгесе куела.</a:t>
            </a:r>
            <a:endParaRPr lang="ru-RU" sz="16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777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5124" name="Picture 4" descr="11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258888" y="1412875"/>
            <a:ext cx="6985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tt-RU" altLang="ru-RU" sz="2800" dirty="0" smtClean="0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96946" y="411062"/>
            <a:ext cx="8123526" cy="419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t-RU" sz="3600" b="1" i="1" dirty="0" smtClean="0">
                <a:latin typeface="Times New Roman"/>
                <a:ea typeface="Times New Roman"/>
              </a:rPr>
              <a:t>           Тестны </a:t>
            </a:r>
            <a:r>
              <a:rPr lang="tt-RU" sz="3600" b="1" i="1" dirty="0">
                <a:latin typeface="Times New Roman"/>
                <a:ea typeface="Times New Roman"/>
              </a:rPr>
              <a:t>бәяләү нормалары.</a:t>
            </a:r>
            <a:endParaRPr lang="ru-RU" sz="3200" i="1" dirty="0">
              <a:latin typeface="Times New Roman"/>
              <a:ea typeface="Times New Roman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tt-RU" sz="2800" dirty="0">
                <a:latin typeface="Times New Roman"/>
                <a:ea typeface="Times New Roman"/>
              </a:rPr>
              <a:t>Барлыгы 20 бирем бирелә. Һәр биремгә 1 балл куела.</a:t>
            </a:r>
            <a:endParaRPr lang="ru-RU" sz="2400" dirty="0">
              <a:latin typeface="Times New Roman"/>
              <a:ea typeface="Times New Roman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tt-RU" sz="2800" dirty="0">
                <a:latin typeface="Times New Roman"/>
                <a:ea typeface="Times New Roman"/>
              </a:rPr>
              <a:t>19-20 балл –“5”ле</a:t>
            </a:r>
            <a:endParaRPr lang="ru-RU" sz="2400" dirty="0">
              <a:latin typeface="Times New Roman"/>
              <a:ea typeface="Times New Roman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tt-RU" sz="2800" dirty="0">
                <a:latin typeface="Times New Roman"/>
                <a:ea typeface="Times New Roman"/>
              </a:rPr>
              <a:t>15-18 балл –“4”ле</a:t>
            </a:r>
            <a:endParaRPr lang="ru-RU" sz="2400" dirty="0">
              <a:latin typeface="Times New Roman"/>
              <a:ea typeface="Times New Roman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tt-RU" sz="2800" dirty="0">
                <a:latin typeface="Times New Roman"/>
                <a:ea typeface="Times New Roman"/>
              </a:rPr>
              <a:t>14-11 балл –“3”ле</a:t>
            </a:r>
            <a:endParaRPr lang="ru-RU" sz="2400" dirty="0">
              <a:latin typeface="Times New Roman"/>
              <a:ea typeface="Times New Roman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tt-RU" sz="2800" dirty="0">
                <a:latin typeface="Times New Roman"/>
                <a:ea typeface="Times New Roman"/>
              </a:rPr>
              <a:t>10 һәм аннан кимрәк балл “2”ле билгесе белән бәяләнә.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3028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5124" name="Picture 4" descr="11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45274" y="411062"/>
            <a:ext cx="8496944" cy="5295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 </a:t>
            </a:r>
            <a:r>
              <a:rPr lang="tt-RU" sz="2400" dirty="0" smtClean="0">
                <a:latin typeface="Times New Roman"/>
                <a:ea typeface="Times New Roman"/>
              </a:rPr>
              <a:t>                 </a:t>
            </a:r>
            <a:r>
              <a:rPr lang="tt-RU" sz="3600" i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Контроль эшне бәяләү</a:t>
            </a:r>
            <a:endParaRPr lang="ru-RU" sz="3200" i="1" dirty="0">
              <a:solidFill>
                <a:srgbClr val="00B0F0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tt-RU" sz="1100" dirty="0">
                <a:latin typeface="Times New Roman"/>
                <a:ea typeface="Times New Roman"/>
              </a:rPr>
              <a:t> </a:t>
            </a:r>
            <a:r>
              <a:rPr lang="tt-RU" sz="2000" b="1" dirty="0">
                <a:latin typeface="Times New Roman"/>
                <a:ea typeface="Times New Roman"/>
              </a:rPr>
              <a:t>1.Сүз төркемнәрен билгеләгез.</a:t>
            </a:r>
            <a:r>
              <a:rPr lang="tt-RU" sz="2000" dirty="0">
                <a:latin typeface="Times New Roman"/>
                <a:ea typeface="Times New Roman"/>
              </a:rPr>
              <a:t> </a:t>
            </a:r>
            <a:endParaRPr lang="ru-RU" dirty="0">
              <a:latin typeface="Times New Roman"/>
              <a:ea typeface="Times New Roman"/>
            </a:endParaRPr>
          </a:p>
          <a:p>
            <a:pPr marL="457200" algn="just">
              <a:lnSpc>
                <a:spcPct val="115000"/>
              </a:lnSpc>
            </a:pPr>
            <a:r>
              <a:rPr lang="tt-RU" sz="2000" dirty="0"/>
              <a:t>Мин, урта мәктәпне тәмамлап, авылдан киттем.</a:t>
            </a:r>
            <a:endParaRPr lang="ru-RU" sz="2000" dirty="0"/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tt-RU" sz="2000" b="1" dirty="0">
                <a:latin typeface="Times New Roman"/>
                <a:ea typeface="Times New Roman"/>
              </a:rPr>
              <a:t>2. </a:t>
            </a:r>
            <a:r>
              <a:rPr lang="tt-RU" sz="2000" b="1" i="1" dirty="0">
                <a:latin typeface="Times New Roman"/>
                <a:ea typeface="Times New Roman"/>
              </a:rPr>
              <a:t>Танылган, алмагачларын, тәмлерәк  </a:t>
            </a:r>
            <a:r>
              <a:rPr lang="tt-RU" sz="2000" b="1" dirty="0">
                <a:latin typeface="Times New Roman"/>
                <a:ea typeface="Times New Roman"/>
              </a:rPr>
              <a:t>сүзләрен төзелеше буенча тикшерегез.</a:t>
            </a:r>
            <a:endParaRPr lang="ru-RU" dirty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tt-RU" sz="2000" b="1" dirty="0">
                <a:latin typeface="Times New Roman"/>
                <a:ea typeface="Times New Roman"/>
              </a:rPr>
              <a:t>3.Тексттан ике тамыр кушылу юлы белән ясалган исемнәрне язып алыгыз.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t-RU" sz="2000" b="1" dirty="0">
                <a:latin typeface="Times New Roman"/>
                <a:ea typeface="Times New Roman"/>
              </a:rPr>
              <a:t>4.</a:t>
            </a:r>
            <a:r>
              <a:rPr lang="tt-RU" sz="2000" b="1" dirty="0">
                <a:latin typeface="Times New Roman"/>
                <a:ea typeface="Calibri"/>
              </a:rPr>
              <a:t> Тексттан ирен гармониясе күзәтелгән сүзләрне язарга.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t-RU" sz="2000" b="1" dirty="0">
                <a:latin typeface="Times New Roman"/>
                <a:ea typeface="Calibri"/>
              </a:rPr>
              <a:t>5. Калын шрифт белән бирелгән җөмләгә тулы синтаксик анализ ясарга.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t-RU" sz="2000" b="1" dirty="0">
                <a:latin typeface="Times New Roman"/>
                <a:ea typeface="Calibri"/>
              </a:rPr>
              <a:t> 6. Беренче абзаөны яңа латиницада язарга.</a:t>
            </a:r>
            <a:endParaRPr lang="ru-RU" dirty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tt-RU" sz="2000" b="1" dirty="0">
                <a:latin typeface="Times New Roman"/>
                <a:ea typeface="Calibri"/>
              </a:rPr>
              <a:t>7. </a:t>
            </a:r>
            <a:r>
              <a:rPr lang="tt-RU" sz="2000" dirty="0">
                <a:latin typeface="Times New Roman"/>
                <a:ea typeface="Times New Roman"/>
              </a:rPr>
              <a:t>Шулай да халык бераз көтәргә булды: бәлки берәр агач, берәр ботак яшәреп китәр...</a:t>
            </a:r>
            <a:r>
              <a:rPr lang="tt-RU" sz="2000" b="1" dirty="0">
                <a:latin typeface="Times New Roman"/>
                <a:ea typeface="Times New Roman"/>
              </a:rPr>
              <a:t> җөмләсендәге тыныш билгеләрен аңлатырга.</a:t>
            </a:r>
            <a:endParaRPr lang="ru-RU" dirty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tt-RU" sz="2000" b="1" dirty="0">
                <a:latin typeface="Times New Roman"/>
                <a:ea typeface="Times New Roman"/>
              </a:rPr>
              <a:t>8. Морфологик принципта язылган сүзләргә мисаллар язарга</a:t>
            </a:r>
            <a:r>
              <a:rPr lang="tt-RU" sz="2000" b="1" dirty="0" smtClean="0">
                <a:latin typeface="Times New Roman"/>
                <a:ea typeface="Times New Roman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96946" y="411062"/>
            <a:ext cx="8123526" cy="678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tt-RU" sz="36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</a:t>
            </a:r>
            <a:endParaRPr lang="ru-RU" sz="2400" dirty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574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5124" name="Picture 4" descr="11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979712" y="260648"/>
            <a:ext cx="6840760" cy="625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lnSpc>
                <a:spcPct val="115000"/>
              </a:lnSpc>
            </a:pPr>
            <a:r>
              <a:rPr lang="tt-RU" sz="24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tt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</a:t>
            </a:r>
            <a:r>
              <a:rPr lang="tt-RU" sz="3600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Контроль эшне бәяләү</a:t>
            </a:r>
            <a:endParaRPr lang="ru-RU" sz="3200" i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</a:pPr>
            <a:r>
              <a:rPr lang="tt-RU" sz="2400" dirty="0" smtClean="0">
                <a:solidFill>
                  <a:srgbClr val="000000"/>
                </a:solidFill>
                <a:latin typeface="Times New Roman"/>
                <a:ea typeface="Calibri"/>
              </a:rPr>
              <a:t>Барлыгы контроль эштә 8 бирем бирелә.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</a:pPr>
            <a:r>
              <a:rPr lang="tt-RU" sz="2400" dirty="0" smtClean="0">
                <a:solidFill>
                  <a:srgbClr val="000000"/>
                </a:solidFill>
                <a:latin typeface="Times New Roman"/>
                <a:ea typeface="Calibri"/>
              </a:rPr>
              <a:t> 1-5 балл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</a:pPr>
            <a:r>
              <a:rPr lang="tt-RU" sz="2400" dirty="0" smtClean="0">
                <a:solidFill>
                  <a:srgbClr val="000000"/>
                </a:solidFill>
                <a:latin typeface="Times New Roman"/>
                <a:ea typeface="Calibri"/>
              </a:rPr>
              <a:t> 2-3 балл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</a:pPr>
            <a:r>
              <a:rPr lang="tt-RU" sz="2400" dirty="0" smtClean="0">
                <a:solidFill>
                  <a:srgbClr val="000000"/>
                </a:solidFill>
                <a:latin typeface="Times New Roman"/>
                <a:ea typeface="Calibri"/>
              </a:rPr>
              <a:t> 3-5 балл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</a:pPr>
            <a:r>
              <a:rPr lang="tt-RU" sz="2400" dirty="0" smtClean="0">
                <a:solidFill>
                  <a:srgbClr val="000000"/>
                </a:solidFill>
                <a:latin typeface="Times New Roman"/>
                <a:ea typeface="Calibri"/>
              </a:rPr>
              <a:t> 4-4 балл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</a:pPr>
            <a:r>
              <a:rPr lang="tt-RU" sz="2400" dirty="0" smtClean="0">
                <a:solidFill>
                  <a:srgbClr val="000000"/>
                </a:solidFill>
                <a:latin typeface="Times New Roman"/>
                <a:ea typeface="Calibri"/>
              </a:rPr>
              <a:t> 5-5 балл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</a:pPr>
            <a:r>
              <a:rPr lang="tt-RU" sz="2400" dirty="0" smtClean="0">
                <a:solidFill>
                  <a:srgbClr val="000000"/>
                </a:solidFill>
                <a:latin typeface="Times New Roman"/>
                <a:ea typeface="Calibri"/>
              </a:rPr>
              <a:t> 6-5 балл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</a:pPr>
            <a:r>
              <a:rPr lang="tt-RU" sz="2400" dirty="0" smtClean="0">
                <a:solidFill>
                  <a:srgbClr val="000000"/>
                </a:solidFill>
                <a:latin typeface="Times New Roman"/>
                <a:ea typeface="Calibri"/>
              </a:rPr>
              <a:t> 7-3 балл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</a:pPr>
            <a:r>
              <a:rPr lang="tt-RU" sz="2400" dirty="0" smtClean="0">
                <a:solidFill>
                  <a:srgbClr val="000000"/>
                </a:solidFill>
                <a:latin typeface="Times New Roman"/>
                <a:ea typeface="Calibri"/>
              </a:rPr>
              <a:t> 8-5 балл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</a:pPr>
            <a:r>
              <a:rPr lang="tt-RU" sz="2400" b="1" dirty="0" smtClean="0">
                <a:solidFill>
                  <a:srgbClr val="000000"/>
                </a:solidFill>
                <a:latin typeface="Times New Roman"/>
                <a:ea typeface="Calibri"/>
              </a:rPr>
              <a:t>32-35 балл- “5”ле 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</a:pPr>
            <a:r>
              <a:rPr lang="tt-RU" sz="2400" b="1" dirty="0" smtClean="0">
                <a:solidFill>
                  <a:srgbClr val="000000"/>
                </a:solidFill>
                <a:latin typeface="Times New Roman"/>
                <a:ea typeface="Calibri"/>
              </a:rPr>
              <a:t>31-26 балл- “4”ле 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</a:pPr>
            <a:r>
              <a:rPr lang="tt-RU" sz="2400" b="1" dirty="0" smtClean="0">
                <a:solidFill>
                  <a:srgbClr val="000000"/>
                </a:solidFill>
                <a:latin typeface="Times New Roman"/>
                <a:ea typeface="Calibri"/>
              </a:rPr>
              <a:t>25-16 балл- “3”ле 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</a:pPr>
            <a:r>
              <a:rPr lang="tt-RU" sz="2400" b="1" dirty="0" smtClean="0">
                <a:solidFill>
                  <a:srgbClr val="000000"/>
                </a:solidFill>
                <a:latin typeface="Times New Roman"/>
                <a:ea typeface="Calibri"/>
              </a:rPr>
              <a:t>16 баллдан кимрәк булса, “2” ле билгесе куела.</a:t>
            </a:r>
            <a:endParaRPr lang="tt-RU" altLang="ru-RU" sz="2400" dirty="0" smtClean="0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96946" y="411062"/>
            <a:ext cx="8123526" cy="678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tt-RU" sz="36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</a:t>
            </a:r>
            <a:endParaRPr lang="ru-RU" sz="2400" dirty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161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4340" name="Picture 4" descr="11а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95288" y="549275"/>
            <a:ext cx="8353425" cy="5139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304800" algn="just">
              <a:lnSpc>
                <a:spcPct val="115000"/>
              </a:lnSpc>
              <a:spcAft>
                <a:spcPts val="0"/>
              </a:spcAft>
            </a:pPr>
            <a:r>
              <a:rPr lang="tt-RU" sz="4000" b="1" i="1" dirty="0">
                <a:latin typeface="Times New Roman"/>
                <a:ea typeface="Times New Roman"/>
              </a:rPr>
              <a:t>Диктантларны бәяләү</a:t>
            </a:r>
            <a:endParaRPr lang="ru-RU" sz="3600" i="1" dirty="0">
              <a:latin typeface="Times New Roman"/>
              <a:ea typeface="Times New Roman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b="1" dirty="0" err="1">
                <a:solidFill>
                  <a:srgbClr val="993300"/>
                </a:solidFill>
              </a:rPr>
              <a:t>Орфографик</a:t>
            </a:r>
            <a:r>
              <a:rPr lang="ru-RU" altLang="ru-RU" sz="2400" b="1" dirty="0">
                <a:solidFill>
                  <a:srgbClr val="993300"/>
                </a:solidFill>
              </a:rPr>
              <a:t> </a:t>
            </a:r>
            <a:r>
              <a:rPr lang="ru-RU" altLang="ru-RU" sz="2400" b="1" dirty="0" err="1">
                <a:solidFill>
                  <a:srgbClr val="993300"/>
                </a:solidFill>
              </a:rPr>
              <a:t>һәм</a:t>
            </a:r>
            <a:r>
              <a:rPr lang="ru-RU" altLang="ru-RU" sz="2400" b="1" dirty="0">
                <a:solidFill>
                  <a:srgbClr val="993300"/>
                </a:solidFill>
              </a:rPr>
              <a:t> </a:t>
            </a:r>
            <a:r>
              <a:rPr lang="ru-RU" altLang="ru-RU" sz="2400" b="1" dirty="0" err="1">
                <a:solidFill>
                  <a:srgbClr val="993300"/>
                </a:solidFill>
              </a:rPr>
              <a:t>пунктуацион</a:t>
            </a:r>
            <a:r>
              <a:rPr lang="ru-RU" altLang="ru-RU" sz="2400" b="1" dirty="0">
                <a:solidFill>
                  <a:srgbClr val="993300"/>
                </a:solidFill>
              </a:rPr>
              <a:t> </a:t>
            </a:r>
            <a:r>
              <a:rPr lang="ru-RU" altLang="ru-RU" sz="2400" b="1" dirty="0" err="1">
                <a:solidFill>
                  <a:srgbClr val="993300"/>
                </a:solidFill>
              </a:rPr>
              <a:t>хаталары</a:t>
            </a:r>
            <a:r>
              <a:rPr lang="ru-RU" altLang="ru-RU" sz="2400" b="1" dirty="0">
                <a:solidFill>
                  <a:srgbClr val="993300"/>
                </a:solidFill>
              </a:rPr>
              <a:t> </a:t>
            </a:r>
            <a:r>
              <a:rPr lang="ru-RU" altLang="ru-RU" sz="2400" b="1" dirty="0" err="1">
                <a:solidFill>
                  <a:srgbClr val="993300"/>
                </a:solidFill>
              </a:rPr>
              <a:t>булмаган</a:t>
            </a:r>
            <a:endParaRPr lang="ru-RU" altLang="ru-RU" sz="2400" b="1" dirty="0">
              <a:solidFill>
                <a:srgbClr val="9933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b="1" dirty="0" err="1">
                <a:solidFill>
                  <a:srgbClr val="993300"/>
                </a:solidFill>
              </a:rPr>
              <a:t>эшкә</a:t>
            </a:r>
            <a:r>
              <a:rPr lang="ru-RU" altLang="ru-RU" sz="2400" b="1" dirty="0">
                <a:solidFill>
                  <a:srgbClr val="993300"/>
                </a:solidFill>
              </a:rPr>
              <a:t>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b="1" dirty="0" err="1">
                <a:solidFill>
                  <a:srgbClr val="993300"/>
                </a:solidFill>
              </a:rPr>
              <a:t>Искәрмә</a:t>
            </a:r>
            <a:r>
              <a:rPr lang="ru-RU" altLang="ru-RU" sz="2400" b="1" dirty="0">
                <a:solidFill>
                  <a:srgbClr val="993300"/>
                </a:solidFill>
              </a:rPr>
              <a:t>. </a:t>
            </a:r>
            <a:r>
              <a:rPr lang="ru-RU" altLang="ru-RU" sz="2400" b="1" dirty="0" err="1">
                <a:solidFill>
                  <a:srgbClr val="993300"/>
                </a:solidFill>
              </a:rPr>
              <a:t>Орфографик</a:t>
            </a:r>
            <a:r>
              <a:rPr lang="ru-RU" altLang="ru-RU" sz="2400" b="1" dirty="0">
                <a:solidFill>
                  <a:srgbClr val="993300"/>
                </a:solidFill>
              </a:rPr>
              <a:t> (яки </a:t>
            </a:r>
            <a:r>
              <a:rPr lang="ru-RU" altLang="ru-RU" sz="2400" b="1" dirty="0" err="1">
                <a:solidFill>
                  <a:srgbClr val="993300"/>
                </a:solidFill>
              </a:rPr>
              <a:t>пунктуацион</a:t>
            </a:r>
            <a:r>
              <a:rPr lang="ru-RU" altLang="ru-RU" sz="2400" b="1" dirty="0">
                <a:solidFill>
                  <a:srgbClr val="993300"/>
                </a:solidFill>
              </a:rPr>
              <a:t>) </a:t>
            </a:r>
            <a:r>
              <a:rPr lang="ru-RU" altLang="ru-RU" sz="2400" b="1" dirty="0" err="1">
                <a:solidFill>
                  <a:srgbClr val="993300"/>
                </a:solidFill>
              </a:rPr>
              <a:t>хаталы</a:t>
            </a:r>
            <a:r>
              <a:rPr lang="ru-RU" altLang="ru-RU" sz="2400" b="1" dirty="0">
                <a:solidFill>
                  <a:srgbClr val="993300"/>
                </a:solidFill>
              </a:rPr>
              <a:t> </a:t>
            </a:r>
            <a:r>
              <a:rPr lang="ru-RU" altLang="ru-RU" sz="2400" b="1" dirty="0" err="1">
                <a:solidFill>
                  <a:srgbClr val="993300"/>
                </a:solidFill>
              </a:rPr>
              <a:t>пөхтә</a:t>
            </a:r>
            <a:endParaRPr lang="ru-RU" altLang="ru-RU" sz="2400" b="1" dirty="0">
              <a:solidFill>
                <a:srgbClr val="9933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b="1" dirty="0" err="1">
                <a:solidFill>
                  <a:srgbClr val="993300"/>
                </a:solidFill>
              </a:rPr>
              <a:t>башкарылган</a:t>
            </a:r>
            <a:r>
              <a:rPr lang="ru-RU" altLang="ru-RU" sz="2400" b="1" dirty="0">
                <a:solidFill>
                  <a:srgbClr val="993300"/>
                </a:solidFill>
              </a:rPr>
              <a:t> </a:t>
            </a:r>
            <a:r>
              <a:rPr lang="ru-RU" altLang="ru-RU" sz="2400" b="1" dirty="0" err="1">
                <a:solidFill>
                  <a:srgbClr val="993300"/>
                </a:solidFill>
              </a:rPr>
              <a:t>эшкә</a:t>
            </a:r>
            <a:r>
              <a:rPr lang="ru-RU" altLang="ru-RU" sz="2400" b="1" dirty="0">
                <a:solidFill>
                  <a:srgbClr val="993300"/>
                </a:solidFill>
              </a:rPr>
              <a:t> яки </a:t>
            </a:r>
            <a:r>
              <a:rPr lang="ru-RU" altLang="ru-RU" sz="2400" b="1" dirty="0" err="1">
                <a:solidFill>
                  <a:srgbClr val="993300"/>
                </a:solidFill>
              </a:rPr>
              <a:t>бер</a:t>
            </a:r>
            <a:r>
              <a:rPr lang="ru-RU" altLang="ru-RU" sz="2400" b="1" dirty="0">
                <a:solidFill>
                  <a:srgbClr val="993300"/>
                </a:solidFill>
              </a:rPr>
              <a:t> </a:t>
            </a:r>
            <a:r>
              <a:rPr lang="ru-RU" altLang="ru-RU" sz="2400" b="1" dirty="0" err="1">
                <a:solidFill>
                  <a:srgbClr val="993300"/>
                </a:solidFill>
              </a:rPr>
              <a:t>үк</a:t>
            </a:r>
            <a:r>
              <a:rPr lang="ru-RU" altLang="ru-RU" sz="2400" b="1" dirty="0">
                <a:solidFill>
                  <a:srgbClr val="993300"/>
                </a:solidFill>
              </a:rPr>
              <a:t> хата </a:t>
            </a:r>
            <a:r>
              <a:rPr lang="ru-RU" altLang="ru-RU" sz="2400" b="1" dirty="0" err="1">
                <a:solidFill>
                  <a:srgbClr val="993300"/>
                </a:solidFill>
              </a:rPr>
              <a:t>бер</a:t>
            </a:r>
            <a:r>
              <a:rPr lang="ru-RU" altLang="ru-RU" sz="2400" b="1" dirty="0">
                <a:solidFill>
                  <a:srgbClr val="993300"/>
                </a:solidFill>
              </a:rPr>
              <a:t> </a:t>
            </a:r>
            <a:r>
              <a:rPr lang="ru-RU" altLang="ru-RU" sz="2400" b="1" dirty="0" err="1">
                <a:solidFill>
                  <a:srgbClr val="993300"/>
                </a:solidFill>
              </a:rPr>
              <a:t>үк</a:t>
            </a:r>
            <a:r>
              <a:rPr lang="ru-RU" altLang="ru-RU" sz="2400" b="1" dirty="0">
                <a:solidFill>
                  <a:srgbClr val="993300"/>
                </a:solidFill>
              </a:rPr>
              <a:t> </a:t>
            </a:r>
            <a:r>
              <a:rPr lang="ru-RU" altLang="ru-RU" sz="2400" b="1" dirty="0" err="1">
                <a:solidFill>
                  <a:srgbClr val="993300"/>
                </a:solidFill>
              </a:rPr>
              <a:t>сүзләрдә</a:t>
            </a:r>
            <a:endParaRPr lang="ru-RU" altLang="ru-RU" sz="2400" b="1" dirty="0">
              <a:solidFill>
                <a:srgbClr val="9933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b="1" dirty="0" err="1">
                <a:solidFill>
                  <a:srgbClr val="993300"/>
                </a:solidFill>
              </a:rPr>
              <a:t>кабатланса</a:t>
            </a:r>
            <a:r>
              <a:rPr lang="ru-RU" altLang="ru-RU" sz="2400" b="1" dirty="0">
                <a:solidFill>
                  <a:srgbClr val="993300"/>
                </a:solidFill>
              </a:rPr>
              <a:t> </a:t>
            </a:r>
            <a:r>
              <a:rPr lang="ru-RU" altLang="ru-RU" sz="2400" b="1" dirty="0" err="1">
                <a:solidFill>
                  <a:srgbClr val="993300"/>
                </a:solidFill>
              </a:rPr>
              <a:t>һәм</a:t>
            </a:r>
            <a:r>
              <a:rPr lang="ru-RU" altLang="ru-RU" sz="2400" b="1" dirty="0">
                <a:solidFill>
                  <a:srgbClr val="993300"/>
                </a:solidFill>
              </a:rPr>
              <a:t> </a:t>
            </a:r>
            <a:r>
              <a:rPr lang="ru-RU" altLang="ru-RU" sz="2400" b="1" dirty="0" err="1">
                <a:solidFill>
                  <a:srgbClr val="993300"/>
                </a:solidFill>
              </a:rPr>
              <a:t>бер</a:t>
            </a:r>
            <a:r>
              <a:rPr lang="ru-RU" altLang="ru-RU" sz="2400" b="1" dirty="0">
                <a:solidFill>
                  <a:srgbClr val="993300"/>
                </a:solidFill>
              </a:rPr>
              <a:t> </a:t>
            </a:r>
            <a:r>
              <a:rPr lang="ru-RU" altLang="ru-RU" sz="2400" b="1" dirty="0" err="1">
                <a:solidFill>
                  <a:srgbClr val="993300"/>
                </a:solidFill>
              </a:rPr>
              <a:t>пунктуацион</a:t>
            </a:r>
            <a:r>
              <a:rPr lang="ru-RU" altLang="ru-RU" sz="2400" b="1" dirty="0">
                <a:solidFill>
                  <a:srgbClr val="993300"/>
                </a:solidFill>
              </a:rPr>
              <a:t> </a:t>
            </a:r>
            <a:r>
              <a:rPr lang="ru-RU" altLang="ru-RU" sz="2400" b="1" dirty="0" err="1">
                <a:solidFill>
                  <a:srgbClr val="993300"/>
                </a:solidFill>
              </a:rPr>
              <a:t>хаталы</a:t>
            </a:r>
            <a:r>
              <a:rPr lang="ru-RU" altLang="ru-RU" sz="2400" b="1" dirty="0">
                <a:solidFill>
                  <a:srgbClr val="993300"/>
                </a:solidFill>
              </a:rPr>
              <a:t> </a:t>
            </a:r>
            <a:r>
              <a:rPr lang="ru-RU" altLang="ru-RU" sz="2400" b="1" dirty="0" err="1">
                <a:solidFill>
                  <a:srgbClr val="993300"/>
                </a:solidFill>
              </a:rPr>
              <a:t>эшкә</a:t>
            </a:r>
            <a:r>
              <a:rPr lang="ru-RU" altLang="ru-RU" sz="2400" b="1" dirty="0">
                <a:solidFill>
                  <a:srgbClr val="993300"/>
                </a:solidFill>
              </a:rPr>
              <a:t>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800" b="1" dirty="0">
                <a:solidFill>
                  <a:srgbClr val="FF0000"/>
                </a:solidFill>
              </a:rPr>
              <a:t>«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5»ле </a:t>
            </a:r>
            <a:r>
              <a:rPr lang="ru-RU" altLang="ru-RU" sz="2800" b="1" dirty="0" err="1" smtClean="0">
                <a:solidFill>
                  <a:srgbClr val="FF0000"/>
                </a:solidFill>
              </a:rPr>
              <a:t>билгесе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800" b="1" dirty="0" err="1" smtClean="0">
                <a:solidFill>
                  <a:srgbClr val="FF0000"/>
                </a:solidFill>
              </a:rPr>
              <a:t>куела</a:t>
            </a:r>
            <a:r>
              <a:rPr lang="ru-RU" altLang="ru-RU" sz="2800" b="1" dirty="0">
                <a:solidFill>
                  <a:srgbClr val="FF0000"/>
                </a:solidFill>
              </a:rPr>
              <a:t>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ru-RU" altLang="ru-RU" sz="2400" b="1" dirty="0" smtClean="0">
              <a:solidFill>
                <a:srgbClr val="99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57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2052" name="Picture 4" descr="11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08553" y="836712"/>
            <a:ext cx="71287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6139815" algn="l"/>
              </a:tabLst>
            </a:pP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1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орфографик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, 1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пунктуацион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хатасы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булган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эшкә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</a:p>
          <a:p>
            <a:pPr>
              <a:spcAft>
                <a:spcPts val="0"/>
              </a:spcAft>
              <a:tabLst>
                <a:tab pos="6139815" algn="l"/>
              </a:tabLst>
            </a:pP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Искәрмә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. 1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орфографик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, 2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пунктуацион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хаталы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эшкә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</a:b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яки,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орфографик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хаталары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булмыйча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, 3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пунктуацион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</a:b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хатасы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булган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эшкә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, яки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бер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төрдәге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 2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орфографик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һәм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</a:b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1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пунктуацион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хаталы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/>
                <a:ea typeface="Times New Roman"/>
              </a:rPr>
              <a:t>эшкә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</a:p>
          <a:p>
            <a:pPr>
              <a:spcAft>
                <a:spcPts val="0"/>
              </a:spcAft>
              <a:tabLst>
                <a:tab pos="6139815" algn="l"/>
              </a:tabLst>
            </a:pPr>
            <a:r>
              <a:rPr lang="ru-RU" sz="32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«</a:t>
            </a:r>
            <a:r>
              <a:rPr lang="ru-RU" sz="3200" dirty="0">
                <a:solidFill>
                  <a:srgbClr val="FF0000"/>
                </a:solidFill>
                <a:latin typeface="Times New Roman"/>
                <a:ea typeface="Times New Roman"/>
              </a:rPr>
              <a:t>4»ле </a:t>
            </a:r>
            <a:r>
              <a:rPr lang="ru-RU" sz="3200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билгесе</a:t>
            </a:r>
            <a:r>
              <a:rPr lang="ru-RU" sz="32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куела</a:t>
            </a:r>
            <a:r>
              <a:rPr lang="ru-RU" sz="3200" dirty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</a:p>
          <a:p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21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4100" name="Picture 4" descr="11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43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6140" y="836712"/>
            <a:ext cx="763284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6139815" algn="l"/>
              </a:tabLst>
            </a:pPr>
            <a:r>
              <a:rPr lang="ru-RU" sz="3200" dirty="0">
                <a:solidFill>
                  <a:srgbClr val="0070C0"/>
                </a:solidFill>
                <a:latin typeface="Times New Roman"/>
                <a:ea typeface="Times New Roman"/>
              </a:rPr>
              <a:t>2 </a:t>
            </a:r>
            <a:r>
              <a:rPr lang="ru-RU" sz="3200" dirty="0" err="1">
                <a:solidFill>
                  <a:srgbClr val="0070C0"/>
                </a:solidFill>
                <a:latin typeface="Times New Roman"/>
                <a:ea typeface="Times New Roman"/>
              </a:rPr>
              <a:t>орфографик</a:t>
            </a:r>
            <a:r>
              <a:rPr lang="ru-RU" sz="3200" dirty="0">
                <a:solidFill>
                  <a:srgbClr val="0070C0"/>
                </a:solidFill>
                <a:latin typeface="Times New Roman"/>
                <a:ea typeface="Times New Roman"/>
              </a:rPr>
              <a:t>, 1—3 </a:t>
            </a:r>
            <a:r>
              <a:rPr lang="ru-RU" sz="3200" dirty="0" err="1">
                <a:solidFill>
                  <a:srgbClr val="0070C0"/>
                </a:solidFill>
                <a:latin typeface="Times New Roman"/>
                <a:ea typeface="Times New Roman"/>
              </a:rPr>
              <a:t>пунктуацион</a:t>
            </a:r>
            <a:r>
              <a:rPr lang="ru-RU" sz="3200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70C0"/>
                </a:solidFill>
                <a:latin typeface="Times New Roman"/>
                <a:ea typeface="Times New Roman"/>
              </a:rPr>
              <a:t>хаталы</a:t>
            </a:r>
            <a:r>
              <a:rPr lang="ru-RU" sz="3200" dirty="0">
                <a:solidFill>
                  <a:srgbClr val="0070C0"/>
                </a:solidFill>
                <a:latin typeface="Times New Roman"/>
                <a:ea typeface="Times New Roman"/>
              </a:rPr>
              <a:t>, 2 </a:t>
            </a:r>
            <a:r>
              <a:rPr lang="ru-RU" sz="3200" dirty="0" err="1" smtClean="0">
                <a:solidFill>
                  <a:srgbClr val="0070C0"/>
                </a:solidFill>
                <a:latin typeface="Times New Roman"/>
                <a:ea typeface="Times New Roman"/>
              </a:rPr>
              <a:t>төзәтүле</a:t>
            </a:r>
            <a:r>
              <a:rPr lang="ru-RU" sz="32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/>
                <a:ea typeface="Times New Roman"/>
              </a:rPr>
              <a:t>эшкә</a:t>
            </a:r>
            <a:r>
              <a:rPr lang="ru-RU" sz="32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endParaRPr lang="ru-RU" sz="3200" dirty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r>
              <a:rPr lang="ru-RU" sz="3200" dirty="0" err="1">
                <a:solidFill>
                  <a:srgbClr val="0070C0"/>
                </a:solidFill>
                <a:latin typeface="Times New Roman"/>
                <a:ea typeface="Times New Roman"/>
              </a:rPr>
              <a:t>Искәрмә</a:t>
            </a:r>
            <a:r>
              <a:rPr lang="ru-RU" sz="3200" dirty="0">
                <a:solidFill>
                  <a:srgbClr val="0070C0"/>
                </a:solidFill>
                <a:latin typeface="Times New Roman"/>
                <a:ea typeface="Times New Roman"/>
              </a:rPr>
              <a:t>. 4 </a:t>
            </a:r>
            <a:r>
              <a:rPr lang="ru-RU" sz="3200" dirty="0" err="1">
                <a:solidFill>
                  <a:srgbClr val="0070C0"/>
                </a:solidFill>
                <a:latin typeface="Times New Roman"/>
                <a:ea typeface="Times New Roman"/>
              </a:rPr>
              <a:t>пунктуацион</a:t>
            </a:r>
            <a:r>
              <a:rPr lang="ru-RU" sz="3200" dirty="0">
                <a:solidFill>
                  <a:srgbClr val="0070C0"/>
                </a:solidFill>
                <a:latin typeface="Times New Roman"/>
                <a:ea typeface="Times New Roman"/>
              </a:rPr>
              <a:t>, 1 </a:t>
            </a:r>
            <a:r>
              <a:rPr lang="ru-RU" sz="3200" dirty="0" err="1">
                <a:solidFill>
                  <a:srgbClr val="0070C0"/>
                </a:solidFill>
                <a:latin typeface="Times New Roman"/>
                <a:ea typeface="Times New Roman"/>
              </a:rPr>
              <a:t>орфографик</a:t>
            </a:r>
            <a:r>
              <a:rPr lang="ru-RU" sz="3200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70C0"/>
                </a:solidFill>
                <a:latin typeface="Times New Roman"/>
                <a:ea typeface="Times New Roman"/>
              </a:rPr>
              <a:t>хаталы</a:t>
            </a:r>
            <a:r>
              <a:rPr lang="ru-RU" sz="3200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70C0"/>
                </a:solidFill>
                <a:latin typeface="Times New Roman"/>
                <a:ea typeface="Times New Roman"/>
              </a:rPr>
              <a:t>эшкә</a:t>
            </a:r>
            <a:r>
              <a:rPr lang="ru-RU" sz="3200" dirty="0">
                <a:solidFill>
                  <a:srgbClr val="0070C0"/>
                </a:solidFill>
                <a:latin typeface="Times New Roman"/>
                <a:ea typeface="Times New Roman"/>
              </a:rPr>
              <a:t/>
            </a:r>
            <a:br>
              <a:rPr lang="ru-RU" sz="3200" dirty="0">
                <a:solidFill>
                  <a:srgbClr val="0070C0"/>
                </a:solidFill>
                <a:latin typeface="Times New Roman"/>
                <a:ea typeface="Times New Roman"/>
              </a:rPr>
            </a:br>
            <a:r>
              <a:rPr lang="ru-RU" sz="3200" dirty="0">
                <a:solidFill>
                  <a:srgbClr val="0070C0"/>
                </a:solidFill>
                <a:latin typeface="Times New Roman"/>
                <a:ea typeface="Times New Roman"/>
              </a:rPr>
              <a:t>яки </a:t>
            </a:r>
            <a:r>
              <a:rPr lang="ru-RU" sz="3200" dirty="0" err="1">
                <a:solidFill>
                  <a:srgbClr val="0070C0"/>
                </a:solidFill>
                <a:latin typeface="Times New Roman"/>
                <a:ea typeface="Times New Roman"/>
              </a:rPr>
              <a:t>бер</a:t>
            </a:r>
            <a:r>
              <a:rPr lang="ru-RU" sz="3200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70C0"/>
                </a:solidFill>
                <a:latin typeface="Times New Roman"/>
                <a:ea typeface="Times New Roman"/>
              </a:rPr>
              <a:t>төрдәге</a:t>
            </a:r>
            <a:r>
              <a:rPr lang="ru-RU" sz="3200" dirty="0">
                <a:solidFill>
                  <a:srgbClr val="0070C0"/>
                </a:solidFill>
                <a:latin typeface="Times New Roman"/>
                <a:ea typeface="Times New Roman"/>
              </a:rPr>
              <a:t> 5 </a:t>
            </a:r>
            <a:r>
              <a:rPr lang="ru-RU" sz="3200" dirty="0" err="1">
                <a:solidFill>
                  <a:srgbClr val="0070C0"/>
                </a:solidFill>
                <a:latin typeface="Times New Roman"/>
                <a:ea typeface="Times New Roman"/>
              </a:rPr>
              <a:t>орфографик</a:t>
            </a:r>
            <a:r>
              <a:rPr lang="ru-RU" sz="3200" dirty="0">
                <a:solidFill>
                  <a:srgbClr val="0070C0"/>
                </a:solidFill>
                <a:latin typeface="Times New Roman"/>
                <a:ea typeface="Times New Roman"/>
              </a:rPr>
              <a:t>, 4 </a:t>
            </a:r>
            <a:r>
              <a:rPr lang="ru-RU" sz="3200" dirty="0" err="1">
                <a:solidFill>
                  <a:srgbClr val="0070C0"/>
                </a:solidFill>
                <a:latin typeface="Times New Roman"/>
                <a:ea typeface="Times New Roman"/>
              </a:rPr>
              <a:t>пунктуацион</a:t>
            </a:r>
            <a:r>
              <a:rPr lang="ru-RU" sz="3200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/>
                <a:ea typeface="Times New Roman"/>
              </a:rPr>
              <a:t>хаталы</a:t>
            </a:r>
            <a:r>
              <a:rPr lang="ru-RU" sz="32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Times New Roman"/>
                <a:ea typeface="Times New Roman"/>
              </a:rPr>
              <a:t>эшкә</a:t>
            </a:r>
            <a:r>
              <a:rPr lang="ru-RU" sz="32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</a:p>
          <a:p>
            <a:pPr>
              <a:spcAft>
                <a:spcPts val="0"/>
              </a:spcAft>
              <a:tabLst>
                <a:tab pos="6139815" algn="l"/>
              </a:tabLst>
            </a:pPr>
            <a:r>
              <a:rPr lang="ru-RU" sz="3600" dirty="0">
                <a:solidFill>
                  <a:srgbClr val="FF0000"/>
                </a:solidFill>
                <a:latin typeface="Times New Roman"/>
                <a:ea typeface="Times New Roman"/>
              </a:rPr>
              <a:t>«3»ле </a:t>
            </a:r>
            <a:r>
              <a:rPr lang="ru-RU" sz="3600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билгесе</a:t>
            </a:r>
            <a:r>
              <a:rPr lang="ru-RU" sz="36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sz="3600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куела</a:t>
            </a:r>
            <a:r>
              <a:rPr lang="ru-RU" sz="3600" dirty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</a:p>
          <a:p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29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5124" name="Picture 4" descr="11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258888" y="1412875"/>
            <a:ext cx="6985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tt-RU" altLang="ru-RU" sz="2800" dirty="0" smtClean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1161" y="735766"/>
            <a:ext cx="12528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  <a:tabLst>
                <a:tab pos="6139815" algn="l"/>
              </a:tabLst>
            </a:pPr>
            <a:r>
              <a:rPr lang="ru-RU" sz="3600" dirty="0">
                <a:solidFill>
                  <a:srgbClr val="0070C0"/>
                </a:solidFill>
                <a:latin typeface="Times New Roman"/>
                <a:ea typeface="Times New Roman"/>
              </a:rPr>
              <a:t>5 </a:t>
            </a:r>
            <a:r>
              <a:rPr lang="ru-RU" sz="3600" dirty="0" err="1">
                <a:solidFill>
                  <a:srgbClr val="0070C0"/>
                </a:solidFill>
                <a:latin typeface="Times New Roman"/>
                <a:ea typeface="Times New Roman"/>
              </a:rPr>
              <a:t>орфографик</a:t>
            </a:r>
            <a:r>
              <a:rPr lang="ru-RU" sz="3600" dirty="0">
                <a:solidFill>
                  <a:srgbClr val="0070C0"/>
                </a:solidFill>
                <a:latin typeface="Times New Roman"/>
                <a:ea typeface="Times New Roman"/>
              </a:rPr>
              <a:t>, 5 </a:t>
            </a:r>
            <a:r>
              <a:rPr lang="ru-RU" sz="3600" dirty="0" err="1">
                <a:solidFill>
                  <a:srgbClr val="0070C0"/>
                </a:solidFill>
                <a:latin typeface="Times New Roman"/>
                <a:ea typeface="Times New Roman"/>
              </a:rPr>
              <a:t>пунктуацион</a:t>
            </a:r>
            <a:r>
              <a:rPr lang="ru-RU" sz="3600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3600" dirty="0" err="1">
                <a:solidFill>
                  <a:srgbClr val="0070C0"/>
                </a:solidFill>
                <a:latin typeface="Times New Roman"/>
                <a:ea typeface="Times New Roman"/>
              </a:rPr>
              <a:t>хаталы</a:t>
            </a:r>
            <a:r>
              <a:rPr lang="ru-RU" sz="36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,</a:t>
            </a:r>
          </a:p>
          <a:p>
            <a:pPr>
              <a:spcAft>
                <a:spcPts val="0"/>
              </a:spcAft>
              <a:tabLst>
                <a:tab pos="6139815" algn="l"/>
              </a:tabLst>
            </a:pPr>
            <a:r>
              <a:rPr lang="ru-RU" sz="36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3600" dirty="0">
                <a:solidFill>
                  <a:srgbClr val="0070C0"/>
                </a:solidFill>
                <a:latin typeface="Times New Roman"/>
                <a:ea typeface="Times New Roman"/>
              </a:rPr>
              <a:t>4 </a:t>
            </a:r>
            <a:r>
              <a:rPr lang="ru-RU" sz="3600" dirty="0" err="1" smtClean="0">
                <a:solidFill>
                  <a:srgbClr val="0070C0"/>
                </a:solidFill>
                <a:latin typeface="Times New Roman"/>
                <a:ea typeface="Times New Roman"/>
              </a:rPr>
              <a:t>төзәтүле</a:t>
            </a:r>
            <a:r>
              <a:rPr lang="ru-RU" sz="36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3600" dirty="0" err="1" smtClean="0">
                <a:solidFill>
                  <a:srgbClr val="0070C0"/>
                </a:solidFill>
                <a:latin typeface="Times New Roman"/>
                <a:ea typeface="Times New Roman"/>
              </a:rPr>
              <a:t>эшкә</a:t>
            </a:r>
            <a:r>
              <a:rPr lang="ru-RU" sz="36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 –</a:t>
            </a:r>
          </a:p>
          <a:p>
            <a:pPr>
              <a:spcAft>
                <a:spcPts val="0"/>
              </a:spcAft>
              <a:tabLst>
                <a:tab pos="6139815" algn="l"/>
              </a:tabLst>
            </a:pPr>
            <a:r>
              <a:rPr lang="ru-RU" sz="3600" dirty="0" smtClean="0">
                <a:latin typeface="Times New Roman"/>
                <a:ea typeface="Times New Roman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«</a:t>
            </a:r>
            <a:r>
              <a:rPr lang="ru-RU" sz="4000" dirty="0">
                <a:solidFill>
                  <a:srgbClr val="FF0000"/>
                </a:solidFill>
                <a:latin typeface="Times New Roman"/>
                <a:ea typeface="Times New Roman"/>
              </a:rPr>
              <a:t>2»ле </a:t>
            </a:r>
            <a:r>
              <a:rPr lang="ru-RU" sz="4000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билгесе</a:t>
            </a:r>
            <a:r>
              <a:rPr lang="ru-RU" sz="40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куела</a:t>
            </a:r>
            <a:r>
              <a:rPr lang="ru-RU" sz="4800" dirty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  <a:endParaRPr lang="ru-RU" sz="4800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  <a:tabLst>
                <a:tab pos="6139815" algn="l"/>
              </a:tabLst>
            </a:pPr>
            <a:r>
              <a:rPr lang="ru-RU" sz="3600" dirty="0">
                <a:solidFill>
                  <a:srgbClr val="0070C0"/>
                </a:solidFill>
                <a:latin typeface="Times New Roman"/>
                <a:ea typeface="Times New Roman"/>
              </a:rPr>
              <a:t>6—7 </a:t>
            </a:r>
            <a:r>
              <a:rPr lang="ru-RU" sz="3600" dirty="0" err="1">
                <a:solidFill>
                  <a:srgbClr val="0070C0"/>
                </a:solidFill>
                <a:latin typeface="Times New Roman"/>
                <a:ea typeface="Times New Roman"/>
              </a:rPr>
              <a:t>орфографик</a:t>
            </a:r>
            <a:r>
              <a:rPr lang="ru-RU" sz="3600" dirty="0">
                <a:solidFill>
                  <a:srgbClr val="0070C0"/>
                </a:solidFill>
                <a:latin typeface="Times New Roman"/>
                <a:ea typeface="Times New Roman"/>
              </a:rPr>
              <a:t>, </a:t>
            </a:r>
            <a:endParaRPr lang="ru-RU" sz="3600" dirty="0" smtClean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  <a:tabLst>
                <a:tab pos="6139815" algn="l"/>
              </a:tabLst>
            </a:pPr>
            <a:r>
              <a:rPr lang="ru-RU" sz="36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4—5 </a:t>
            </a:r>
            <a:r>
              <a:rPr lang="ru-RU" sz="3600" dirty="0" err="1">
                <a:solidFill>
                  <a:srgbClr val="0070C0"/>
                </a:solidFill>
                <a:latin typeface="Times New Roman"/>
                <a:ea typeface="Times New Roman"/>
              </a:rPr>
              <a:t>пунктуацион</a:t>
            </a:r>
            <a:r>
              <a:rPr lang="ru-RU" sz="3600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3600" dirty="0" err="1">
                <a:solidFill>
                  <a:srgbClr val="0070C0"/>
                </a:solidFill>
                <a:latin typeface="Times New Roman"/>
                <a:ea typeface="Times New Roman"/>
              </a:rPr>
              <a:t>хаталы</a:t>
            </a:r>
            <a:r>
              <a:rPr lang="ru-RU" sz="3600" dirty="0">
                <a:solidFill>
                  <a:srgbClr val="0070C0"/>
                </a:solidFill>
                <a:latin typeface="Times New Roman"/>
                <a:ea typeface="Times New Roman"/>
              </a:rPr>
              <a:t>, </a:t>
            </a:r>
            <a:r>
              <a:rPr lang="ru-RU" sz="3600" dirty="0" err="1">
                <a:solidFill>
                  <a:srgbClr val="0070C0"/>
                </a:solidFill>
                <a:latin typeface="Times New Roman"/>
                <a:ea typeface="Times New Roman"/>
              </a:rPr>
              <a:t>берничә</a:t>
            </a:r>
            <a:r>
              <a:rPr lang="ru-RU" sz="3600" dirty="0">
                <a:solidFill>
                  <a:srgbClr val="0070C0"/>
                </a:solidFill>
                <a:latin typeface="Times New Roman"/>
                <a:ea typeface="Times New Roman"/>
              </a:rPr>
              <a:t/>
            </a:r>
            <a:br>
              <a:rPr lang="ru-RU" sz="3600" dirty="0">
                <a:solidFill>
                  <a:srgbClr val="0070C0"/>
                </a:solidFill>
                <a:latin typeface="Times New Roman"/>
                <a:ea typeface="Times New Roman"/>
              </a:rPr>
            </a:br>
            <a:r>
              <a:rPr lang="ru-RU" sz="3600" dirty="0" err="1">
                <a:solidFill>
                  <a:srgbClr val="0070C0"/>
                </a:solidFill>
                <a:latin typeface="Times New Roman"/>
                <a:ea typeface="Times New Roman"/>
              </a:rPr>
              <a:t>төзәтүле</a:t>
            </a:r>
            <a:r>
              <a:rPr lang="ru-RU" sz="3600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3600" dirty="0" err="1">
                <a:solidFill>
                  <a:srgbClr val="0070C0"/>
                </a:solidFill>
                <a:latin typeface="Times New Roman"/>
                <a:ea typeface="Times New Roman"/>
              </a:rPr>
              <a:t>эшкә</a:t>
            </a:r>
            <a:r>
              <a:rPr lang="ru-RU" sz="3600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36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–</a:t>
            </a:r>
            <a:r>
              <a:rPr lang="ru-RU" sz="28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</a:p>
          <a:p>
            <a:pPr>
              <a:spcAft>
                <a:spcPts val="0"/>
              </a:spcAft>
              <a:tabLst>
                <a:tab pos="6139815" algn="l"/>
              </a:tabLst>
            </a:pPr>
            <a:r>
              <a:rPr lang="ru-RU" sz="40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«1»ле </a:t>
            </a:r>
            <a:r>
              <a:rPr lang="ru-RU" sz="4000" dirty="0" err="1">
                <a:solidFill>
                  <a:srgbClr val="FF0000"/>
                </a:solidFill>
                <a:latin typeface="Times New Roman"/>
                <a:ea typeface="Times New Roman"/>
              </a:rPr>
              <a:t>билгесе</a:t>
            </a:r>
            <a:r>
              <a:rPr lang="ru-RU" sz="4000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sz="4000" dirty="0" err="1">
                <a:solidFill>
                  <a:srgbClr val="FF0000"/>
                </a:solidFill>
                <a:latin typeface="Times New Roman"/>
                <a:ea typeface="Times New Roman"/>
              </a:rPr>
              <a:t>куела</a:t>
            </a:r>
            <a:r>
              <a:rPr lang="ru-RU" sz="4800" dirty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75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5124" name="Picture 4" descr="11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258888" y="1412875"/>
            <a:ext cx="6985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tt-RU" altLang="ru-RU" sz="2800" dirty="0" smtClean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1161" y="735766"/>
            <a:ext cx="12528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6139815" algn="l"/>
              </a:tabLst>
            </a:pPr>
            <a:r>
              <a:rPr lang="ru-RU" sz="3600" i="1" dirty="0">
                <a:solidFill>
                  <a:srgbClr val="C00000"/>
                </a:solidFill>
              </a:rPr>
              <a:t>Изложение </a:t>
            </a:r>
            <a:r>
              <a:rPr lang="ru-RU" sz="3600" i="1" dirty="0" err="1">
                <a:solidFill>
                  <a:srgbClr val="C00000"/>
                </a:solidFill>
              </a:rPr>
              <a:t>һәм</a:t>
            </a:r>
            <a:r>
              <a:rPr lang="ru-RU" sz="3600" i="1" dirty="0">
                <a:solidFill>
                  <a:srgbClr val="C00000"/>
                </a:solidFill>
              </a:rPr>
              <a:t> </a:t>
            </a:r>
            <a:r>
              <a:rPr lang="ru-RU" sz="3600" i="1" dirty="0" err="1">
                <a:solidFill>
                  <a:srgbClr val="C00000"/>
                </a:solidFill>
              </a:rPr>
              <a:t>сочинениене</a:t>
            </a:r>
            <a:r>
              <a:rPr lang="ru-RU" sz="3600" i="1" dirty="0">
                <a:solidFill>
                  <a:srgbClr val="C00000"/>
                </a:solidFill>
              </a:rPr>
              <a:t> </a:t>
            </a:r>
            <a:r>
              <a:rPr lang="ru-RU" sz="3600" i="1" dirty="0" err="1">
                <a:solidFill>
                  <a:srgbClr val="C00000"/>
                </a:solidFill>
              </a:rPr>
              <a:t>бәяләү</a:t>
            </a:r>
            <a:endParaRPr lang="ru-RU" sz="3600" i="1" dirty="0">
              <a:solidFill>
                <a:srgbClr val="C00000"/>
              </a:solidFill>
            </a:endParaRPr>
          </a:p>
          <a:p>
            <a:pPr marL="514350" indent="-514350">
              <a:buAutoNum type="arabicPeriod"/>
              <a:tabLst>
                <a:tab pos="6139815" algn="l"/>
              </a:tabLst>
            </a:pPr>
            <a:r>
              <a:rPr lang="ru-RU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Эчтәлек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дөрес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эзлекле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итеп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ачылса;җөмләләр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tabLst>
                <a:tab pos="6139815" algn="l"/>
              </a:tabLst>
            </a:pP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грамматик </a:t>
            </a:r>
            <a:r>
              <a:rPr lang="ru-RU" sz="2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яктан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дөрес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төзелсә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хаталар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булмаса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яки </a:t>
            </a:r>
            <a:endParaRPr lang="ru-RU" sz="2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6139815" algn="l"/>
              </a:tabLst>
            </a:pP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хата (</a:t>
            </a:r>
            <a:r>
              <a:rPr lang="ru-RU" sz="2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орфографик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грамматик,пунктуацион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стиль, </a:t>
            </a:r>
            <a:endParaRPr lang="ru-RU" sz="2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6139815" algn="l"/>
              </a:tabLst>
            </a:pPr>
            <a:r>
              <a:rPr lang="ru-RU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фактик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логик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җибәрелсә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«5» </a:t>
            </a:r>
            <a:r>
              <a:rPr lang="ru-RU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куела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tabLst>
                <a:tab pos="6139815" algn="l"/>
              </a:tabLst>
            </a:pPr>
            <a:r>
              <a:rPr lang="tt-RU" sz="28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tt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tabLst>
                <a:tab pos="6139815" algn="l"/>
              </a:tabLst>
            </a:pPr>
            <a:r>
              <a:rPr lang="tt-RU" sz="28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2.Эчтәлек </a:t>
            </a:r>
            <a:r>
              <a:rPr lang="tt-RU" sz="2800" dirty="0">
                <a:solidFill>
                  <a:srgbClr val="C00000"/>
                </a:solidFill>
                <a:latin typeface="Times New Roman"/>
                <a:ea typeface="Times New Roman"/>
              </a:rPr>
              <a:t>дөрес ачылып та, эзлеклелек сакланмаса, </a:t>
            </a:r>
            <a:endParaRPr lang="tt-RU" sz="2800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>
              <a:tabLst>
                <a:tab pos="6139815" algn="l"/>
              </a:tabLst>
            </a:pPr>
            <a:r>
              <a:rPr lang="tt-RU" sz="28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текстның </a:t>
            </a:r>
            <a:r>
              <a:rPr lang="tt-RU" sz="2800" dirty="0">
                <a:solidFill>
                  <a:srgbClr val="C00000"/>
                </a:solidFill>
                <a:latin typeface="Times New Roman"/>
                <a:ea typeface="Times New Roman"/>
              </a:rPr>
              <a:t>башлам өлешендә төгәлсезлекләр китсә, </a:t>
            </a:r>
            <a:endParaRPr lang="tt-RU" sz="2800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>
              <a:tabLst>
                <a:tab pos="6139815" algn="l"/>
              </a:tabLst>
            </a:pPr>
            <a:r>
              <a:rPr lang="tt-RU" sz="28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3 </a:t>
            </a:r>
            <a:r>
              <a:rPr lang="tt-RU" sz="2800" dirty="0">
                <a:solidFill>
                  <a:srgbClr val="C00000"/>
                </a:solidFill>
                <a:latin typeface="Times New Roman"/>
                <a:ea typeface="Times New Roman"/>
              </a:rPr>
              <a:t>хата булса, </a:t>
            </a:r>
            <a:r>
              <a:rPr lang="tt-RU" sz="2800" dirty="0">
                <a:solidFill>
                  <a:srgbClr val="FF0000"/>
                </a:solidFill>
                <a:latin typeface="Times New Roman"/>
                <a:ea typeface="Times New Roman"/>
              </a:rPr>
              <a:t>«4» ле куела.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5124" name="Picture 4" descr="11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258888" y="1412875"/>
            <a:ext cx="6985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tt-RU" altLang="ru-RU" sz="2800" dirty="0" smtClean="0">
              <a:solidFill>
                <a:srgbClr val="0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620688"/>
            <a:ext cx="8208912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5" indent="401955" algn="just">
              <a:lnSpc>
                <a:spcPct val="115000"/>
              </a:lnSpc>
              <a:spcAft>
                <a:spcPts val="0"/>
              </a:spcAft>
            </a:pPr>
            <a:r>
              <a:rPr lang="tt-RU" sz="280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</a:rPr>
              <a:t>3.  Текстның төп эчтәлеге бирелеп тә, эзлек­лелек сакланмаса, текстның башлам һәм бетем өлешләрендә төгәлсезлекләр китсә, 5 хата (мәсәлән, бер орфографик, бер грамматик,  бер пунктуацион, ике стиль хаталары)  изложениедә, 6 хата сочинениедә җибәрелсә, </a:t>
            </a:r>
            <a:r>
              <a:rPr lang="tt-RU" sz="2800" dirty="0">
                <a:solidFill>
                  <a:srgbClr val="FF0000"/>
                </a:solidFill>
                <a:latin typeface="Times New Roman"/>
                <a:ea typeface="Times New Roman"/>
              </a:rPr>
              <a:t>«3» ле куела.</a:t>
            </a:r>
            <a:endParaRPr lang="ru-RU" sz="24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304800" algn="just">
              <a:lnSpc>
                <a:spcPct val="115000"/>
              </a:lnSpc>
              <a:spcAft>
                <a:spcPts val="0"/>
              </a:spcAft>
            </a:pPr>
            <a:r>
              <a:rPr lang="tt-RU" sz="2800" dirty="0">
                <a:solidFill>
                  <a:srgbClr val="000000"/>
                </a:solidFill>
                <a:latin typeface="Times New Roman"/>
                <a:ea typeface="Times New Roman"/>
              </a:rPr>
              <a:t>   4.  </a:t>
            </a:r>
            <a:r>
              <a:rPr lang="tt-RU" sz="2800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Эчтәлек дөрес һәм эзлекле ачылмаса, текстның күләме бик кечкенә булса, 12 хата китсә, </a:t>
            </a:r>
            <a:r>
              <a:rPr lang="tt-RU" sz="2800" dirty="0">
                <a:solidFill>
                  <a:srgbClr val="FF0000"/>
                </a:solidFill>
                <a:latin typeface="Times New Roman"/>
                <a:ea typeface="Times New Roman"/>
              </a:rPr>
              <a:t>«2» ле куела.</a:t>
            </a:r>
            <a:endParaRPr lang="ru-RU" sz="24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4777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5124" name="Picture 4" descr="11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97346"/>
            <a:ext cx="8568952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tt-RU" sz="2800" dirty="0" smtClean="0">
                <a:latin typeface="Times New Roman"/>
                <a:ea typeface="Times New Roman"/>
              </a:rPr>
              <a:t>                            БРТ </a:t>
            </a:r>
            <a:r>
              <a:rPr lang="tt-RU" sz="2800" dirty="0">
                <a:latin typeface="Times New Roman"/>
                <a:ea typeface="Times New Roman"/>
              </a:rPr>
              <a:t>3 бүлектән тора:</a:t>
            </a:r>
            <a:endParaRPr lang="ru-RU" sz="2400" dirty="0">
              <a:latin typeface="Times New Roman"/>
              <a:ea typeface="Times New Roman"/>
            </a:endParaRPr>
          </a:p>
          <a:p>
            <a:pPr marL="304800" algn="just">
              <a:lnSpc>
                <a:spcPct val="115000"/>
              </a:lnSpc>
              <a:spcAft>
                <a:spcPts val="0"/>
              </a:spcAft>
            </a:pPr>
            <a:r>
              <a:rPr lang="tt-RU" sz="2400" dirty="0">
                <a:solidFill>
                  <a:srgbClr val="000000"/>
                </a:solidFill>
                <a:latin typeface="Times New Roman"/>
                <a:ea typeface="Times New Roman"/>
              </a:rPr>
              <a:t>Беренче бүлек – җыйнакландырылган изложение. Икенче бүлек 9 биремнән тора. Өченче бүлек текст буенча башкарыла: сочинение языла.</a:t>
            </a:r>
            <a:endParaRPr lang="ru-RU" sz="2000" dirty="0">
              <a:latin typeface="Times New Roman"/>
              <a:ea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Изложениянең эчтәлеге ИК1-ИК3 критерийлары буена билгеләнә.Укучы монда 7 балл җыя ала.</a:t>
            </a:r>
            <a:endParaRPr lang="ru-RU" sz="2000" dirty="0">
              <a:latin typeface="Times New Roman"/>
              <a:ea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Икенче өлеш (2-10 биремнәре) һәр дөрес җавапка 1 балл куелып, 9 балл җыярга мөмкинлек бирә.</a:t>
            </a:r>
            <a:endParaRPr lang="ru-RU" sz="2000" dirty="0">
              <a:latin typeface="Times New Roman"/>
              <a:ea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Өченче өлеш – сочинение – С1К1-С1К4 критерийлары буенча бәяләнә. Монда исә югары балл – 9. Әгәр сочинение күчереп кенә язылса яки анда төп текстның эчтәлеге генә булса, 0 балл белән билгеләнә. Изложение һәм сочинениеның грамотлылыгы ГК1-ГК4, ФК1 критерийлары белән бәяләнә. Бу критерийлар буенча иң югары балл – 10 балл. 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0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5124" name="Picture 4" descr="11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3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258888" y="1412875"/>
            <a:ext cx="6985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tt-RU" altLang="ru-RU" sz="2800" dirty="0" smtClean="0">
              <a:solidFill>
                <a:srgbClr val="0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297185"/>
            <a:ext cx="8496944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Әгәр изложение һәм </a:t>
            </a:r>
            <a:r>
              <a:rPr lang="tt-RU" sz="2400" dirty="0" smtClean="0">
                <a:latin typeface="Times New Roman"/>
                <a:ea typeface="Times New Roman"/>
              </a:rPr>
              <a:t>сочинениеләрнең </a:t>
            </a:r>
            <a:r>
              <a:rPr lang="tt-RU" sz="2400" dirty="0">
                <a:latin typeface="Times New Roman"/>
                <a:ea typeface="Times New Roman"/>
              </a:rPr>
              <a:t>гомуми күләме 50-99 сүз булса, ГК1-ГК4 критерийлары буенча 1 баллдан артык куелмый. </a:t>
            </a:r>
            <a:endParaRPr lang="ru-RU" sz="2000" dirty="0">
              <a:latin typeface="Times New Roman"/>
              <a:ea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ГК-1 буенча орфографик хаталар булмаса яки бер генә тупас булмаган хата булганда 1 балл куела.</a:t>
            </a:r>
            <a:endParaRPr lang="ru-RU" sz="2000" dirty="0">
              <a:latin typeface="Times New Roman"/>
              <a:ea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ГК-2 буенча пуктуацион хаталар булмаса яки бер генә тупас булмаган хата булганда 1 балл куела.</a:t>
            </a:r>
            <a:endParaRPr lang="ru-RU" sz="2000" dirty="0">
              <a:latin typeface="Times New Roman"/>
              <a:ea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ГК-3 буенча грамматик хаталар булмаганда 1 балл куела</a:t>
            </a:r>
            <a:endParaRPr lang="ru-RU" sz="2000" dirty="0">
              <a:latin typeface="Times New Roman"/>
              <a:ea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ГК-4 буенча сөйләм хаталары булмаганда 1 балл куела.</a:t>
            </a:r>
            <a:endParaRPr lang="ru-RU" sz="2000" dirty="0">
              <a:latin typeface="Times New Roman"/>
              <a:ea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tt-RU" sz="2400" dirty="0">
                <a:latin typeface="Times New Roman"/>
                <a:ea typeface="Times New Roman"/>
              </a:rPr>
              <a:t>Әгәр изложение һәм сочиненияләрнең күләме 50 сүз генә булса, мондый эшләргә ГК1-ГК4 критерийлары буенча 0 балл куела.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4777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alt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alt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alt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alt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alt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alt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alt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alt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778</Words>
  <Application>Microsoft Office PowerPoint</Application>
  <PresentationFormat>Экран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Тема Office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Залия</dc:creator>
  <cp:lastModifiedBy>Пользователь Windows</cp:lastModifiedBy>
  <cp:revision>9</cp:revision>
  <dcterms:created xsi:type="dcterms:W3CDTF">2016-03-27T19:43:30Z</dcterms:created>
  <dcterms:modified xsi:type="dcterms:W3CDTF">2017-02-05T16:32:25Z</dcterms:modified>
</cp:coreProperties>
</file>