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61" r:id="rId3"/>
    <p:sldId id="260" r:id="rId4"/>
    <p:sldId id="295" r:id="rId5"/>
    <p:sldId id="296" r:id="rId6"/>
    <p:sldId id="297" r:id="rId7"/>
    <p:sldId id="306" r:id="rId8"/>
    <p:sldId id="298" r:id="rId9"/>
    <p:sldId id="300" r:id="rId10"/>
    <p:sldId id="301" r:id="rId11"/>
    <p:sldId id="302" r:id="rId12"/>
    <p:sldId id="303" r:id="rId13"/>
    <p:sldId id="304" r:id="rId14"/>
    <p:sldId id="307" r:id="rId15"/>
    <p:sldId id="30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CCCCFF"/>
    <a:srgbClr val="FFFF66"/>
    <a:srgbClr val="FDDBE6"/>
    <a:srgbClr val="99FF99"/>
    <a:srgbClr val="FFFFE1"/>
    <a:srgbClr val="66FF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59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D377E43-8E2D-4F3A-9993-47C68F21A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325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D5D03-B08F-4BE3-8E7E-2A54DB74BF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720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8E0A1-73EA-48EE-99E3-1787AD0B9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236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E5ABE-F55F-402F-A204-C37C43C0DB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26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D2F33-B15A-438D-91A3-E1390F1580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850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EE8EA-62F8-49E5-AEF6-61274FC81E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552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FF281-64DB-4852-86A3-2EA047EC17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283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6277C-7D4D-48EA-963B-ECD0AC78D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56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C952A-8B59-457A-8FB9-FEEB71341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653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D7DEB-647D-4FDD-B8B8-D2E71F7DAD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570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1D0DD-8B32-41F4-B45E-05FF9DB63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327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8D0B6-470E-42B4-8580-B83F9FDA77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240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31A5BDAD-2DC8-41EE-B2E7-1002E42DB7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3" r:id="rId2"/>
    <p:sldLayoutId id="2147483712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13" r:id="rId9"/>
    <p:sldLayoutId id="2147483709" r:id="rId10"/>
    <p:sldLayoutId id="2147483710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554" y="890415"/>
            <a:ext cx="2043112" cy="35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97676"/>
            <a:ext cx="1524347" cy="15116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987" y="4087040"/>
            <a:ext cx="1575159" cy="15116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429524"/>
            <a:ext cx="1562456" cy="1511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3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636912"/>
            <a:ext cx="20605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29"/>
          <a:stretch/>
        </p:blipFill>
        <p:spPr>
          <a:xfrm>
            <a:off x="-1750" y="1176382"/>
            <a:ext cx="9145750" cy="5681617"/>
          </a:xfrm>
          <a:prstGeom prst="rect">
            <a:avLst/>
          </a:prstGeom>
        </p:spPr>
      </p:pic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1843696" y="142911"/>
            <a:ext cx="3600400" cy="811537"/>
          </a:xfrm>
          <a:prstGeom prst="wedgeRoundRectCallout">
            <a:avLst>
              <a:gd name="adj1" fmla="val -55574"/>
              <a:gd name="adj2" fmla="val 86281"/>
              <a:gd name="adj3" fmla="val 16667"/>
            </a:avLst>
          </a:prstGeom>
          <a:ln>
            <a:headEnd/>
            <a:tailEnd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sz="3200" dirty="0" smtClean="0"/>
              <a:t>Физкультминутка</a:t>
            </a:r>
            <a:endParaRPr lang="ru-RU" sz="3200" dirty="0"/>
          </a:p>
          <a:p>
            <a:pPr>
              <a:defRPr/>
            </a:pPr>
            <a:endParaRPr lang="ru-RU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9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10" y="404664"/>
            <a:ext cx="1457325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4450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9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1457325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1979712" y="364846"/>
            <a:ext cx="4752528" cy="811537"/>
          </a:xfrm>
          <a:prstGeom prst="wedgeRoundRectCallout">
            <a:avLst>
              <a:gd name="adj1" fmla="val -55574"/>
              <a:gd name="adj2" fmla="val 86281"/>
              <a:gd name="adj3" fmla="val 16667"/>
            </a:avLst>
          </a:prstGeom>
          <a:ln>
            <a:headEnd/>
            <a:tailEnd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sz="3200" dirty="0" smtClean="0"/>
              <a:t>Прочитайте выражения</a:t>
            </a:r>
            <a:endParaRPr lang="ru-RU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303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636912"/>
            <a:ext cx="20605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95736" y="2032199"/>
            <a:ext cx="2182008" cy="37856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25•7•4</a:t>
            </a:r>
            <a:endParaRPr lang="ru-RU" sz="4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12+х</a:t>
            </a:r>
            <a:endParaRPr lang="fr-FR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fr-FR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100-m</a:t>
            </a:r>
          </a:p>
          <a:p>
            <a:r>
              <a:rPr lang="fr-FR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12∙c</a:t>
            </a:r>
          </a:p>
          <a:p>
            <a:r>
              <a:rPr lang="fr-FR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15+(t+p)</a:t>
            </a:r>
          </a:p>
          <a:p>
            <a:r>
              <a:rPr lang="fr-FR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x-(10+y)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038979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9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1457325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1979712" y="364846"/>
            <a:ext cx="3960440" cy="811537"/>
          </a:xfrm>
          <a:prstGeom prst="wedgeRoundRectCallout">
            <a:avLst>
              <a:gd name="adj1" fmla="val -55574"/>
              <a:gd name="adj2" fmla="val 86281"/>
              <a:gd name="adj3" fmla="val 16667"/>
            </a:avLst>
          </a:prstGeom>
          <a:ln>
            <a:headEnd/>
            <a:tailEnd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sz="3200" dirty="0" smtClean="0"/>
              <a:t>Выполните задания</a:t>
            </a:r>
            <a:endParaRPr lang="ru-RU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303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204864"/>
            <a:ext cx="20605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39698" y="1916832"/>
            <a:ext cx="24404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 297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139698" y="4077072"/>
            <a:ext cx="2520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 298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2492896"/>
            <a:ext cx="15659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в) 29</a:t>
            </a:r>
          </a:p>
          <a:p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е) 65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4653136"/>
            <a:ext cx="25202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а) 7+а</a:t>
            </a:r>
          </a:p>
          <a:p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в) у+(а-4)</a:t>
            </a:r>
          </a:p>
        </p:txBody>
      </p:sp>
    </p:spTree>
    <p:extLst>
      <p:ext uri="{BB962C8B-B14F-4D97-AF65-F5344CB8AC3E}">
        <p14:creationId xmlns:p14="http://schemas.microsoft.com/office/powerpoint/2010/main" val="2282250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9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1457325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1979711" y="364846"/>
            <a:ext cx="6957119" cy="1696002"/>
          </a:xfrm>
          <a:prstGeom prst="wedgeRoundRectCallout">
            <a:avLst>
              <a:gd name="adj1" fmla="val -55574"/>
              <a:gd name="adj2" fmla="val 86281"/>
              <a:gd name="adj3" fmla="val 16667"/>
            </a:avLst>
          </a:prstGeom>
          <a:ln>
            <a:headEnd/>
            <a:tailEnd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sz="3200" i="1" dirty="0"/>
              <a:t>Вставьте пропущенные буквы в следующие математические </a:t>
            </a:r>
            <a:r>
              <a:rPr lang="ru-RU" sz="3200" i="1" dirty="0" smtClean="0"/>
              <a:t>термины</a:t>
            </a:r>
            <a:endParaRPr lang="ru-RU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303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204864"/>
            <a:ext cx="20605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2348880"/>
            <a:ext cx="513999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Разн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…</a:t>
            </a:r>
            <a:r>
              <a:rPr lang="ru-RU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сть</a:t>
            </a: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Ум..</a:t>
            </a:r>
            <a:r>
              <a:rPr lang="ru-RU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ньшаем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...</a:t>
            </a: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е, </a:t>
            </a:r>
            <a:r>
              <a:rPr lang="ru-RU" sz="40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Сл</a:t>
            </a: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..</a:t>
            </a:r>
            <a:r>
              <a:rPr lang="ru-RU" sz="40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гаемое</a:t>
            </a: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Сум...</a:t>
            </a: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а, Ч..</a:t>
            </a:r>
            <a:r>
              <a:rPr lang="ru-RU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сло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Выр</a:t>
            </a: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..ж..</a:t>
            </a:r>
            <a:r>
              <a:rPr lang="ru-RU" sz="40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ние</a:t>
            </a: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Букв..н..</a:t>
            </a:r>
            <a:r>
              <a:rPr lang="ru-RU" sz="40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ые</a:t>
            </a: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Ур..</a:t>
            </a:r>
            <a:r>
              <a:rPr lang="ru-RU" sz="40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внение</a:t>
            </a:r>
            <a:endParaRPr lang="ru-RU" sz="4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2348880"/>
            <a:ext cx="4972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53172" y="2974400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е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90032" y="4797152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е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40663" y="3573016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41960" y="4797152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19872" y="6021288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09346" y="5400319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е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99992" y="5400319"/>
            <a:ext cx="4940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н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63901" y="2974400"/>
            <a:ext cx="4972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83446" y="3573016"/>
            <a:ext cx="5645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м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659645" y="4176155"/>
            <a:ext cx="5004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и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17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5" grpId="0"/>
      <p:bldP spid="10" grpId="0"/>
      <p:bldP spid="11" grpId="0"/>
      <p:bldP spid="13" grpId="0"/>
      <p:bldP spid="6" grpId="0"/>
      <p:bldP spid="7" grpId="0"/>
      <p:bldP spid="9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9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02882"/>
            <a:ext cx="1457325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1979711" y="364846"/>
            <a:ext cx="4032449" cy="687890"/>
          </a:xfrm>
          <a:prstGeom prst="wedgeRoundRectCallout">
            <a:avLst>
              <a:gd name="adj1" fmla="val -63860"/>
              <a:gd name="adj2" fmla="val 160414"/>
              <a:gd name="adj3" fmla="val 16667"/>
            </a:avLst>
          </a:prstGeom>
          <a:ln>
            <a:headEnd/>
            <a:tailEnd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sz="3200" i="1" dirty="0" smtClean="0"/>
              <a:t>Домашнее задание</a:t>
            </a:r>
            <a:endParaRPr lang="ru-RU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303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425" y="1772816"/>
            <a:ext cx="20605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0223" y="3861048"/>
            <a:ext cx="654205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с. 48 п. 8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с. 53 № 328 (а), № 331 (а, в), № 336 (а).</a:t>
            </a:r>
          </a:p>
        </p:txBody>
      </p:sp>
    </p:spTree>
    <p:extLst>
      <p:ext uri="{BB962C8B-B14F-4D97-AF65-F5344CB8AC3E}">
        <p14:creationId xmlns:p14="http://schemas.microsoft.com/office/powerpoint/2010/main" val="3402884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804" y="764704"/>
            <a:ext cx="1524347" cy="15116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268" y="3177234"/>
            <a:ext cx="1575159" cy="15116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933056"/>
            <a:ext cx="1562456" cy="1511644"/>
          </a:xfrm>
          <a:prstGeom prst="rect">
            <a:avLst/>
          </a:prstGeom>
        </p:spPr>
      </p:pic>
      <p:pic>
        <p:nvPicPr>
          <p:cNvPr id="6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1457325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1993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763688" y="1920963"/>
            <a:ext cx="6696868" cy="5746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564, 2310, 21303, 408, 0, 6389</a:t>
            </a:r>
          </a:p>
        </p:txBody>
      </p:sp>
      <p:pic>
        <p:nvPicPr>
          <p:cNvPr id="8203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92100"/>
            <a:ext cx="1457325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2195736" y="241199"/>
            <a:ext cx="6183296" cy="1203943"/>
          </a:xfrm>
          <a:prstGeom prst="wedgeRoundRectCallout">
            <a:avLst>
              <a:gd name="adj1" fmla="val -61093"/>
              <a:gd name="adj2" fmla="val 34695"/>
              <a:gd name="adj3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3200" dirty="0"/>
              <a:t>Расположите числа в порядке убывания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205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334" y="2973388"/>
            <a:ext cx="2062162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802656" y="4773613"/>
            <a:ext cx="1185168" cy="5746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6389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242016" y="4773612"/>
            <a:ext cx="1394697" cy="5746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21303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4449911" y="4773610"/>
            <a:ext cx="842169" cy="5746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564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153767" y="4773611"/>
            <a:ext cx="1130201" cy="5746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2310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6488062" y="4773609"/>
            <a:ext cx="472810" cy="5746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5458023" y="4773610"/>
            <a:ext cx="864096" cy="5746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408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604083" y="5254150"/>
            <a:ext cx="1008063" cy="1008063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14</a:t>
            </a:r>
            <a:endParaRPr lang="ru-RU" sz="3600" b="1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76" name="Oval 8"/>
          <p:cNvSpPr>
            <a:spLocks noChangeArrowheads="1"/>
          </p:cNvSpPr>
          <p:nvPr/>
        </p:nvSpPr>
        <p:spPr bwMode="auto">
          <a:xfrm>
            <a:off x="2627313" y="4501686"/>
            <a:ext cx="1079500" cy="1079500"/>
          </a:xfrm>
          <a:prstGeom prst="star6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2051050" y="2198224"/>
            <a:ext cx="1079500" cy="1079500"/>
          </a:xfrm>
          <a:prstGeom prst="star6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78" name="Oval 10"/>
          <p:cNvSpPr>
            <a:spLocks noChangeArrowheads="1"/>
          </p:cNvSpPr>
          <p:nvPr/>
        </p:nvSpPr>
        <p:spPr bwMode="auto">
          <a:xfrm>
            <a:off x="3929198" y="2588420"/>
            <a:ext cx="1079500" cy="1079500"/>
          </a:xfrm>
          <a:prstGeom prst="star6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6423200" y="2048670"/>
            <a:ext cx="1079500" cy="1079500"/>
          </a:xfrm>
          <a:prstGeom prst="star6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45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5508625" y="4149725"/>
            <a:ext cx="1081088" cy="1081088"/>
          </a:xfrm>
          <a:prstGeom prst="ellipse">
            <a:avLst/>
          </a:prstGeom>
          <a:solidFill>
            <a:srgbClr val="FFC000"/>
          </a:solidFill>
          <a:ln>
            <a:noFill/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82" name="AutoShape 14"/>
          <p:cNvSpPr>
            <a:spLocks noChangeArrowheads="1"/>
          </p:cNvSpPr>
          <p:nvPr/>
        </p:nvSpPr>
        <p:spPr bwMode="auto">
          <a:xfrm rot="18134865">
            <a:off x="569682" y="3986589"/>
            <a:ext cx="2374900" cy="287337"/>
          </a:xfrm>
          <a:prstGeom prst="rightArrow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560388" y="3598863"/>
            <a:ext cx="71365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600" b="1" dirty="0">
                <a:cs typeface="Arial" charset="0"/>
                <a:sym typeface="Wingdings" pitchFamily="2" charset="2"/>
              </a:rPr>
              <a:t></a:t>
            </a:r>
            <a:r>
              <a:rPr lang="en-US" sz="3600" b="1" dirty="0" smtClean="0">
                <a:cs typeface="Arial" charset="0"/>
              </a:rPr>
              <a:t> 3</a:t>
            </a:r>
            <a:endParaRPr lang="ru-RU" sz="3600" b="1" dirty="0">
              <a:cs typeface="Arial" charset="0"/>
            </a:endParaRPr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 rot="4819281">
            <a:off x="2297907" y="3686969"/>
            <a:ext cx="1366837" cy="276225"/>
          </a:xfrm>
          <a:prstGeom prst="rightArrow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979712" y="3544888"/>
            <a:ext cx="9797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00" b="1" dirty="0">
                <a:cs typeface="Arial" charset="0"/>
              </a:rPr>
              <a:t>-</a:t>
            </a:r>
            <a:r>
              <a:rPr lang="ru-RU" sz="3600" b="1" dirty="0">
                <a:cs typeface="Arial" charset="0"/>
              </a:rPr>
              <a:t> 12</a:t>
            </a:r>
          </a:p>
        </p:txBody>
      </p:sp>
      <p:sp>
        <p:nvSpPr>
          <p:cNvPr id="7186" name="AutoShape 18"/>
          <p:cNvSpPr>
            <a:spLocks noChangeArrowheads="1"/>
          </p:cNvSpPr>
          <p:nvPr/>
        </p:nvSpPr>
        <p:spPr bwMode="auto">
          <a:xfrm rot="18134865">
            <a:off x="3036453" y="3894359"/>
            <a:ext cx="1361116" cy="287338"/>
          </a:xfrm>
          <a:prstGeom prst="rightArrow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3716338" y="3897313"/>
            <a:ext cx="9797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600" b="1" dirty="0">
                <a:cs typeface="Arial" charset="0"/>
              </a:rPr>
              <a:t>: </a:t>
            </a:r>
            <a:r>
              <a:rPr lang="ru-RU" sz="3600" b="1" dirty="0" smtClean="0">
                <a:cs typeface="Arial" charset="0"/>
              </a:rPr>
              <a:t>10</a:t>
            </a:r>
            <a:endParaRPr lang="ru-RU" sz="3600" b="1" dirty="0">
              <a:cs typeface="Arial" charset="0"/>
            </a:endParaRPr>
          </a:p>
        </p:txBody>
      </p:sp>
      <p:sp>
        <p:nvSpPr>
          <p:cNvPr id="7188" name="AutoShape 20"/>
          <p:cNvSpPr>
            <a:spLocks noChangeArrowheads="1"/>
          </p:cNvSpPr>
          <p:nvPr/>
        </p:nvSpPr>
        <p:spPr bwMode="auto">
          <a:xfrm rot="20407365">
            <a:off x="4982596" y="2691202"/>
            <a:ext cx="1502575" cy="287337"/>
          </a:xfrm>
          <a:prstGeom prst="rightArrow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5148064" y="2124075"/>
            <a:ext cx="97013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600" b="1" dirty="0">
                <a:cs typeface="Arial" charset="0"/>
                <a:sym typeface="Wingdings" pitchFamily="2" charset="2"/>
              </a:rPr>
              <a:t></a:t>
            </a:r>
            <a:r>
              <a:rPr lang="ru-RU" sz="3600" b="1" dirty="0" smtClean="0">
                <a:cs typeface="Arial" charset="0"/>
              </a:rPr>
              <a:t> 15</a:t>
            </a:r>
            <a:endParaRPr lang="ru-RU" sz="3600" b="1" dirty="0">
              <a:cs typeface="Arial" charset="0"/>
            </a:endParaRPr>
          </a:p>
        </p:txBody>
      </p:sp>
      <p:sp>
        <p:nvSpPr>
          <p:cNvPr id="7190" name="AutoShape 22"/>
          <p:cNvSpPr>
            <a:spLocks noChangeArrowheads="1"/>
          </p:cNvSpPr>
          <p:nvPr/>
        </p:nvSpPr>
        <p:spPr bwMode="auto">
          <a:xfrm rot="6702923">
            <a:off x="5873727" y="3406414"/>
            <a:ext cx="1231067" cy="276225"/>
          </a:xfrm>
          <a:prstGeom prst="rightArrow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7191" name="Text Box 23"/>
          <p:cNvSpPr txBox="1">
            <a:spLocks noChangeArrowheads="1"/>
          </p:cNvSpPr>
          <p:nvPr/>
        </p:nvSpPr>
        <p:spPr bwMode="auto">
          <a:xfrm>
            <a:off x="6659563" y="3213100"/>
            <a:ext cx="7232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600" b="1" dirty="0">
                <a:cs typeface="Arial" charset="0"/>
              </a:rPr>
              <a:t>:</a:t>
            </a:r>
            <a:r>
              <a:rPr lang="ru-RU" sz="3600" b="1" dirty="0" smtClean="0">
                <a:cs typeface="Arial" charset="0"/>
                <a:sym typeface="Wingdings" pitchFamily="2" charset="2"/>
              </a:rPr>
              <a:t> 9</a:t>
            </a:r>
            <a:endParaRPr lang="ru-RU" sz="3600" b="1" dirty="0">
              <a:cs typeface="Arial" charset="0"/>
            </a:endParaRPr>
          </a:p>
        </p:txBody>
      </p:sp>
      <p:sp>
        <p:nvSpPr>
          <p:cNvPr id="24" name="AutoShape 6"/>
          <p:cNvSpPr>
            <a:spLocks noChangeArrowheads="1"/>
          </p:cNvSpPr>
          <p:nvPr/>
        </p:nvSpPr>
        <p:spPr bwMode="auto">
          <a:xfrm>
            <a:off x="1629064" y="352848"/>
            <a:ext cx="4671128" cy="792385"/>
          </a:xfrm>
          <a:prstGeom prst="wedgeRoundRectCallout">
            <a:avLst>
              <a:gd name="adj1" fmla="val -49262"/>
              <a:gd name="adj2" fmla="val 99453"/>
              <a:gd name="adj3" fmla="val 16667"/>
            </a:avLst>
          </a:prstGeom>
          <a:ln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Восстановите цепочку</a:t>
            </a:r>
            <a:endParaRPr lang="ru-RU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99" name="Рисунок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" y="292100"/>
            <a:ext cx="1457325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00" name="Рисунок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938" y="3259138"/>
            <a:ext cx="2043112" cy="35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1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1" dur="1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8" dur="1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5" dur="10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3" grpId="0"/>
      <p:bldP spid="7185" grpId="0"/>
      <p:bldP spid="7187" grpId="0"/>
      <p:bldP spid="7189" grpId="0"/>
      <p:bldP spid="719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7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92100"/>
            <a:ext cx="1457325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2195736" y="476672"/>
            <a:ext cx="4392488" cy="667521"/>
          </a:xfrm>
          <a:prstGeom prst="wedgeRoundRectCallout">
            <a:avLst>
              <a:gd name="adj1" fmla="val -61093"/>
              <a:gd name="adj2" fmla="val 34695"/>
              <a:gd name="adj3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3200" dirty="0"/>
              <a:t>Ч</a:t>
            </a:r>
            <a:r>
              <a:rPr lang="ru-RU" sz="3200" dirty="0" smtClean="0"/>
              <a:t>исловой кроссворд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29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980" y="3257550"/>
            <a:ext cx="2062162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166941"/>
              </p:ext>
            </p:extLst>
          </p:nvPr>
        </p:nvGraphicFramePr>
        <p:xfrm>
          <a:off x="323528" y="3260027"/>
          <a:ext cx="4375448" cy="3456385"/>
        </p:xfrm>
        <a:graphic>
          <a:graphicData uri="http://schemas.openxmlformats.org/drawingml/2006/table">
            <a:tbl>
              <a:tblPr firstRow="1" firstCol="1" bandRow="1" bandCol="1">
                <a:tableStyleId>{5940675A-B579-460E-94D1-54222C63F5DA}</a:tableStyleId>
              </a:tblPr>
              <a:tblGrid>
                <a:gridCol w="625064"/>
                <a:gridCol w="625064"/>
                <a:gridCol w="625064"/>
                <a:gridCol w="625064"/>
                <a:gridCol w="625064"/>
                <a:gridCol w="625064"/>
                <a:gridCol w="625064"/>
              </a:tblGrid>
              <a:tr h="5730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 dirty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730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607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 dirty="0">
                          <a:effectLst/>
                        </a:rPr>
                        <a:t> </a:t>
                      </a:r>
                      <a:r>
                        <a:rPr lang="ru-RU" sz="1200" baseline="30000" dirty="0" smtClean="0">
                          <a:effectLst/>
                        </a:rPr>
                        <a:t>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9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30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30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30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588224" y="1268760"/>
            <a:ext cx="2376264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По горизонтали: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1. 600-28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4.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16*5</a:t>
            </a:r>
            <a:endParaRPr lang="ru-RU" dirty="0"/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5. тысяча тысяч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6. 9*6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88224" y="3036854"/>
            <a:ext cx="2376264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По вертикали: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. 729-229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2. 13*20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3. 162+38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4.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900-96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5. 1000:8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7. 128-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(28+58)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3257550"/>
            <a:ext cx="17014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5    7   2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395536" y="4428401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1</a:t>
            </a:r>
            <a:r>
              <a:rPr lang="ru-RU" sz="3200" dirty="0" smtClean="0"/>
              <a:t>    0    0   0    0   0    0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402853" y="5580529"/>
            <a:ext cx="12338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5    4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1050697" y="3852337"/>
            <a:ext cx="4249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307041" y="3852337"/>
            <a:ext cx="4249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49801" y="3826631"/>
            <a:ext cx="12338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8</a:t>
            </a:r>
            <a:r>
              <a:rPr lang="ru-RU" sz="3200" dirty="0" smtClean="0"/>
              <a:t>    0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4215111" y="3251929"/>
            <a:ext cx="4249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</a:t>
            </a:r>
            <a:endParaRPr lang="ru-RU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413155" y="4995754"/>
            <a:ext cx="4249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3575155" y="4995753"/>
            <a:ext cx="415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</a:t>
            </a:r>
            <a:endParaRPr lang="ru-RU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1088816" y="6147882"/>
            <a:ext cx="4249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92100"/>
            <a:ext cx="1457325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2195736" y="241199"/>
            <a:ext cx="5904656" cy="1243585"/>
          </a:xfrm>
          <a:prstGeom prst="wedgeRoundRectCallout">
            <a:avLst>
              <a:gd name="adj1" fmla="val -61093"/>
              <a:gd name="adj2" fmla="val 34695"/>
              <a:gd name="adj3" fmla="val 1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3200" dirty="0" smtClean="0"/>
              <a:t>Разделите выражения на две группы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3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313" y="3068638"/>
            <a:ext cx="20605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83874" y="2506513"/>
            <a:ext cx="1967205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2t-345</a:t>
            </a:r>
            <a:endParaRPr lang="ru-RU" sz="4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66676" y="1731021"/>
            <a:ext cx="19864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25•7•4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84677" y="3110860"/>
            <a:ext cx="19159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3x+2y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934496" y="2163399"/>
            <a:ext cx="22589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903+47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1599" y="4090135"/>
            <a:ext cx="44165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15+(28+35)+22</a:t>
            </a:r>
            <a:endParaRPr lang="ru-RU" sz="4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9627" y="5545889"/>
            <a:ext cx="17620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144:c</a:t>
            </a:r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48063" y="5697676"/>
            <a:ext cx="19159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340+a</a:t>
            </a:r>
            <a:endParaRPr lang="ru-RU" sz="4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83323" y="5039714"/>
            <a:ext cx="27911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2500-124</a:t>
            </a:r>
            <a:endParaRPr lang="ru-RU" sz="4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556617" y="3337510"/>
            <a:ext cx="22589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23+457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5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92100"/>
            <a:ext cx="1457325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2195736" y="241199"/>
            <a:ext cx="5184576" cy="1243585"/>
          </a:xfrm>
          <a:prstGeom prst="wedgeRoundRectCallout">
            <a:avLst>
              <a:gd name="adj1" fmla="val -61093"/>
              <a:gd name="adj2" fmla="val 34695"/>
              <a:gd name="adj3" fmla="val 16667"/>
            </a:avLst>
          </a:prstGeom>
          <a:ln>
            <a:headEnd/>
            <a:tailEnd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sz="3200" dirty="0" smtClean="0"/>
              <a:t>Проверим </a:t>
            </a:r>
            <a:r>
              <a:rPr lang="ru-RU" sz="3200" dirty="0"/>
              <a:t>как выполнили задание</a:t>
            </a:r>
          </a:p>
          <a:p>
            <a:pPr>
              <a:defRPr/>
            </a:pP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79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648" y="1628800"/>
            <a:ext cx="20605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703564"/>
              </p:ext>
            </p:extLst>
          </p:nvPr>
        </p:nvGraphicFramePr>
        <p:xfrm>
          <a:off x="1403648" y="1988840"/>
          <a:ext cx="5184576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/>
                <a:gridCol w="16561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r>
                        <a:rPr lang="ru-RU" baseline="0" dirty="0" smtClean="0"/>
                        <a:t> группа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группа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</a:rPr>
                        <a:t>25•7•4</a:t>
                      </a:r>
                      <a:endParaRPr lang="ru-RU" sz="3600" b="1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</a:endParaRPr>
                    </a:p>
                    <a:p>
                      <a:r>
                        <a:rPr lang="en-US" sz="3600" b="1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</a:rPr>
                        <a:t>903+47 23+457</a:t>
                      </a:r>
                      <a:endParaRPr lang="ru-RU" sz="3600" b="1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</a:endParaRPr>
                    </a:p>
                    <a:p>
                      <a:r>
                        <a:rPr lang="en-US" sz="3600" b="1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</a:rPr>
                        <a:t>2500-124</a:t>
                      </a:r>
                      <a:endParaRPr lang="ru-RU" sz="3600" b="1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</a:endParaRPr>
                    </a:p>
                    <a:p>
                      <a:r>
                        <a:rPr lang="en-US" sz="3600" b="1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</a:rPr>
                        <a:t>15+(28+35)+22</a:t>
                      </a:r>
                      <a:endParaRPr lang="ru-RU" sz="3600" b="1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</a:rPr>
                        <a:t>3x+2y</a:t>
                      </a:r>
                      <a:endParaRPr lang="ru-RU" sz="3600" b="1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</a:endParaRPr>
                    </a:p>
                    <a:p>
                      <a:r>
                        <a:rPr lang="en-US" sz="3600" b="1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</a:rPr>
                        <a:t>2t-345</a:t>
                      </a:r>
                      <a:endParaRPr lang="ru-RU" sz="3600" b="1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</a:endParaRPr>
                    </a:p>
                    <a:p>
                      <a:r>
                        <a:rPr lang="en-US" sz="3600" b="1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</a:rPr>
                        <a:t>340+a</a:t>
                      </a:r>
                      <a:endParaRPr lang="ru-RU" sz="3600" b="1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</a:endParaRPr>
                    </a:p>
                    <a:p>
                      <a:r>
                        <a:rPr lang="en-US" sz="3600" b="1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</a:rPr>
                        <a:t>144:c 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5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33970"/>
            <a:ext cx="1457325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2195736" y="241199"/>
            <a:ext cx="5040560" cy="1243585"/>
          </a:xfrm>
          <a:prstGeom prst="wedgeRoundRectCallout">
            <a:avLst>
              <a:gd name="adj1" fmla="val -61093"/>
              <a:gd name="adj2" fmla="val 34695"/>
              <a:gd name="adj3" fmla="val 16667"/>
            </a:avLst>
          </a:prstGeom>
          <a:ln>
            <a:headEnd/>
            <a:tailEnd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3200" dirty="0" smtClean="0"/>
              <a:t>Числовые и буквенные выражения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79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648" y="1628800"/>
            <a:ext cx="20605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107504" y="4221088"/>
            <a:ext cx="7488832" cy="1512168"/>
          </a:xfrm>
          <a:prstGeom prst="wedgeRoundRectCallout">
            <a:avLst>
              <a:gd name="adj1" fmla="val 46775"/>
              <a:gd name="adj2" fmla="val -82304"/>
              <a:gd name="adj3" fmla="val 16667"/>
            </a:avLst>
          </a:prstGeom>
          <a:solidFill>
            <a:srgbClr val="33CCCC"/>
          </a:solidFill>
          <a:ln>
            <a:headEnd/>
            <a:tailEnd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>Цель: узнать что называется числовыми и буквенными выражения и научиться составлять их</a:t>
            </a:r>
            <a:endParaRPr lang="ru-RU" sz="2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58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1907704" y="2145831"/>
            <a:ext cx="1357932" cy="574675"/>
          </a:xfrm>
          <a:prstGeom prst="rect">
            <a:avLst/>
          </a:prstGeom>
          <a:solidFill>
            <a:srgbClr val="CCCCFF"/>
          </a:solidFill>
          <a:ln>
            <a:noFill/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240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9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92100"/>
            <a:ext cx="1457325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1979712" y="364846"/>
            <a:ext cx="6840760" cy="811537"/>
          </a:xfrm>
          <a:prstGeom prst="wedgeRoundRectCallout">
            <a:avLst>
              <a:gd name="adj1" fmla="val -55574"/>
              <a:gd name="adj2" fmla="val 86281"/>
              <a:gd name="adj3" fmla="val 16667"/>
            </a:avLst>
          </a:prstGeom>
          <a:ln>
            <a:headEnd/>
            <a:tailEnd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sz="3200" dirty="0" smtClean="0"/>
              <a:t>Составить числовые выражения</a:t>
            </a:r>
            <a:endParaRPr lang="ru-RU" sz="3200" dirty="0"/>
          </a:p>
          <a:p>
            <a:pPr>
              <a:defRPr/>
            </a:pPr>
            <a:endParaRPr lang="ru-RU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303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313" y="3068638"/>
            <a:ext cx="20605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707904" y="2145831"/>
            <a:ext cx="1390982" cy="574675"/>
          </a:xfrm>
          <a:prstGeom prst="rect">
            <a:avLst/>
          </a:prstGeom>
          <a:solidFill>
            <a:srgbClr val="CCCCFF"/>
          </a:solidFill>
          <a:ln>
            <a:noFill/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1907704" y="3150993"/>
            <a:ext cx="3191182" cy="574675"/>
          </a:xfrm>
          <a:prstGeom prst="rect">
            <a:avLst/>
          </a:prstGeom>
          <a:solidFill>
            <a:srgbClr val="CCCCFF"/>
          </a:solidFill>
          <a:ln>
            <a:noFill/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240+40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907704" y="5620045"/>
            <a:ext cx="3191182" cy="574675"/>
          </a:xfrm>
          <a:prstGeom prst="rect">
            <a:avLst/>
          </a:prstGeom>
          <a:solidFill>
            <a:srgbClr val="CCCCFF"/>
          </a:solidFill>
          <a:ln>
            <a:noFill/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240:40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1907704" y="4800109"/>
            <a:ext cx="3191182" cy="574675"/>
          </a:xfrm>
          <a:prstGeom prst="rect">
            <a:avLst/>
          </a:prstGeom>
          <a:solidFill>
            <a:srgbClr val="CCCCFF"/>
          </a:solidFill>
          <a:ln>
            <a:noFill/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240•40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1907704" y="3980173"/>
            <a:ext cx="3191182" cy="574675"/>
          </a:xfrm>
          <a:prstGeom prst="rect">
            <a:avLst/>
          </a:prstGeom>
          <a:solidFill>
            <a:srgbClr val="CCCCFF"/>
          </a:solidFill>
          <a:ln>
            <a:noFill/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240-40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2604" y="3118305"/>
            <a:ext cx="1223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latin typeface="Arial" pitchFamily="34" charset="0"/>
                <a:cs typeface="Arial" pitchFamily="34" charset="0"/>
              </a:rPr>
              <a:t>=280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348588" y="3944344"/>
            <a:ext cx="1223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latin typeface="Arial" pitchFamily="34" charset="0"/>
                <a:cs typeface="Arial" pitchFamily="34" charset="0"/>
              </a:rPr>
              <a:t>=200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72941" y="4770383"/>
            <a:ext cx="14798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Arial" pitchFamily="34" charset="0"/>
                <a:cs typeface="Arial" pitchFamily="34" charset="0"/>
              </a:rPr>
              <a:t>=9600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352678" y="5584216"/>
            <a:ext cx="7104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latin typeface="Arial" pitchFamily="34" charset="0"/>
                <a:cs typeface="Arial" pitchFamily="34" charset="0"/>
              </a:rPr>
              <a:t>=6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5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92100"/>
            <a:ext cx="1457325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2195736" y="241199"/>
            <a:ext cx="5184576" cy="1243585"/>
          </a:xfrm>
          <a:prstGeom prst="wedgeRoundRectCallout">
            <a:avLst>
              <a:gd name="adj1" fmla="val -61093"/>
              <a:gd name="adj2" fmla="val 34695"/>
              <a:gd name="adj3" fmla="val 16667"/>
            </a:avLst>
          </a:prstGeom>
          <a:ln>
            <a:headEnd/>
            <a:tailEnd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sz="3200" dirty="0" smtClean="0"/>
              <a:t>Проверим </a:t>
            </a:r>
            <a:r>
              <a:rPr lang="ru-RU" sz="3200" dirty="0"/>
              <a:t>как выполнили задание</a:t>
            </a:r>
          </a:p>
          <a:p>
            <a:pPr>
              <a:defRPr/>
            </a:pP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79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648" y="1628800"/>
            <a:ext cx="20605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03648" y="1988840"/>
          <a:ext cx="5184576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/>
                <a:gridCol w="16561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r>
                        <a:rPr lang="ru-RU" baseline="0" dirty="0" smtClean="0"/>
                        <a:t> группа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группа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</a:rPr>
                        <a:t>25•7•4</a:t>
                      </a:r>
                      <a:endParaRPr lang="ru-RU" sz="3600" b="1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</a:endParaRPr>
                    </a:p>
                    <a:p>
                      <a:r>
                        <a:rPr lang="en-US" sz="3600" b="1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</a:rPr>
                        <a:t>903+47 23+457</a:t>
                      </a:r>
                      <a:endParaRPr lang="ru-RU" sz="3600" b="1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</a:endParaRPr>
                    </a:p>
                    <a:p>
                      <a:r>
                        <a:rPr lang="en-US" sz="3600" b="1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</a:rPr>
                        <a:t>2500-124</a:t>
                      </a:r>
                      <a:endParaRPr lang="ru-RU" sz="3600" b="1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</a:endParaRPr>
                    </a:p>
                    <a:p>
                      <a:r>
                        <a:rPr lang="en-US" sz="3600" b="1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</a:rPr>
                        <a:t>15+(28+35)+22</a:t>
                      </a:r>
                      <a:endParaRPr lang="ru-RU" sz="3600" b="1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</a:rPr>
                        <a:t>3x+2y</a:t>
                      </a:r>
                      <a:endParaRPr lang="ru-RU" sz="3600" b="1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</a:endParaRPr>
                    </a:p>
                    <a:p>
                      <a:r>
                        <a:rPr lang="en-US" sz="3600" b="1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</a:rPr>
                        <a:t>2t-345</a:t>
                      </a:r>
                      <a:endParaRPr lang="ru-RU" sz="3600" b="1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</a:endParaRPr>
                    </a:p>
                    <a:p>
                      <a:r>
                        <a:rPr lang="en-US" sz="3600" b="1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</a:rPr>
                        <a:t>340+a</a:t>
                      </a:r>
                      <a:endParaRPr lang="ru-RU" sz="3600" b="1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</a:endParaRPr>
                    </a:p>
                    <a:p>
                      <a:r>
                        <a:rPr lang="en-US" sz="3600" b="1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</a:rPr>
                        <a:t>144:c 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0013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1266</TotalTime>
  <Words>326</Words>
  <Application>Microsoft Office PowerPoint</Application>
  <PresentationFormat>Экран (4:3)</PresentationFormat>
  <Paragraphs>162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Georgia</vt:lpstr>
      <vt:lpstr>Times New Roman</vt:lpstr>
      <vt:lpstr>Trebuchet MS</vt:lpstr>
      <vt:lpstr>Wingdings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UCL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Чаплыгина И.Б.</dc:creator>
  <cp:lastModifiedBy>Борис Добряков</cp:lastModifiedBy>
  <cp:revision>45</cp:revision>
  <dcterms:created xsi:type="dcterms:W3CDTF">2009-07-05T07:26:55Z</dcterms:created>
  <dcterms:modified xsi:type="dcterms:W3CDTF">2016-10-18T16:35:13Z</dcterms:modified>
</cp:coreProperties>
</file>