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sldIdLst>
    <p:sldId id="256" r:id="rId5"/>
    <p:sldId id="257" r:id="rId6"/>
    <p:sldId id="284" r:id="rId7"/>
    <p:sldId id="258" r:id="rId8"/>
    <p:sldId id="279" r:id="rId9"/>
    <p:sldId id="285" r:id="rId10"/>
    <p:sldId id="286" r:id="rId11"/>
    <p:sldId id="287" r:id="rId12"/>
    <p:sldId id="288" r:id="rId13"/>
    <p:sldId id="289" r:id="rId14"/>
    <p:sldId id="290" r:id="rId15"/>
    <p:sldId id="269" r:id="rId16"/>
    <p:sldId id="293" r:id="rId17"/>
    <p:sldId id="259" r:id="rId18"/>
    <p:sldId id="291" r:id="rId19"/>
    <p:sldId id="292" r:id="rId20"/>
    <p:sldId id="277" r:id="rId21"/>
    <p:sldId id="274" r:id="rId22"/>
    <p:sldId id="276" r:id="rId23"/>
    <p:sldId id="281" r:id="rId24"/>
    <p:sldId id="294" r:id="rId25"/>
    <p:sldId id="295" r:id="rId26"/>
    <p:sldId id="282" r:id="rId27"/>
    <p:sldId id="296" r:id="rId28"/>
    <p:sldId id="29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6.wdp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8.wdp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9.wdp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11.wdp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14.wdp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182004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latin typeface="Arial Black" panose="020B0A04020102020204" pitchFamily="34" charset="0"/>
              </a:rPr>
              <a:t>«Лук- зелёный друг»</a:t>
            </a:r>
            <a:endParaRPr lang="ru-RU" sz="66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000372"/>
            <a:ext cx="8253442" cy="3286148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>
              <a:latin typeface="Arial Black" panose="020B0A04020102020204" pitchFamily="34" charset="0"/>
            </a:endParaRPr>
          </a:p>
          <a:p>
            <a:r>
              <a:rPr lang="ru-RU" b="1" dirty="0" smtClean="0">
                <a:latin typeface="Arial Black" panose="020B0A04020102020204" pitchFamily="34" charset="0"/>
              </a:rPr>
              <a:t>Детский исследовательский  проект </a:t>
            </a:r>
          </a:p>
          <a:p>
            <a:r>
              <a:rPr lang="ru-RU" b="1" dirty="0" smtClean="0">
                <a:latin typeface="Arial Black" panose="020B0A04020102020204" pitchFamily="34" charset="0"/>
              </a:rPr>
              <a:t>средней группы «Ландыши»</a:t>
            </a:r>
            <a:r>
              <a:rPr lang="ru-RU" dirty="0" smtClean="0">
                <a:latin typeface="Arial Black" panose="020B0A04020102020204" pitchFamily="34" charset="0"/>
              </a:rPr>
              <a:t> </a:t>
            </a:r>
          </a:p>
          <a:p>
            <a:r>
              <a:rPr lang="ru-RU" b="1" dirty="0" smtClean="0">
                <a:latin typeface="Arial Black" panose="020B0A04020102020204" pitchFamily="34" charset="0"/>
              </a:rPr>
              <a:t>МДОУ Д</a:t>
            </a:r>
            <a:r>
              <a:rPr lang="en-US" b="1" dirty="0" smtClean="0">
                <a:latin typeface="Arial Black" panose="020B0A04020102020204" pitchFamily="34" charset="0"/>
              </a:rPr>
              <a:t>/</a:t>
            </a:r>
            <a:r>
              <a:rPr lang="ru-RU" b="1" dirty="0" smtClean="0">
                <a:latin typeface="Arial Black" panose="020B0A04020102020204" pitchFamily="34" charset="0"/>
              </a:rPr>
              <a:t>с № </a:t>
            </a:r>
            <a:r>
              <a:rPr lang="en-US" b="1" dirty="0" smtClean="0">
                <a:latin typeface="Arial Black" panose="020B0A04020102020204" pitchFamily="34" charset="0"/>
              </a:rPr>
              <a:t>94</a:t>
            </a:r>
            <a:r>
              <a:rPr lang="ru-RU" b="1" dirty="0" smtClean="0">
                <a:latin typeface="Arial Black" panose="020B0A04020102020204" pitchFamily="34" charset="0"/>
              </a:rPr>
              <a:t> г. Волжского  «Полянка</a:t>
            </a:r>
          </a:p>
          <a:p>
            <a:endParaRPr lang="ru-RU" b="1" dirty="0">
              <a:latin typeface="Arial Black" panose="020B0A04020102020204" pitchFamily="34" charset="0"/>
            </a:endParaRPr>
          </a:p>
          <a:p>
            <a:endParaRPr lang="ru-RU" dirty="0" smtClean="0">
              <a:latin typeface="Arial Black" panose="020B0A04020102020204" pitchFamily="34" charset="0"/>
            </a:endParaRPr>
          </a:p>
          <a:p>
            <a:pPr algn="ctr"/>
            <a:r>
              <a:rPr lang="ru-RU" b="1" dirty="0" smtClean="0">
                <a:latin typeface="Arial Black" panose="020B0A04020102020204" pitchFamily="34" charset="0"/>
              </a:rPr>
              <a:t>март 2016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11088" y="404664"/>
            <a:ext cx="8305800" cy="14401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Рассматриваем! Разбираем!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4" name="Picture 2" descr="C:\Users\админ\Desktop\проэкт лук\DSC_445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1764025"/>
            <a:ext cx="3554147" cy="4050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админ\Desktop\проэкт лук\DSC_445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35626" y="1988417"/>
            <a:ext cx="4050032" cy="3554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9939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11088" y="404664"/>
            <a:ext cx="8305800" cy="14401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Нюхаем! Пробуем!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4" name="Picture 2" descr="C:\Users\админ\Desktop\проэкт лук\DSC_445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1764025"/>
            <a:ext cx="3554147" cy="4050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админ\Desktop\проэкт лук\DSC_445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35626" y="1988417"/>
            <a:ext cx="4050032" cy="3554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8" name="Picture 2" descr="C:\Users\админ\Desktop\проэкт лук\DSC_447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086"/>
          <a:stretch/>
        </p:blipFill>
        <p:spPr bwMode="auto">
          <a:xfrm rot="5400000">
            <a:off x="79780" y="2122658"/>
            <a:ext cx="4673005" cy="3685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админ\Desktop\проэкт лук\DSC_4466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95"/>
          <a:stretch/>
        </p:blipFill>
        <p:spPr bwMode="auto">
          <a:xfrm rot="5400000">
            <a:off x="4048576" y="2152224"/>
            <a:ext cx="4673003" cy="3626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1418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11088" y="548680"/>
            <a:ext cx="8305800" cy="852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эксперимент «Где быстрее вырастет лук – 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в воде, влажной  или сухой земле?»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5123" name="Picture 3" descr="C:\Users\админ\Desktop\проэкт лук\DSC_379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24540" y="2079380"/>
            <a:ext cx="4353626" cy="3235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4" name="Picture 4" descr="C:\Users\админ\Desktop\проэкт лук\DSC_379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1520352"/>
            <a:ext cx="3699803" cy="3928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058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Использование лука для профилактики гриппа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075" name="Picture 3" descr="C:\Users\админ\Desktop\проэкт лук\DSC_450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510" y="1714401"/>
            <a:ext cx="3749593" cy="3645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C:\Users\админ\Desktop\проэкт лук\DSC_450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1714401"/>
            <a:ext cx="3883755" cy="3645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1993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136815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Arial Black" panose="020B0A04020102020204" pitchFamily="34" charset="0"/>
              </a:rPr>
              <a:t>Второй этап: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Информационно-просветительская работа с родителями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8194" name="Picture 2" descr="C:\Users\админ\Desktop\проэкт лук\DSC_451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847946" y="2496456"/>
            <a:ext cx="4320481" cy="3015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5" name="Picture 3" descr="C:\Users\админ\Desktop\проэкт лук\DSC_451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8478"/>
          <a:stretch/>
        </p:blipFill>
        <p:spPr bwMode="auto">
          <a:xfrm>
            <a:off x="755576" y="1859494"/>
            <a:ext cx="4375052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05800" cy="122413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Посадка лука дома с родителями на зелень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9218" name="Picture 2" descr="C:\Users\админ\Desktop\проэкт лук\DSC_404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84235" y="2446422"/>
            <a:ext cx="4599064" cy="3166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19" name="Picture 3" descr="C:\Users\админ\Desktop\проэкт лук\DSC_403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2060848"/>
            <a:ext cx="4146203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1470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05800" cy="9361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Закрепление знаний о строении лука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242" name="Picture 2" descr="C:\Users\админ\Desktop\проэкт лук\DSC_405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556792"/>
            <a:ext cx="7447558" cy="4736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6313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Прорастание  лука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1" y="1124744"/>
            <a:ext cx="4040188" cy="7200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b="0" dirty="0" smtClean="0">
                <a:latin typeface="Times" pitchFamily="2" charset="0"/>
              </a:rPr>
              <a:t> </a:t>
            </a:r>
            <a:r>
              <a:rPr lang="ru-RU" sz="1900" b="0" dirty="0" smtClean="0">
                <a:latin typeface="Arial Black" panose="020B0A04020102020204" pitchFamily="34" charset="0"/>
              </a:rPr>
              <a:t>10 февраля</a:t>
            </a:r>
          </a:p>
          <a:p>
            <a:r>
              <a:rPr lang="ru-RU" sz="1900" b="0" dirty="0" smtClean="0">
                <a:latin typeface="Arial Black" panose="020B0A04020102020204" pitchFamily="34" charset="0"/>
              </a:rPr>
              <a:t> (через 5 дней после посадки)</a:t>
            </a:r>
            <a:endParaRPr lang="ru-RU" sz="1900" b="0" dirty="0">
              <a:latin typeface="Arial Black" panose="020B0A04020102020204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72000" y="1196752"/>
            <a:ext cx="4041775" cy="648072"/>
          </a:xfrm>
        </p:spPr>
        <p:txBody>
          <a:bodyPr>
            <a:normAutofit/>
          </a:bodyPr>
          <a:lstStyle/>
          <a:p>
            <a:pPr algn="ctr"/>
            <a:r>
              <a:rPr lang="ru-RU" sz="1600" b="0" dirty="0" smtClean="0">
                <a:latin typeface="Arial Black" panose="020B0A04020102020204" pitchFamily="34" charset="0"/>
              </a:rPr>
              <a:t>1марта</a:t>
            </a:r>
          </a:p>
          <a:p>
            <a:pPr algn="ctr"/>
            <a:r>
              <a:rPr lang="ru-RU" sz="1600" b="0" dirty="0" smtClean="0">
                <a:latin typeface="Arial Black" panose="020B0A04020102020204" pitchFamily="34" charset="0"/>
              </a:rPr>
              <a:t>( через 25 дней после посадки)</a:t>
            </a:r>
            <a:endParaRPr lang="ru-RU" sz="1600" b="0" dirty="0">
              <a:latin typeface="Arial Black" panose="020B0A04020102020204" pitchFamily="34" charset="0"/>
            </a:endParaRPr>
          </a:p>
        </p:txBody>
      </p:sp>
      <p:pic>
        <p:nvPicPr>
          <p:cNvPr id="7171" name="Picture 3" descr="C:\Users\админ\Desktop\проэкт лук\DSC_403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207" y="1999459"/>
            <a:ext cx="3799781" cy="34356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2" name="Picture 4" descr="C:\Users\админ\Desktop\проэкт лук\DSC_447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906765" y="1953486"/>
            <a:ext cx="3435684" cy="35276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539552" y="5843718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Вывод: « Лук быстрее пророс в влажной </a:t>
            </a:r>
            <a:r>
              <a:rPr lang="ru-RU" sz="20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земле»</a:t>
            </a:r>
            <a:endParaRPr lang="ru-RU" sz="200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Ухаживаем за луком!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146" name="Picture 2" descr="C:\Users\админ\Desktop\проэкт лук\DSC_44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0705" y="1556792"/>
            <a:ext cx="6344349" cy="4218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463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23528" y="620688"/>
            <a:ext cx="8424936" cy="136815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  <a:ea typeface="+mj-ea"/>
                <a:cs typeface="+mj-cs"/>
              </a:rPr>
              <a:t>Третий </a:t>
            </a:r>
            <a:r>
              <a:rPr lang="ru-RU" sz="3600" dirty="0">
                <a:latin typeface="Arial Black" panose="020B0A04020102020204" pitchFamily="34" charset="0"/>
                <a:ea typeface="+mj-ea"/>
                <a:cs typeface="+mj-cs"/>
              </a:rPr>
              <a:t>этап:</a:t>
            </a:r>
            <a:r>
              <a:rPr lang="ru-RU" b="0" dirty="0"/>
              <a:t/>
            </a:r>
            <a:br>
              <a:rPr lang="ru-RU" b="0" dirty="0"/>
            </a:br>
            <a:r>
              <a:rPr lang="ru-RU" sz="2800" b="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Наш лук подрос !</a:t>
            </a:r>
            <a:endParaRPr lang="ru-RU" sz="2800" b="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27" name="Picture 3" descr="C:\Users\админ\Desktop\проэкт лук\DSC_449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2060848"/>
            <a:ext cx="7056784" cy="41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83568" y="980728"/>
            <a:ext cx="7992888" cy="5544616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2600" dirty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Тип проекта: </a:t>
            </a:r>
            <a:r>
              <a:rPr lang="ru-RU" sz="2000" dirty="0">
                <a:latin typeface="Arial Black" panose="020B0A04020102020204" pitchFamily="34" charset="0"/>
              </a:rPr>
              <a:t>проектно – </a:t>
            </a:r>
            <a:r>
              <a:rPr lang="ru-RU" sz="2000" dirty="0" smtClean="0">
                <a:latin typeface="Arial Black" panose="020B0A04020102020204" pitchFamily="34" charset="0"/>
              </a:rPr>
              <a:t>исследовательский</a:t>
            </a:r>
            <a:endParaRPr lang="ru-RU" sz="2000" dirty="0">
              <a:latin typeface="Arial Black" panose="020B0A04020102020204" pitchFamily="34" charset="0"/>
            </a:endParaRPr>
          </a:p>
          <a:p>
            <a:pPr marL="68580" indent="0">
              <a:buNone/>
            </a:pPr>
            <a:r>
              <a:rPr lang="ru-RU" sz="2600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Продолжительность </a:t>
            </a:r>
            <a:r>
              <a:rPr lang="ru-RU" sz="2600" dirty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проекта: </a:t>
            </a:r>
            <a:r>
              <a:rPr lang="ru-RU" sz="2000" dirty="0">
                <a:latin typeface="Arial Black" panose="020B0A04020102020204" pitchFamily="34" charset="0"/>
              </a:rPr>
              <a:t>два месяца – </a:t>
            </a:r>
            <a:r>
              <a:rPr lang="ru-RU" sz="2000" dirty="0" smtClean="0">
                <a:latin typeface="Arial Black" panose="020B0A04020102020204" pitchFamily="34" charset="0"/>
              </a:rPr>
              <a:t>февраль, март.</a:t>
            </a:r>
            <a:endParaRPr lang="ru-RU" sz="2000" dirty="0">
              <a:latin typeface="Arial Black" panose="020B0A04020102020204" pitchFamily="34" charset="0"/>
            </a:endParaRPr>
          </a:p>
          <a:p>
            <a:pPr marL="68580" indent="0">
              <a:buNone/>
            </a:pPr>
            <a:r>
              <a:rPr lang="ru-RU" sz="2600" dirty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Место проведения: </a:t>
            </a:r>
            <a:r>
              <a:rPr lang="ru-RU" sz="2000" dirty="0">
                <a:latin typeface="Arial Black" panose="020B0A04020102020204" pitchFamily="34" charset="0"/>
              </a:rPr>
              <a:t>группа детского сада</a:t>
            </a:r>
            <a:r>
              <a:rPr lang="ru-RU" sz="2000" dirty="0" smtClean="0">
                <a:latin typeface="Arial Black" panose="020B0A04020102020204" pitchFamily="34" charset="0"/>
              </a:rPr>
              <a:t>.</a:t>
            </a:r>
            <a:endParaRPr lang="ru-RU" sz="2000" dirty="0">
              <a:latin typeface="Arial Black" panose="020B0A04020102020204" pitchFamily="34" charset="0"/>
            </a:endParaRPr>
          </a:p>
          <a:p>
            <a:pPr marL="68580" indent="0">
              <a:buNone/>
            </a:pPr>
            <a:r>
              <a:rPr lang="ru-RU" sz="2600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Проблема </a:t>
            </a:r>
            <a:r>
              <a:rPr lang="ru-RU" sz="2600" dirty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проекта: </a:t>
            </a:r>
            <a:r>
              <a:rPr lang="ru-RU" sz="2000" dirty="0">
                <a:latin typeface="Arial Black" panose="020B0A04020102020204" pitchFamily="34" charset="0"/>
              </a:rPr>
              <a:t>Как </a:t>
            </a:r>
            <a:r>
              <a:rPr lang="ru-RU" sz="2000" dirty="0" smtClean="0">
                <a:latin typeface="Arial Black" panose="020B0A04020102020204" pitchFamily="34" charset="0"/>
              </a:rPr>
              <a:t>и где можно вырастить </a:t>
            </a:r>
            <a:r>
              <a:rPr lang="ru-RU" sz="2000" dirty="0">
                <a:latin typeface="Arial Black" panose="020B0A04020102020204" pitchFamily="34" charset="0"/>
              </a:rPr>
              <a:t>зелёный </a:t>
            </a:r>
            <a:r>
              <a:rPr lang="ru-RU" sz="2000" dirty="0" smtClean="0">
                <a:latin typeface="Arial Black" panose="020B0A04020102020204" pitchFamily="34" charset="0"/>
              </a:rPr>
              <a:t>лук? </a:t>
            </a:r>
            <a:r>
              <a:rPr lang="ru-RU" sz="2000" dirty="0">
                <a:latin typeface="Arial Black" panose="020B0A04020102020204" pitchFamily="34" charset="0"/>
              </a:rPr>
              <a:t>Чем  может быть полезен лук? Что можно делать с луком? Исследование полезных свойств лука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7920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Заполнение календаря роста лука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 descr="C:\Users\админ\Desktop\проэкт лук\DSC_406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66142" y="1700808"/>
            <a:ext cx="3152936" cy="3624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админ\Desktop\проэкт лук\DSC_406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6023" y="1707676"/>
            <a:ext cx="4096929" cy="3610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10081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Мы собрали урожай!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C:\Users\админ\Desktop\проэкт лук\DSC_450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34"/>
          <a:stretch/>
        </p:blipFill>
        <p:spPr bwMode="auto">
          <a:xfrm>
            <a:off x="1331640" y="1556791"/>
            <a:ext cx="6408712" cy="4680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9415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0" y="2235398"/>
            <a:ext cx="2878460" cy="545198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Н. Красноперова</a:t>
            </a:r>
            <a:br>
              <a:rPr lang="ru-RU" sz="18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endParaRPr lang="ru-RU" sz="18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2524" y="476672"/>
            <a:ext cx="74518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На Букву «Л» тут зреет Лук,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Он для здоровья лучший друг.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Хоть Лук порой до слёз доводит,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Но со стола у нас не сходит.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В салат порежем мы лучок,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Иди, сорви скорей пучок.</a:t>
            </a:r>
          </a:p>
        </p:txBody>
      </p:sp>
      <p:pic>
        <p:nvPicPr>
          <p:cNvPr id="5122" name="Picture 2" descr="C:\Users\админ\Desktop\проэкт лук\DSC_451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06323" y="3036647"/>
            <a:ext cx="3647726" cy="28482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C:\Users\админ\Desktop\проэкт лук\DSC_450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6303" y="2636913"/>
            <a:ext cx="4727014" cy="3647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2688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16632"/>
            <a:ext cx="7024744" cy="1368152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Arial Black" panose="020B0A04020102020204" pitchFamily="34" charset="0"/>
              </a:rPr>
              <a:t>Заключение: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6085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В </a:t>
            </a:r>
            <a:r>
              <a:rPr lang="ru-RU" dirty="0">
                <a:latin typeface="Arial Black" panose="020B0A04020102020204" pitchFamily="34" charset="0"/>
              </a:rPr>
              <a:t>процессе работы над проектом дошкольники рассматривали рост лука, отметили его роль как лекарственного сырья; изучали чудодейственное влияние на здоровье </a:t>
            </a:r>
            <a:r>
              <a:rPr lang="ru-RU" dirty="0" smtClean="0">
                <a:latin typeface="Arial Black" panose="020B0A04020102020204" pitchFamily="34" charset="0"/>
              </a:rPr>
              <a:t>человека.</a:t>
            </a:r>
          </a:p>
          <a:p>
            <a:r>
              <a:rPr lang="ru-RU" dirty="0" smtClean="0">
                <a:latin typeface="Arial Black" panose="020B0A04020102020204" pitchFamily="34" charset="0"/>
              </a:rPr>
              <a:t> </a:t>
            </a:r>
            <a:r>
              <a:rPr lang="ru-RU" dirty="0">
                <a:latin typeface="Arial Black" panose="020B0A04020102020204" pitchFamily="34" charset="0"/>
              </a:rPr>
              <a:t>Дети приобрели новый опыт поисково-исследовательской деятельности. </a:t>
            </a:r>
          </a:p>
          <a:p>
            <a:r>
              <a:rPr lang="ru-RU" dirty="0" smtClean="0">
                <a:latin typeface="Arial Black" panose="020B0A04020102020204" pitchFamily="34" charset="0"/>
              </a:rPr>
              <a:t>Сам </a:t>
            </a:r>
            <a:r>
              <a:rPr lang="ru-RU" dirty="0">
                <a:latin typeface="Arial Black" panose="020B0A04020102020204" pitchFamily="34" charset="0"/>
              </a:rPr>
              <a:t>процесс и результат проекта принес </a:t>
            </a:r>
            <a:r>
              <a:rPr lang="ru-RU" dirty="0" smtClean="0">
                <a:latin typeface="Arial Black" panose="020B0A04020102020204" pitchFamily="34" charset="0"/>
              </a:rPr>
              <a:t>ребятам удовлетворение</a:t>
            </a:r>
            <a:r>
              <a:rPr lang="ru-RU" dirty="0">
                <a:latin typeface="Arial Black" panose="020B0A04020102020204" pitchFamily="34" charset="0"/>
              </a:rPr>
              <a:t>, радость переживания, осознания собственных умений.</a:t>
            </a:r>
          </a:p>
          <a:p>
            <a:r>
              <a:rPr lang="ru-RU" dirty="0">
                <a:latin typeface="Arial Black" panose="020B0A04020102020204" pitchFamily="34" charset="0"/>
              </a:rPr>
              <a:t>Благодаря проведенной работе, наши дети осознанно могут ответить на вопрос, почему необходим </a:t>
            </a:r>
            <a:r>
              <a:rPr lang="ru-RU" dirty="0" smtClean="0">
                <a:latin typeface="Arial Black" panose="020B0A04020102020204" pitchFamily="34" charset="0"/>
              </a:rPr>
              <a:t>лук.</a:t>
            </a:r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Хорошие результаты данного проекта были достигнуты благодаря совместной деятельности с родителями.</a:t>
            </a:r>
          </a:p>
          <a:p>
            <a:r>
              <a:rPr lang="ru-RU" dirty="0" smtClean="0">
                <a:latin typeface="Arial Black" panose="020B0A04020102020204" pitchFamily="34" charset="0"/>
              </a:rPr>
              <a:t>Совместно с детьми было принято решение о участии в новом проекте « Выращивание лука в открытом грунте»</a:t>
            </a:r>
          </a:p>
        </p:txBody>
      </p:sp>
    </p:spTree>
    <p:extLst>
      <p:ext uri="{BB962C8B-B14F-4D97-AF65-F5344CB8AC3E}">
        <p14:creationId xmlns:p14="http://schemas.microsoft.com/office/powerpoint/2010/main" val="352329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024744" cy="136815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Замачивание и посадка лука на огороде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pic>
        <p:nvPicPr>
          <p:cNvPr id="6146" name="Picture 2" descr="C:\Users\админ\Desktop\проэкт лук\DSC_553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39453" y="2234635"/>
            <a:ext cx="3878904" cy="30466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C:\Users\админ\Desktop\проэкт лук\DSC_559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2953" y="1818513"/>
            <a:ext cx="4135902" cy="3878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026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16632"/>
            <a:ext cx="7024744" cy="136815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Спасибо за внимание!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pic>
        <p:nvPicPr>
          <p:cNvPr id="7170" name="Picture 2" descr="C:\Users\админ\Desktop\проэкт лук\DSC_447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1772816"/>
            <a:ext cx="6759341" cy="4429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5865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9256" cy="1152128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Arial Black" panose="020B0A04020102020204" pitchFamily="34" charset="0"/>
              </a:rPr>
              <a:t>Цель проекта: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00808"/>
            <a:ext cx="7992888" cy="46958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Вызвать у детей познавательный  интерес к выращиванию  репчатого лука  и узнать о его пользе. Активизировать взаимодействие родителей и детей. Заинтересовать  этапами проведения опыта.</a:t>
            </a:r>
          </a:p>
        </p:txBody>
      </p:sp>
    </p:spTree>
    <p:extLst>
      <p:ext uri="{BB962C8B-B14F-4D97-AF65-F5344CB8AC3E}">
        <p14:creationId xmlns:p14="http://schemas.microsoft.com/office/powerpoint/2010/main" val="239266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4290"/>
            <a:ext cx="8219256" cy="9824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 Black" panose="020B0A04020102020204" pitchFamily="34" charset="0"/>
              </a:rPr>
              <a:t>Задачи проекта: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08912" cy="5271864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Закрепление представления об особенностях внешнего вида, строении луковицы(«донце», корни, и верхушка). 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Формирование представления об основных условиях, которые необходимы для роста  лука (вода, земля, свет, тепло).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Развитие трудовых навыков детей (умение ставить цель, подготавливать инструменты, рабочее место и убирать за собой)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способствование возникновению интереса к процессу  роста  и пользе лука.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180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Воспитание бережного отношения к растениям как к живым существам, сопереживания им, понимания необходимости их охраны на собственных наблюдениях;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 Black" panose="020B0A04020102020204" pitchFamily="34" charset="0"/>
              </a:rPr>
              <a:t>Ожидаемый результат: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203829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У детей сформируются знания и представления о росте зеленого лука .</a:t>
            </a:r>
          </a:p>
          <a:p>
            <a:pPr>
              <a:buNone/>
            </a:pP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</a:t>
            </a:r>
          </a:p>
          <a:p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У детей расширятся  представления об условиях, необходимых  для роста и развития  растений.</a:t>
            </a:r>
          </a:p>
          <a:p>
            <a:pPr>
              <a:buNone/>
            </a:pPr>
            <a:endParaRPr lang="ru-RU" sz="1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Дети научатся сажать, ухаживать за луком.</a:t>
            </a:r>
          </a:p>
          <a:p>
            <a:endParaRPr lang="ru-RU" sz="1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У детей расширятся представления о пользе лука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 Black" panose="020B0A04020102020204" pitchFamily="34" charset="0"/>
              </a:rPr>
              <a:t>Актуальность: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84784"/>
            <a:ext cx="7632848" cy="499591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9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Огромную роль в экологическом воспитании детей играет практическая, исследовательская деятельность в природных условиях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. Наши дети живущие в городах, мегаполисах зачастую не знают, не видят и не имеют простейших навыков и знаний о посадке и уходе за таким простым растением как лук. Приобретенное умение </a:t>
            </a:r>
            <a:r>
              <a:rPr lang="ru-RU" sz="19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вырастить 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самому растение вселяет в ребенка чувство </a:t>
            </a:r>
            <a:r>
              <a:rPr lang="ru-RU" sz="19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гордости и 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радости, </a:t>
            </a:r>
            <a:r>
              <a:rPr lang="ru-RU" sz="19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а самое важное 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дети будут знать о огромной пользе такого растения как лук!  </a:t>
            </a:r>
            <a:endParaRPr lang="ru-RU" sz="19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12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579296" cy="108012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Arial Black" panose="020B0A04020102020204" pitchFamily="34" charset="0"/>
              </a:rPr>
              <a:t>Внедрения </a:t>
            </a:r>
            <a:r>
              <a:rPr lang="ru-RU" sz="2700" b="1" dirty="0">
                <a:latin typeface="Arial Black" panose="020B0A04020102020204" pitchFamily="34" charset="0"/>
              </a:rPr>
              <a:t>проекта </a:t>
            </a:r>
            <a:r>
              <a:rPr lang="ru-RU" sz="2700" b="1" dirty="0" smtClean="0">
                <a:latin typeface="Arial Black" panose="020B0A04020102020204" pitchFamily="34" charset="0"/>
              </a:rPr>
              <a:t/>
            </a:r>
            <a:br>
              <a:rPr lang="ru-RU" sz="2700" b="1" dirty="0" smtClean="0">
                <a:latin typeface="Arial Black" panose="020B0A04020102020204" pitchFamily="34" charset="0"/>
              </a:rPr>
            </a:br>
            <a:r>
              <a:rPr lang="ru-RU" sz="2700" b="1" dirty="0" smtClean="0">
                <a:latin typeface="Arial Black" panose="020B0A04020102020204" pitchFamily="34" charset="0"/>
              </a:rPr>
              <a:t>по </a:t>
            </a:r>
            <a:r>
              <a:rPr lang="ru-RU" sz="2700" b="1" dirty="0">
                <a:latin typeface="Arial Black" panose="020B0A04020102020204" pitchFamily="34" charset="0"/>
              </a:rPr>
              <a:t>образовательным областям</a:t>
            </a:r>
            <a:r>
              <a:rPr lang="ru-RU" sz="3200" b="1" dirty="0">
                <a:latin typeface="Arial Black" panose="020B0A04020102020204" pitchFamily="34" charset="0"/>
              </a:rPr>
              <a:t>:</a:t>
            </a:r>
            <a:br>
              <a:rPr lang="ru-RU" sz="3200" b="1" dirty="0">
                <a:latin typeface="Arial Black" panose="020B0A04020102020204" pitchFamily="34" charset="0"/>
              </a:rPr>
            </a:b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412776"/>
            <a:ext cx="8208912" cy="5112568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 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Образовательная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область «Познание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»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Развитие вкусовых качеств человека, так же обоняния, осязания. Формирование умений устанавливать связи между состоянием роста растения в воде и на земле, умений сравнивать лук по форме, величине, цвету.</a:t>
            </a:r>
          </a:p>
          <a:p>
            <a:pPr marL="68580" indent="0"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68580" indent="0"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  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Образовательной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область   «Чтение художественной литературы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» 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Совершенствование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умений видеть окружающую себя красоту природы и отражение увиденного и прочитанного на рисунках.</a:t>
            </a: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Разучивание пословиц,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загадок, чтение сказки «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Чиполлино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»</a:t>
            </a:r>
          </a:p>
          <a:p>
            <a:pPr marL="68580" indent="0">
              <a:buNone/>
            </a:pPr>
            <a:endParaRPr lang="ru-RU" sz="140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68580" indent="0"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 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Образовательной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областью «Физическая культура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» 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Формирование представлений о ЗОЖ</a:t>
            </a:r>
          </a:p>
          <a:p>
            <a:pPr marL="68580" indent="0"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</a:p>
          <a:p>
            <a:pPr marL="68580" indent="0"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  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Образовательной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областью «Социализация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» 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Развитие дружбы, умение работать друг с другом, в коллективе.</a:t>
            </a: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Воспитание трудолюбия, старательности, аккуратности, бережное отношение к окружающей природе и к труду товарищей.</a:t>
            </a:r>
          </a:p>
        </p:txBody>
      </p:sp>
    </p:spTree>
    <p:extLst>
      <p:ext uri="{BB962C8B-B14F-4D97-AF65-F5344CB8AC3E}">
        <p14:creationId xmlns:p14="http://schemas.microsoft.com/office/powerpoint/2010/main" val="5952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11088" y="404664"/>
            <a:ext cx="8305800" cy="144016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Arial Black" panose="020B0A04020102020204" pitchFamily="34" charset="0"/>
              </a:rPr>
              <a:t>Первый этап</a:t>
            </a:r>
            <a:r>
              <a:rPr lang="ru-RU" sz="2400" b="1" dirty="0" smtClean="0"/>
              <a:t>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Знакомство с луком!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6" name="Picture 2" descr="C:\Users\админ\Desktop\проэкт лук\4a6f94a1d3_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921" y="1628800"/>
            <a:ext cx="7045343" cy="449895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56835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11088" y="404664"/>
            <a:ext cx="8305800" cy="14401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Строение лука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0" name="Picture 2" descr="C:\Users\админ\Desktop\проэкт лук\hello_html_m7e2fbf93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40201" y="1700808"/>
            <a:ext cx="4583324" cy="446449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" name="TextBox 1"/>
          <p:cNvSpPr txBox="1"/>
          <p:nvPr/>
        </p:nvSpPr>
        <p:spPr>
          <a:xfrm>
            <a:off x="683568" y="2708920"/>
            <a:ext cx="315663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1. Корни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2. Луковица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3. Перо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4. Сочные чешуи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5. Сухие чешуи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96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07CE7448121D824FBE8280DA6DF27D16" ma:contentTypeVersion="0" ma:contentTypeDescription="Создание документа." ma:contentTypeScope="" ma:versionID="9418879488f2be88e0b0463956bce705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71A0F44-B905-4B64-9EE4-0BDDDDD57E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69B564-854B-4386-90FA-6676C7A405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69508BA-984B-40CD-896E-3AA1013C88D4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625</TotalTime>
  <Words>618</Words>
  <Application>Microsoft Office PowerPoint</Application>
  <PresentationFormat>Экран (4:3)</PresentationFormat>
  <Paragraphs>86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Остин</vt:lpstr>
      <vt:lpstr>«Лук- зелёный друг»</vt:lpstr>
      <vt:lpstr>Презентация PowerPoint</vt:lpstr>
      <vt:lpstr>Цель проекта: </vt:lpstr>
      <vt:lpstr>Задачи проекта:</vt:lpstr>
      <vt:lpstr>Ожидаемый результат:</vt:lpstr>
      <vt:lpstr>Актуальность:</vt:lpstr>
      <vt:lpstr>Внедрения проекта  по образовательным областям: </vt:lpstr>
      <vt:lpstr>Первый этап:  Знакомство с луком! </vt:lpstr>
      <vt:lpstr> Строение лука </vt:lpstr>
      <vt:lpstr> Рассматриваем! Разбираем!  </vt:lpstr>
      <vt:lpstr> Нюхаем! Пробуем!  </vt:lpstr>
      <vt:lpstr> эксперимент «Где быстрее вырастет лук –  в воде, влажной  или сухой земле?»</vt:lpstr>
      <vt:lpstr>Использование лука для профилактики гриппа</vt:lpstr>
      <vt:lpstr>Второй этап: Информационно-просветительская работа с родителями</vt:lpstr>
      <vt:lpstr> Посадка лука дома с родителями на зелень</vt:lpstr>
      <vt:lpstr> Закрепление знаний о строении лука</vt:lpstr>
      <vt:lpstr> Прорастание  лука</vt:lpstr>
      <vt:lpstr> Ухаживаем за луком!</vt:lpstr>
      <vt:lpstr> </vt:lpstr>
      <vt:lpstr>Заполнение календаря роста лука</vt:lpstr>
      <vt:lpstr>Мы собрали урожай!</vt:lpstr>
      <vt:lpstr>Н. Красноперова </vt:lpstr>
      <vt:lpstr>Заключение:</vt:lpstr>
      <vt:lpstr>Замачивание и посадка лука на огороде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Лук*****</dc:title>
  <dc:creator>админ</dc:creator>
  <cp:lastModifiedBy>админ</cp:lastModifiedBy>
  <cp:revision>66</cp:revision>
  <dcterms:modified xsi:type="dcterms:W3CDTF">2017-02-05T19:03:03Z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0x01010007CE7448121D824FBE8280DA6DF27D16</vt:lpwstr>
  </property>
</Properties>
</file>