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58" r:id="rId4"/>
    <p:sldId id="260" r:id="rId5"/>
    <p:sldId id="269" r:id="rId6"/>
    <p:sldId id="263" r:id="rId7"/>
    <p:sldId id="262" r:id="rId8"/>
    <p:sldId id="264" r:id="rId9"/>
    <p:sldId id="261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C74"/>
    <a:srgbClr val="000099"/>
    <a:srgbClr val="FF0000"/>
    <a:srgbClr val="003399"/>
    <a:srgbClr val="000000"/>
    <a:srgbClr val="990000"/>
    <a:srgbClr val="045C0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3" autoAdjust="0"/>
    <p:restoredTop sz="94514" autoAdjust="0"/>
  </p:normalViewPr>
  <p:slideViewPr>
    <p:cSldViewPr>
      <p:cViewPr>
        <p:scale>
          <a:sx n="75" d="100"/>
          <a:sy n="75" d="100"/>
        </p:scale>
        <p:origin x="-444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9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841269841269898E-2"/>
          <c:y val="6.2350119904076809E-2"/>
          <c:w val="0.58730158730158766"/>
          <c:h val="0.7242206235011999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 высокий уровень</c:v>
                </c:pt>
              </c:strCache>
            </c:strRef>
          </c:tx>
          <c:spPr>
            <a:solidFill>
              <a:schemeClr val="accent1"/>
            </a:solidFill>
            <a:ln w="828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2014-2015</c:v>
                </c:pt>
                <c:pt idx="2">
                  <c:v>2015-2016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42</c:v>
                </c:pt>
                <c:pt idx="2">
                  <c:v>62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chemeClr val="accent2"/>
            </a:solidFill>
            <a:ln w="828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2014-2015</c:v>
                </c:pt>
                <c:pt idx="2">
                  <c:v>2015-2016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58</c:v>
                </c:pt>
                <c:pt idx="2">
                  <c:v>38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chemeClr val="hlink"/>
            </a:solidFill>
            <a:ln w="828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2014-2015</c:v>
                </c:pt>
                <c:pt idx="2">
                  <c:v>2015-2016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0</c:v>
                </c:pt>
                <c:pt idx="2">
                  <c:v>0</c:v>
                </c:pt>
              </c:numCache>
            </c:numRef>
          </c:val>
        </c:ser>
        <c:gapDepth val="0"/>
        <c:shape val="box"/>
        <c:axId val="57014144"/>
        <c:axId val="57015680"/>
        <c:axId val="0"/>
      </c:bar3DChart>
      <c:catAx>
        <c:axId val="57014144"/>
        <c:scaling>
          <c:orientation val="minMax"/>
        </c:scaling>
        <c:axPos val="b"/>
        <c:numFmt formatCode="General" sourceLinked="1"/>
        <c:tickLblPos val="low"/>
        <c:spPr>
          <a:ln w="207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75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7015680"/>
        <c:crosses val="autoZero"/>
        <c:auto val="1"/>
        <c:lblAlgn val="ctr"/>
        <c:lblOffset val="100"/>
        <c:tickLblSkip val="2"/>
        <c:tickMarkSkip val="1"/>
      </c:catAx>
      <c:valAx>
        <c:axId val="57015680"/>
        <c:scaling>
          <c:orientation val="minMax"/>
        </c:scaling>
        <c:axPos val="l"/>
        <c:majorGridlines>
          <c:spPr>
            <a:ln w="207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207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75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7014144"/>
        <c:crosses val="autoZero"/>
        <c:crossBetween val="between"/>
      </c:valAx>
      <c:spPr>
        <a:noFill/>
        <a:ln w="16577">
          <a:noFill/>
        </a:ln>
      </c:spPr>
    </c:plotArea>
    <c:legend>
      <c:legendPos val="r"/>
      <c:layout>
        <c:manualLayout>
          <c:xMode val="edge"/>
          <c:yMode val="edge"/>
          <c:x val="0.67460317460317587"/>
          <c:y val="0.27338129496402902"/>
          <c:w val="0.31904761904761936"/>
          <c:h val="0.45563549160671463"/>
        </c:manualLayout>
      </c:layout>
      <c:spPr>
        <a:noFill/>
        <a:ln w="2072">
          <a:solidFill>
            <a:schemeClr val="tx1"/>
          </a:solidFill>
          <a:prstDash val="solid"/>
        </a:ln>
      </c:spPr>
      <c:txPr>
        <a:bodyPr/>
        <a:lstStyle/>
        <a:p>
          <a:pPr>
            <a:defRPr sz="1080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75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71D1C-3CD2-4ABD-805D-47D999CD4B1B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73F43-4F33-4763-AE69-DCF40CB7BA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73F43-4F33-4763-AE69-DCF40CB7BAD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73F43-4F33-4763-AE69-DCF40CB7BAD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45DF-6AB6-4370-80AF-D8773B6F28F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BD2AA-D8DC-41E1-9D3B-549B0A677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8C2E5-DCE0-468E-AD34-5DF3BCA035D2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18815-F74F-4FAD-B2A8-AD84C3D7A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094C-D64A-4092-AF9C-61042151B9F9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23AE-21D5-4312-B4C2-037FAE3A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A68D-6333-4C5E-86A5-0D27C2E7462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5C1B-BB08-4EFF-ABDC-4ECF65E68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0A2E6-30AE-4C97-ABBE-FE9D7794D69E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53B00-DC5E-444F-8532-7AE0A8B1B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C0D48-211C-4FA1-8DBC-5EEDA756D6DE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497CC-BA0C-4CF5-8D37-5B05D60C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496AA-CB4A-483D-93AD-AD12C069B8D3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1634-3AA6-4B81-A347-CC2A4EA61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53F7-D68D-4CC9-BCAF-77845849E8C6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55A1E-D991-451B-8CDC-925B840B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DE335-7297-4348-AF91-48138C186511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266-839E-407E-8417-5437ADBE8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1749-9DEE-4263-A89D-E3872561BCA5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85578-3303-4F07-9AE7-5061C529F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77E5-4140-44C7-8426-AA6C797212BF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8F14-ED8F-4959-86D5-1D3CBF64A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16F60-555F-4D5B-8A6E-CB4721367D02}" type="datetimeFigureOut">
              <a:rPr lang="ru-RU"/>
              <a:pPr>
                <a:defRPr/>
              </a:pPr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518829-53DF-4DFF-A4A8-6B9004AC0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 advTm="7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7" name="TextBox 6"/>
          <p:cNvSpPr txBox="1"/>
          <p:nvPr/>
        </p:nvSpPr>
        <p:spPr>
          <a:xfrm>
            <a:off x="1928792" y="265092"/>
            <a:ext cx="6400426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Портфолио</a:t>
            </a:r>
            <a:endParaRPr lang="ru-RU" sz="8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pic>
        <p:nvPicPr>
          <p:cNvPr id="13316" name="Picture 3" descr="C:\Documents and Settings\Кирилл\Рабочий стол\МАМА\анимация\07acdff8d19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3849688"/>
            <a:ext cx="3929063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50825" y="1700213"/>
            <a:ext cx="853281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Monotype Corsiva" pitchFamily="66" charset="0"/>
              </a:rPr>
              <a:t>Воспитателя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045C04"/>
                </a:solidFill>
                <a:latin typeface="Monotype Corsiva" pitchFamily="66" charset="0"/>
              </a:rPr>
              <a:t>Мурашовой Ирины Анатольевны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3888" y="324952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Учись, исследуй и твори,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 Но главное не навреди.</a:t>
            </a: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1403350" y="1497001"/>
            <a:ext cx="62642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dirty="0">
                <a:solidFill>
                  <a:srgbClr val="990000"/>
                </a:solidFill>
                <a:latin typeface="Monotype Corsiva" pitchFamily="66" charset="0"/>
              </a:rPr>
              <a:t>Отзыв о работе воспитателя</a:t>
            </a:r>
          </a:p>
          <a:p>
            <a:pPr algn="ctr"/>
            <a:endParaRPr lang="ru-RU" sz="2800" dirty="0">
              <a:solidFill>
                <a:srgbClr val="990000"/>
              </a:solidFill>
            </a:endParaRPr>
          </a:p>
          <a:p>
            <a:pPr algn="ctr"/>
            <a:r>
              <a:rPr lang="ru-RU" dirty="0"/>
              <a:t>   </a:t>
            </a:r>
            <a:r>
              <a:rPr lang="ru-RU" sz="2000" dirty="0" smtClean="0">
                <a:solidFill>
                  <a:srgbClr val="001C74"/>
                </a:solidFill>
                <a:latin typeface="Monotype Corsiva" pitchFamily="66" charset="0"/>
              </a:rPr>
              <a:t>Ирина Анатольевна</a:t>
            </a:r>
            <a:r>
              <a:rPr lang="ru-RU" sz="2000" dirty="0">
                <a:solidFill>
                  <a:srgbClr val="001C74"/>
                </a:solidFill>
                <a:latin typeface="Monotype Corsiva" pitchFamily="66" charset="0"/>
              </a:rPr>
              <a:t> работает с детьми </a:t>
            </a:r>
            <a:r>
              <a:rPr lang="ru-RU" sz="2000" dirty="0" smtClean="0">
                <a:solidFill>
                  <a:srgbClr val="001C74"/>
                </a:solidFill>
                <a:latin typeface="Monotype Corsiva" pitchFamily="66" charset="0"/>
              </a:rPr>
              <a:t>нашей подготовительной уже к школе группе. </a:t>
            </a:r>
            <a:r>
              <a:rPr lang="ru-RU" sz="2000" dirty="0">
                <a:solidFill>
                  <a:srgbClr val="001C74"/>
                </a:solidFill>
                <a:latin typeface="Monotype Corsiva" pitchFamily="66" charset="0"/>
              </a:rPr>
              <a:t>Она - творчески работающий, хорошо знающий психологию детей дошкольного возраста воспитатель. В ней сочетается огромное трудолюбие, любовь к своей профессии, детям, стремление к творчеству. Она умело использует свой богатый опыт и знания в работе с детьми.</a:t>
            </a:r>
          </a:p>
          <a:p>
            <a:pPr algn="ctr"/>
            <a:r>
              <a:rPr lang="ru-RU" sz="2000" dirty="0">
                <a:solidFill>
                  <a:srgbClr val="001C74"/>
                </a:solidFill>
                <a:latin typeface="Monotype Corsiva" pitchFamily="66" charset="0"/>
              </a:rPr>
              <a:t>    </a:t>
            </a:r>
            <a:r>
              <a:rPr lang="ru-RU" sz="2000" dirty="0" smtClean="0">
                <a:solidFill>
                  <a:srgbClr val="001C74"/>
                </a:solidFill>
                <a:latin typeface="Monotype Corsiva" pitchFamily="66" charset="0"/>
              </a:rPr>
              <a:t>желаем  Ирине Анатольевне дальнейшего </a:t>
            </a:r>
            <a:r>
              <a:rPr lang="ru-RU" sz="2000" dirty="0">
                <a:solidFill>
                  <a:srgbClr val="001C74"/>
                </a:solidFill>
                <a:latin typeface="Monotype Corsiva" pitchFamily="66" charset="0"/>
              </a:rPr>
              <a:t>профессионального и творческого роста, оптимизма, благополучия</a:t>
            </a:r>
            <a:r>
              <a:rPr lang="ru-RU" sz="2000" dirty="0" smtClean="0">
                <a:solidFill>
                  <a:srgbClr val="001C74"/>
                </a:solidFill>
                <a:latin typeface="Monotype Corsiva" pitchFamily="66" charset="0"/>
              </a:rPr>
              <a:t>.</a:t>
            </a:r>
          </a:p>
          <a:p>
            <a:pPr algn="r"/>
            <a:r>
              <a:rPr lang="ru-RU" sz="2000" dirty="0" smtClean="0">
                <a:solidFill>
                  <a:srgbClr val="001C74"/>
                </a:solidFill>
                <a:latin typeface="Monotype Corsiva" pitchFamily="66" charset="0"/>
              </a:rPr>
              <a:t>Ваши родители группы № 9 «</a:t>
            </a:r>
            <a:r>
              <a:rPr lang="ru-RU" sz="2000" dirty="0" err="1" smtClean="0">
                <a:solidFill>
                  <a:srgbClr val="001C74"/>
                </a:solidFill>
                <a:latin typeface="Monotype Corsiva" pitchFamily="66" charset="0"/>
              </a:rPr>
              <a:t>Югорка</a:t>
            </a:r>
            <a:r>
              <a:rPr lang="ru-RU" sz="2000" dirty="0" smtClean="0">
                <a:solidFill>
                  <a:srgbClr val="001C74"/>
                </a:solidFill>
                <a:latin typeface="Monotype Corsiva" pitchFamily="66" charset="0"/>
              </a:rPr>
              <a:t>», </a:t>
            </a:r>
            <a:r>
              <a:rPr lang="ru-RU" sz="2000" dirty="0" err="1" smtClean="0">
                <a:solidFill>
                  <a:srgbClr val="001C74"/>
                </a:solidFill>
                <a:latin typeface="Monotype Corsiva" pitchFamily="66" charset="0"/>
              </a:rPr>
              <a:t>г.Югорск</a:t>
            </a:r>
            <a:endParaRPr lang="ru-RU" sz="2000" dirty="0">
              <a:solidFill>
                <a:srgbClr val="001C7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8" y="733425"/>
            <a:ext cx="6786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42938" y="10001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Дорогу осилит идущий!</a:t>
            </a:r>
          </a:p>
        </p:txBody>
      </p:sp>
      <p:pic>
        <p:nvPicPr>
          <p:cNvPr id="6" name="Рисунок 5" descr="C:\Documents and Settings\Ирина\My Documents\103PHOTO\SAM_08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060848"/>
            <a:ext cx="5389200" cy="3148972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40e2332533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1785938" y="785813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990000"/>
                </a:solidFill>
                <a:latin typeface="Monotype Corsiva" pitchFamily="66" charset="0"/>
              </a:rPr>
              <a:t>Общие сведения</a:t>
            </a:r>
            <a:endParaRPr lang="ru-RU" sz="3600" b="1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4356100" y="1916113"/>
            <a:ext cx="39592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Мурашова Ирина Анатольевна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i="1" u="sng" dirty="0">
                <a:solidFill>
                  <a:srgbClr val="002060"/>
                </a:solidFill>
                <a:latin typeface="Monotype Corsiva" pitchFamily="66" charset="0"/>
              </a:rPr>
              <a:t>Образование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– высшее</a:t>
            </a:r>
          </a:p>
          <a:p>
            <a:r>
              <a:rPr lang="ru-RU" sz="2400" i="1" u="sng" dirty="0">
                <a:solidFill>
                  <a:srgbClr val="002060"/>
                </a:solidFill>
                <a:latin typeface="Monotype Corsiva" pitchFamily="66" charset="0"/>
              </a:rPr>
              <a:t>Специальность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–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«Социальная дошкольная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педагогика </a:t>
            </a:r>
          </a:p>
          <a:p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и психология» 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i="1" u="sng" dirty="0" smtClean="0">
                <a:solidFill>
                  <a:srgbClr val="002060"/>
                </a:solidFill>
                <a:latin typeface="Monotype Corsiva" pitchFamily="66" charset="0"/>
              </a:rPr>
              <a:t>Окончила</a:t>
            </a:r>
            <a:r>
              <a:rPr lang="ru-RU" sz="2400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i="1" dirty="0">
                <a:solidFill>
                  <a:srgbClr val="002060"/>
                </a:solidFill>
                <a:latin typeface="Monotype Corsiva" pitchFamily="66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ШГПИ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г. Шадринск , 2005 год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3793" name="Picture 1" descr="C:\Documents and Settings\Ирина\My Documents\My Pictures\Picture\Picture 21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285860"/>
            <a:ext cx="2491400" cy="44291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1043609" y="692150"/>
            <a:ext cx="712879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990000"/>
                </a:solidFill>
                <a:latin typeface="Monotype Corsiva" pitchFamily="66" charset="0"/>
              </a:rPr>
              <a:t>Мой девиз</a:t>
            </a:r>
          </a:p>
          <a:p>
            <a:pPr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Жизнь прекрасна – надо только умело прожить.</a:t>
            </a:r>
            <a:endParaRPr lang="ru-RU" sz="3200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Наслаждаться природой, любоваться детьми,</a:t>
            </a:r>
            <a:endParaRPr lang="ru-RU" sz="3200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Созидать, увлекаться, создавать и творить,</a:t>
            </a:r>
            <a:endParaRPr lang="ru-RU" sz="3200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Не грустить и не плакать, а просто любить!</a:t>
            </a:r>
            <a:endParaRPr lang="ru-RU" sz="3200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Жизнь прекрасна – ты только умело живи!</a:t>
            </a:r>
            <a:endParaRPr lang="ru-RU" sz="3200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(И.М. </a:t>
            </a:r>
            <a:r>
              <a:rPr lang="ru-RU" sz="3200" b="1" dirty="0" err="1" smtClean="0">
                <a:solidFill>
                  <a:srgbClr val="000099"/>
                </a:solidFill>
                <a:latin typeface="Monotype Corsiva" pitchFamily="66" charset="0"/>
              </a:rPr>
              <a:t>Добренко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)</a:t>
            </a:r>
            <a:endParaRPr lang="ru-RU" sz="3200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1763713" y="620713"/>
            <a:ext cx="5524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0000"/>
                </a:solidFill>
                <a:latin typeface="Monotype Corsiva" pitchFamily="66" charset="0"/>
              </a:rPr>
              <a:t>Мое педагогическое кредо</a:t>
            </a:r>
            <a:endParaRPr lang="ru-RU" sz="3200" b="1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8" y="4792663"/>
            <a:ext cx="6786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042988" y="1125538"/>
            <a:ext cx="7088187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Кредо означает «верю». Во что я верю? Я верю в ребёнка, в себя  и в своих коллег. Я учусь, учусь всё время, учусь всегда и везде. Мне нравиться учиться. </a:t>
            </a:r>
          </a:p>
          <a:p>
            <a:pPr algn="just" eaLnBrk="1" hangingPunct="1"/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                       Многому я научился у своих наставников,</a:t>
            </a:r>
          </a:p>
          <a:p>
            <a:pPr algn="just" eaLnBrk="1" hangingPunct="1"/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Ещё больше – у своих товарищей.</a:t>
            </a:r>
          </a:p>
          <a:p>
            <a:pPr algn="just" eaLnBrk="1" hangingPunct="1"/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Но более всего у своих учеников</a:t>
            </a:r>
          </a:p>
          <a:p>
            <a:pPr algn="just" eaLnBrk="1" hangingPunct="1"/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                                                                                     Талмуд.</a:t>
            </a:r>
          </a:p>
          <a:p>
            <a:pPr algn="just" eaLnBrk="1" hangingPunct="1"/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    Именно мои воспитанники заставляют меня быть таким педагогом, каким я являюсь на сегодняшний день. И я благодарна им за это. Ведь они «закалили» меня и многому научили. Научили принимать их такими, какие они есть, быть терпимей  к их детским ошибкам, но требовательной к самой себе. Воспитывая их, я изменяюсь сама. Опыт работы с детьми стали годами поисков, раздумий, разочарований, колебаний и открытий. </a:t>
            </a:r>
            <a:endParaRPr lang="ru-RU" sz="2000" dirty="0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5" descr="40e23325333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1476375" y="476250"/>
            <a:ext cx="5830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990000"/>
                </a:solidFill>
                <a:latin typeface="Monotype Corsiva" pitchFamily="66" charset="0"/>
              </a:rPr>
              <a:t>Профессиональная деятельность</a:t>
            </a:r>
          </a:p>
        </p:txBody>
      </p:sp>
      <p:graphicFrame>
        <p:nvGraphicFramePr>
          <p:cNvPr id="24716" name="Group 14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0941324"/>
              </p:ext>
            </p:extLst>
          </p:nvPr>
        </p:nvGraphicFramePr>
        <p:xfrm>
          <a:off x="1187450" y="981075"/>
          <a:ext cx="7127875" cy="5315585"/>
        </p:xfrm>
        <a:graphic>
          <a:graphicData uri="http://schemas.openxmlformats.org/drawingml/2006/table">
            <a:tbl>
              <a:tblPr/>
              <a:tblGrid>
                <a:gridCol w="2447925"/>
                <a:gridCol w="4679950"/>
              </a:tblGrid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 технология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Непосредственная образовательная деятельность, утренняя гимнастика, развлечения, труд, прогулка, повседневная бытовая деятельность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Здоровьесберегающие технологии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Дыхательная и офтальмологическая гимнастики, ароматерапия, игровой и точечный массаж</a:t>
                      </a: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динамические паузы, музыка терапия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игровой обучающей ситуации 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Предполагает наличие сюжета по ходу которого дети решают проблемные задачи применяя ТРИЗ технологию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проектного обучения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метода проектов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недельное тематическое планирование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проблемного обучения 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проблемных ситуаций в результате чего ребенок получает знания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технология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Совокупность методов, приемов и средств различных видов искусств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ИКТ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ТСО и мультимедийных презентаций в образовательной деятельности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</a:rPr>
              <a:t>Игровая</a:t>
            </a:r>
            <a:r>
              <a:rPr lang="ru-RU" b="1" smtClean="0">
                <a:solidFill>
                  <a:schemeClr val="bg1"/>
                </a:solidFill>
              </a:rPr>
              <a:t> технология</a:t>
            </a:r>
            <a:br>
              <a:rPr lang="ru-RU" b="1" smtClean="0">
                <a:solidFill>
                  <a:schemeClr val="bg1"/>
                </a:solidFill>
              </a:rPr>
            </a:br>
            <a:endParaRPr lang="ru-RU" b="1" smtClean="0">
              <a:solidFill>
                <a:schemeClr val="bg1"/>
              </a:solidFill>
            </a:endParaRPr>
          </a:p>
        </p:txBody>
      </p:sp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0" y="2781300"/>
            <a:ext cx="30972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err="1">
                <a:solidFill>
                  <a:srgbClr val="000099"/>
                </a:solidFill>
              </a:rPr>
              <a:t>Здоровьесберегающая</a:t>
            </a:r>
            <a:endParaRPr lang="ru-RU" sz="1600" b="1" dirty="0">
              <a:solidFill>
                <a:srgbClr val="000099"/>
              </a:solidFill>
            </a:endParaRPr>
          </a:p>
          <a:p>
            <a:pPr algn="ctr"/>
            <a:r>
              <a:rPr lang="ru-RU" sz="1600" b="1" dirty="0">
                <a:solidFill>
                  <a:srgbClr val="000099"/>
                </a:solidFill>
              </a:rPr>
              <a:t> технология</a:t>
            </a:r>
          </a:p>
        </p:txBody>
      </p:sp>
      <p:sp>
        <p:nvSpPr>
          <p:cNvPr id="18439" name="Rectangle 76"/>
          <p:cNvSpPr>
            <a:spLocks noChangeArrowheads="1"/>
          </p:cNvSpPr>
          <p:nvPr/>
        </p:nvSpPr>
        <p:spPr bwMode="auto">
          <a:xfrm>
            <a:off x="4859338" y="2852738"/>
            <a:ext cx="3097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</a:rPr>
              <a:t>Арт -  технология</a:t>
            </a:r>
          </a:p>
        </p:txBody>
      </p:sp>
      <p:sp>
        <p:nvSpPr>
          <p:cNvPr id="18440" name="Rectangle 77"/>
          <p:cNvSpPr>
            <a:spLocks noChangeArrowheads="1"/>
          </p:cNvSpPr>
          <p:nvPr/>
        </p:nvSpPr>
        <p:spPr bwMode="auto">
          <a:xfrm>
            <a:off x="827088" y="6092825"/>
            <a:ext cx="30972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</a:rPr>
              <a:t>Игровая  технология</a:t>
            </a: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0" y="6021388"/>
            <a:ext cx="37449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</a:rPr>
              <a:t>Технология игровой обучающей ситуации</a:t>
            </a:r>
          </a:p>
        </p:txBody>
      </p:sp>
      <p:pic>
        <p:nvPicPr>
          <p:cNvPr id="1026" name="Picture 2" descr="E:\Светлячок\День открытых дверей\IMG_96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3857652" cy="3429024"/>
          </a:xfrm>
          <a:prstGeom prst="rect">
            <a:avLst/>
          </a:prstGeom>
          <a:noFill/>
        </p:spPr>
      </p:pic>
      <p:pic>
        <p:nvPicPr>
          <p:cNvPr id="9" name="Рисунок 8" descr="E:\Светлячок\для Севы\IMG_20160407_0859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27686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Светлячок\Открытое занятие МОЕ\DSC_5879.JPG"/>
          <p:cNvPicPr/>
          <p:nvPr/>
        </p:nvPicPr>
        <p:blipFill>
          <a:blip r:embed="rId5" cstate="print"/>
          <a:srcRect r="21913"/>
          <a:stretch>
            <a:fillRect/>
          </a:stretch>
        </p:blipFill>
        <p:spPr bwMode="auto">
          <a:xfrm>
            <a:off x="1000100" y="3786190"/>
            <a:ext cx="3319469" cy="240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1214438" y="571500"/>
            <a:ext cx="671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1547813" y="549275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990000"/>
              </a:solidFill>
              <a:latin typeface="Times New Roman" pitchFamily="18" charset="0"/>
            </a:endParaRPr>
          </a:p>
        </p:txBody>
      </p:sp>
      <p:graphicFrame>
        <p:nvGraphicFramePr>
          <p:cNvPr id="24711" name="Group 13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78331984"/>
              </p:ext>
            </p:extLst>
          </p:nvPr>
        </p:nvGraphicFramePr>
        <p:xfrm>
          <a:off x="585416" y="825499"/>
          <a:ext cx="7921625" cy="5998816"/>
        </p:xfrm>
        <a:graphic>
          <a:graphicData uri="http://schemas.openxmlformats.org/drawingml/2006/table">
            <a:tbl>
              <a:tblPr/>
              <a:tblGrid>
                <a:gridCol w="4041838"/>
                <a:gridCol w="3879787"/>
              </a:tblGrid>
              <a:tr h="2858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Уровень, название мероприятия, результат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мероприятия, результат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3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21.12.2016 База г.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Югорск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Городской Методический центр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«Математическое развитие дошкольников через проектную деятельность»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Семинар-практикум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Доклад и презентация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Театрально-игровая деятельность в ДОУ»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3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Региональный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06.05.2015 год г. Сургут ГОУ ВПО Ханты-мансийского автономного округа –Югры  удостоверение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повышения квалификации»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Открытое мероприятие </a:t>
                      </a: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Интегрированное занятие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ознакомлению с окружающим и театрализация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«Путешествие по миру». « Здравствуй Африка»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ГМЦ, города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Югорска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Ханты-мансийского автономного округа –Югры  Общее родительское собрание «Формирование личности ребенка через внедрение новых образовательных технологий»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Сборник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Театрально-игровая деятельность в ДОУ»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Выпуск ГМЦ, города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Югорска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Ханты-мансийского автономного округа –Югры 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9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Семинар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Доклад и презентация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«Внедрение и разработка программы Радуга для старшего дошкольного возраста»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Персональный сайт,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электронное портфолио, учебно-методический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48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Педсовет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Доклад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Дидактическая игра как средство патриотического воспитания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Интегрированное ООД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Поможем Буратино построить супермаркет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 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средствам ТРИЗ технологий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Семинар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Доклад и презентация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«Внедрение и разработка программы Истоковедение  для старшего дошкольного возраста»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публикации:</a:t>
                      </a:r>
                      <a:b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Игры, способствующие развитию мышления и воображения через применение ТРИЗ технологии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92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Семинар- практикум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Доклад и презентация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«Здоровые дети-счастливые родители»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82775" algn="l"/>
                          <a:tab pos="2006600" algn="l"/>
                        </a:tabLs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 для часто длитетельноболеющих детей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705" name="Прямоугольник 5"/>
          <p:cNvSpPr>
            <a:spLocks noChangeArrowheads="1"/>
          </p:cNvSpPr>
          <p:nvPr/>
        </p:nvSpPr>
        <p:spPr bwMode="auto">
          <a:xfrm>
            <a:off x="1572841" y="456167"/>
            <a:ext cx="61198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Обобщение и распространение собственного педагогического опыта</a:t>
            </a: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3" name="Прямоугольник 5"/>
          <p:cNvSpPr>
            <a:spLocks noChangeArrowheads="1"/>
          </p:cNvSpPr>
          <p:nvPr/>
        </p:nvSpPr>
        <p:spPr bwMode="auto">
          <a:xfrm>
            <a:off x="2843213" y="549275"/>
            <a:ext cx="568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990000"/>
                </a:solidFill>
                <a:latin typeface="Monotype Corsiva" pitchFamily="66" charset="0"/>
              </a:rPr>
              <a:t>Инновационная деятельность</a:t>
            </a:r>
          </a:p>
        </p:txBody>
      </p:sp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3132138" y="981075"/>
            <a:ext cx="51117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99"/>
                </a:solidFill>
              </a:rPr>
              <a:t>В детском саду в своей группе я реализовала инновационный проект </a:t>
            </a:r>
            <a:r>
              <a:rPr lang="ru-RU" sz="1400" b="1" dirty="0" smtClean="0">
                <a:solidFill>
                  <a:srgbClr val="FF0000"/>
                </a:solidFill>
              </a:rPr>
              <a:t>«Будущие – это МЫ»,</a:t>
            </a:r>
          </a:p>
          <a:p>
            <a:pPr algn="ctr"/>
            <a:r>
              <a:rPr lang="ru-RU" sz="1400" b="1" dirty="0" smtClean="0">
                <a:solidFill>
                  <a:srgbClr val="000099"/>
                </a:solidFill>
              </a:rPr>
              <a:t>это программа развития </a:t>
            </a:r>
            <a:r>
              <a:rPr lang="ru-RU" sz="1400" b="1" dirty="0" err="1">
                <a:solidFill>
                  <a:srgbClr val="000099"/>
                </a:solidFill>
              </a:rPr>
              <a:t>криативной</a:t>
            </a:r>
            <a:r>
              <a:rPr lang="ru-RU" sz="1400" b="1" dirty="0">
                <a:solidFill>
                  <a:srgbClr val="000099"/>
                </a:solidFill>
              </a:rPr>
              <a:t> личности ребенка по средствам ТРИЗ технологии.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</a:rPr>
              <a:t>Теория  Решения Изобретательских Задач (ТРИЗ) </a:t>
            </a:r>
          </a:p>
          <a:p>
            <a:pPr algn="ctr"/>
            <a:r>
              <a:rPr lang="ru-RU" sz="1400" b="1" dirty="0">
                <a:solidFill>
                  <a:srgbClr val="000099"/>
                </a:solidFill>
              </a:rPr>
              <a:t> </a:t>
            </a:r>
            <a:r>
              <a:rPr lang="ru-RU" sz="1400" b="1" dirty="0" smtClean="0">
                <a:solidFill>
                  <a:srgbClr val="000099"/>
                </a:solidFill>
              </a:rPr>
              <a:t>Автор </a:t>
            </a:r>
            <a:r>
              <a:rPr lang="ru-RU" sz="1400" b="1" dirty="0">
                <a:solidFill>
                  <a:srgbClr val="000099"/>
                </a:solidFill>
              </a:rPr>
              <a:t>Генрих </a:t>
            </a:r>
            <a:r>
              <a:rPr lang="ru-RU" sz="1400" b="1" dirty="0" err="1">
                <a:solidFill>
                  <a:srgbClr val="000099"/>
                </a:solidFill>
              </a:rPr>
              <a:t>Саулович</a:t>
            </a:r>
            <a:r>
              <a:rPr lang="ru-RU" sz="1400" b="1" dirty="0">
                <a:solidFill>
                  <a:srgbClr val="000099"/>
                </a:solidFill>
              </a:rPr>
              <a:t> </a:t>
            </a:r>
            <a:r>
              <a:rPr lang="ru-RU" sz="1400" b="1" dirty="0" err="1">
                <a:solidFill>
                  <a:srgbClr val="000099"/>
                </a:solidFill>
              </a:rPr>
              <a:t>Альтшуллер</a:t>
            </a:r>
            <a:r>
              <a:rPr lang="ru-RU" sz="14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1116013" y="2781300"/>
            <a:ext cx="374401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считаю, что реализация программы позволила создать эмоционально-комфортные условия для развития позитивных личностных качеств, расширила представления детей о </a:t>
            </a:r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мире, </a:t>
            </a:r>
            <a:r>
              <a:rPr lang="ru-RU" sz="16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наполнила жизнь детей интересными делами, проблемами, идеями, обогатился личный опыт детей положительным, гуманным общением с природой.</a:t>
            </a:r>
          </a:p>
        </p:txBody>
      </p:sp>
      <p:pic>
        <p:nvPicPr>
          <p:cNvPr id="7" name="Picture 2" descr="C:\Users\Мир Связи\Desktop\DSC01603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043608" y="620688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" descr="F:\Фото Группа №7\IMG_1082.jpg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5076056" y="3284984"/>
            <a:ext cx="2560977" cy="192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9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3560" name="Прямоугольник 4"/>
          <p:cNvSpPr>
            <a:spLocks noChangeArrowheads="1"/>
          </p:cNvSpPr>
          <p:nvPr/>
        </p:nvSpPr>
        <p:spPr bwMode="auto">
          <a:xfrm>
            <a:off x="1285875" y="714375"/>
            <a:ext cx="6572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>
              <a:solidFill>
                <a:srgbClr val="002060"/>
              </a:solidFill>
              <a:latin typeface="Monotype Corsiva" pitchFamily="66" charset="0"/>
            </a:endParaRPr>
          </a:p>
        </p:txBody>
      </p:sp>
      <p:graphicFrame>
        <p:nvGraphicFramePr>
          <p:cNvPr id="9" name="Object 9"/>
          <p:cNvGraphicFramePr>
            <a:graphicFrameLocks noChangeAspect="1"/>
          </p:cNvGraphicFramePr>
          <p:nvPr/>
        </p:nvGraphicFramePr>
        <p:xfrm>
          <a:off x="1547664" y="2564904"/>
          <a:ext cx="5688013" cy="2659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61" name="Прямоугольник 5"/>
          <p:cNvSpPr>
            <a:spLocks noChangeArrowheads="1"/>
          </p:cNvSpPr>
          <p:nvPr/>
        </p:nvSpPr>
        <p:spPr bwMode="auto">
          <a:xfrm>
            <a:off x="971550" y="476250"/>
            <a:ext cx="7273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990000"/>
                </a:solidFill>
                <a:latin typeface="Monotype Corsiva" pitchFamily="66" charset="0"/>
              </a:rPr>
              <a:t>Результаты освоения воспитанниками образовательной программы</a:t>
            </a:r>
          </a:p>
        </p:txBody>
      </p:sp>
      <p:sp>
        <p:nvSpPr>
          <p:cNvPr id="23562" name="Прямоугольник 5"/>
          <p:cNvSpPr>
            <a:spLocks noChangeArrowheads="1"/>
          </p:cNvSpPr>
          <p:nvPr/>
        </p:nvSpPr>
        <p:spPr bwMode="auto">
          <a:xfrm>
            <a:off x="1403350" y="4941888"/>
            <a:ext cx="64087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результате, успешность освоения воспитанниками образовательной программы за период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2014 по2016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годы  составляет: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54%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высоким уровнем развития,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46%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средним уровнем.</a:t>
            </a:r>
          </a:p>
        </p:txBody>
      </p:sp>
      <p:sp>
        <p:nvSpPr>
          <p:cNvPr id="23563" name="Прямоугольник 5"/>
          <p:cNvSpPr>
            <a:spLocks noChangeArrowheads="1"/>
          </p:cNvSpPr>
          <p:nvPr/>
        </p:nvSpPr>
        <p:spPr bwMode="auto">
          <a:xfrm>
            <a:off x="1304925" y="1111250"/>
            <a:ext cx="655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1600" dirty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данный период </a:t>
            </a:r>
            <a:r>
              <a:rPr lang="ru-RU" sz="1600" dirty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работала по программе </a:t>
            </a:r>
            <a:r>
              <a:rPr lang="ru-RU" sz="1600" dirty="0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  «Радуга» под редакцией </a:t>
            </a:r>
            <a:r>
              <a:rPr lang="ru-RU" sz="1600" dirty="0" err="1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Дороновой</a:t>
            </a:r>
            <a:r>
              <a:rPr lang="ru-RU" sz="1600" dirty="0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 Т.Н, Соловьева И.В, </a:t>
            </a:r>
            <a:r>
              <a:rPr lang="ru-RU" sz="1600" dirty="0" err="1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Гризик</a:t>
            </a:r>
            <a:r>
              <a:rPr lang="ru-RU" sz="1600" dirty="0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 Т.И</a:t>
            </a:r>
            <a:r>
              <a:rPr lang="ru-RU" dirty="0" smtClean="0">
                <a:solidFill>
                  <a:srgbClr val="001C7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1C7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705</Words>
  <Application>Microsoft Office PowerPoint</Application>
  <PresentationFormat>Экран (4:3)</PresentationFormat>
  <Paragraphs>99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Игровая технология </vt:lpstr>
      <vt:lpstr>Слайд 7</vt:lpstr>
      <vt:lpstr>Слайд 8</vt:lpstr>
      <vt:lpstr>Слайд 9</vt:lpstr>
      <vt:lpstr>Слайд 10</vt:lpstr>
      <vt:lpstr>Слайд 11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32</cp:revision>
  <dcterms:created xsi:type="dcterms:W3CDTF">2011-07-28T08:26:20Z</dcterms:created>
  <dcterms:modified xsi:type="dcterms:W3CDTF">2017-02-05T14:57:05Z</dcterms:modified>
</cp:coreProperties>
</file>