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8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28" autoAdjust="0"/>
  </p:normalViewPr>
  <p:slideViewPr>
    <p:cSldViewPr>
      <p:cViewPr varScale="1">
        <p:scale>
          <a:sx n="65" d="100"/>
          <a:sy n="65" d="100"/>
        </p:scale>
        <p:origin x="-12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Муниципальный этап Всероссийского конкурса педагогического  мастерства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b="1" dirty="0" smtClean="0"/>
              <a:t>Учитель года -2017»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КОНКУРСНОЕ ЗАДАНИЕ </a:t>
            </a:r>
            <a:br>
              <a:rPr lang="ru-RU" sz="2400" b="1" dirty="0" smtClean="0"/>
            </a:br>
            <a:r>
              <a:rPr lang="ru-RU" sz="2400" b="1" dirty="0" smtClean="0"/>
              <a:t>«МЕТОДИЧЕСКИЙ СЕМИНАР»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                              </a:t>
            </a:r>
            <a:r>
              <a:rPr lang="ru-RU" sz="2000" b="1" dirty="0" smtClean="0"/>
              <a:t>учителя начальных классов МБОУ Чербинской СОШ муниципального района «Кызылский кожуун» Республики Тыва Доржу Марины Адыг-ооловны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8832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243408"/>
            <a:ext cx="9433048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971600" y="-315416"/>
            <a:ext cx="756084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pPr algn="ctr"/>
            <a:r>
              <a:rPr lang="ru-RU" sz="2000" b="1" dirty="0" smtClean="0"/>
              <a:t>Муниципальный этап Всероссийского конкурса </a:t>
            </a:r>
          </a:p>
          <a:p>
            <a:pPr algn="ctr"/>
            <a:r>
              <a:rPr lang="ru-RU" sz="2000" b="1" dirty="0" smtClean="0"/>
              <a:t>педагогического  мастерства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</a:t>
            </a:r>
            <a:r>
              <a:rPr lang="ru-RU" sz="2000" b="1" dirty="0" smtClean="0"/>
              <a:t>Учитель года -2017»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КОНКУРСНОЕ ЗАДАНИЕ </a:t>
            </a:r>
            <a:br>
              <a:rPr lang="ru-RU" sz="2000" b="1" dirty="0" smtClean="0"/>
            </a:br>
            <a:r>
              <a:rPr lang="ru-RU" sz="2000" b="1" dirty="0" smtClean="0"/>
              <a:t>«МЕТОДИЧЕСКИЙ СЕМИНАР»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           </a:t>
            </a:r>
            <a:r>
              <a:rPr lang="ru-RU" sz="2000" b="1" dirty="0" smtClean="0"/>
              <a:t>  </a:t>
            </a:r>
            <a:r>
              <a:rPr lang="ru-RU" sz="2000" b="1" dirty="0" smtClean="0"/>
              <a:t>учителя начальных классов  </a:t>
            </a:r>
          </a:p>
          <a:p>
            <a:pPr algn="r"/>
            <a:r>
              <a:rPr lang="ru-RU" sz="2000" b="1" dirty="0" smtClean="0"/>
              <a:t>МБОУ Чербинской СОШ</a:t>
            </a:r>
          </a:p>
          <a:p>
            <a:pPr algn="r"/>
            <a:r>
              <a:rPr lang="ru-RU" sz="2000" b="1" dirty="0" smtClean="0"/>
              <a:t> муниципального района</a:t>
            </a:r>
          </a:p>
          <a:p>
            <a:pPr algn="r"/>
            <a:r>
              <a:rPr lang="ru-RU" sz="2000" b="1" dirty="0" smtClean="0"/>
              <a:t> «Кызылский кожуун» </a:t>
            </a:r>
          </a:p>
          <a:p>
            <a:pPr algn="r"/>
            <a:r>
              <a:rPr lang="ru-RU" sz="2000" b="1" dirty="0" smtClean="0"/>
              <a:t>Республики Тыва </a:t>
            </a:r>
          </a:p>
          <a:p>
            <a:pPr algn="r"/>
            <a:r>
              <a:rPr lang="ru-RU" sz="2000" b="1" dirty="0" smtClean="0"/>
              <a:t>Доржу Марины Адыг-ооловны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784976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III. Фаза рефлексии -</a:t>
            </a:r>
            <a:r>
              <a:rPr lang="ru-RU" dirty="0" smtClean="0"/>
              <a:t> позволяет: целостно осмыслить, обобщить полученную информацию; присвоить новое знание; сформировать у каждого из учащихся собственное отношение к изучаемому. </a:t>
            </a:r>
          </a:p>
          <a:p>
            <a:pPr>
              <a:buNone/>
            </a:pPr>
            <a:r>
              <a:rPr lang="ru-RU" dirty="0" smtClean="0"/>
              <a:t>1.Учитель предлагает учащимся написать </a:t>
            </a:r>
            <a:r>
              <a:rPr lang="ru-RU" b="1" dirty="0" smtClean="0"/>
              <a:t>«Письмо к учителю</a:t>
            </a:r>
            <a:r>
              <a:rPr lang="ru-RU" dirty="0" smtClean="0"/>
              <a:t>» (маме, инопланетянину) </a:t>
            </a:r>
          </a:p>
          <a:p>
            <a:pPr>
              <a:buNone/>
            </a:pPr>
            <a:r>
              <a:rPr lang="ru-RU" b="1" dirty="0" smtClean="0"/>
              <a:t>2. «Пятиминутное эссе» </a:t>
            </a:r>
            <a:r>
              <a:rPr lang="ru-RU" dirty="0" smtClean="0"/>
              <a:t>помогает учащимся подытожить свои знания по изучаемой теме, учитель просит учащихся выполнить следующие задания: написать, что нового узнали по данной теме; задать вопрос, на который они не получили ответа.</a:t>
            </a:r>
            <a:br>
              <a:rPr lang="ru-RU" dirty="0" smtClean="0"/>
            </a:br>
            <a:r>
              <a:rPr lang="ru-RU" dirty="0" smtClean="0"/>
              <a:t>Мне нравится данная технология. Активные формы обучения позволяют детям и педагогу развиваться, познавать себя, совершенствоваться.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Мне </a:t>
            </a:r>
            <a:r>
              <a:rPr lang="ru-RU" sz="3200" dirty="0" smtClean="0"/>
              <a:t>нравится данная технология. Активные формы обучения позволяют детям и педагогу развиваться, познавать себя, совершенствоваться.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Некоторые приёмы стадии «Вызова»: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« Кластер», «Корзина идей», «Ромашка вопросов», «Верные и неверные утверждения» и другие.</a:t>
            </a:r>
          </a:p>
          <a:p>
            <a:pPr>
              <a:buNone/>
            </a:pPr>
            <a:r>
              <a:rPr lang="ru-RU" dirty="0" smtClean="0"/>
              <a:t>Вот примеры фрагментов уроков на стадии «Вызов»: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>Урок «Окружающий мир» 3класс, «Почва»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Поиграем в игру </a:t>
            </a:r>
            <a:r>
              <a:rPr lang="ru-RU" b="1" dirty="0" smtClean="0"/>
              <a:t>«Верите ли вы, что…»</a:t>
            </a:r>
            <a:r>
              <a:rPr lang="ru-RU" dirty="0" smtClean="0"/>
              <a:t> У каждого на парте таблица, как на доске. Я буду читать вопросы, а вы ставьте в первой строке плюс, если согласны с утверждением, и минус, если не согласны. Вторая строка у вас пока останется пустой.</a:t>
            </a:r>
          </a:p>
          <a:p>
            <a:pPr>
              <a:buNone/>
            </a:pPr>
            <a:r>
              <a:rPr lang="ru-RU" dirty="0" smtClean="0"/>
              <a:t>Вопросы:</a:t>
            </a:r>
          </a:p>
          <a:p>
            <a:pPr lvl="0"/>
            <a:r>
              <a:rPr lang="ru-RU" dirty="0" smtClean="0"/>
              <a:t>… ветер может разрушить горы? </a:t>
            </a:r>
          </a:p>
          <a:p>
            <a:pPr lvl="0"/>
            <a:r>
              <a:rPr lang="ru-RU" dirty="0" smtClean="0"/>
              <a:t>… опавшие осенью листья вредят почве?</a:t>
            </a:r>
          </a:p>
          <a:p>
            <a:pPr lvl="0"/>
            <a:r>
              <a:rPr lang="ru-RU" dirty="0" smtClean="0"/>
              <a:t>… 1см почвы образуется за 300 лет?</a:t>
            </a:r>
          </a:p>
          <a:p>
            <a:pPr lvl="0"/>
            <a:r>
              <a:rPr lang="ru-RU" dirty="0" smtClean="0"/>
              <a:t>… норы животных, живущих в почве, разрушают её?</a:t>
            </a:r>
          </a:p>
          <a:p>
            <a:pPr lvl="0"/>
            <a:r>
              <a:rPr lang="ru-RU" dirty="0" smtClean="0"/>
              <a:t>… растения участвуют в образовании почвы?</a:t>
            </a:r>
          </a:p>
          <a:p>
            <a:pPr lvl="0"/>
            <a:r>
              <a:rPr lang="ru-RU" dirty="0" smtClean="0"/>
              <a:t>… почва и камень родственники?</a:t>
            </a:r>
          </a:p>
          <a:p>
            <a:pPr lvl="0"/>
            <a:r>
              <a:rPr lang="ru-RU" dirty="0" smtClean="0"/>
              <a:t>… почва – наша кормилица?</a:t>
            </a:r>
          </a:p>
          <a:p>
            <a:r>
              <a:rPr lang="ru-RU" dirty="0" smtClean="0"/>
              <a:t>- Сегодня в течение урока вы будете обращаться к таблице и видеть, насколько были правы.</a:t>
            </a:r>
          </a:p>
          <a:p>
            <a:r>
              <a:rPr lang="ru-RU" dirty="0" smtClean="0"/>
              <a:t>- Мы говорим </a:t>
            </a:r>
            <a:r>
              <a:rPr lang="ru-RU" i="1" dirty="0" smtClean="0"/>
              <a:t>почва</a:t>
            </a:r>
            <a:r>
              <a:rPr lang="ru-RU" dirty="0" smtClean="0"/>
              <a:t>. А что же такое почва?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Приём «Корзина идей».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Групповая работа. Каждая группа после предварительного обсуждения высказывает свои предположения:</a:t>
            </a:r>
          </a:p>
          <a:p>
            <a:r>
              <a:rPr lang="ru-RU" dirty="0" smtClean="0"/>
              <a:t>Почва – это … </a:t>
            </a:r>
          </a:p>
          <a:p>
            <a:r>
              <a:rPr lang="ru-RU" dirty="0" smtClean="0"/>
              <a:t>… земля</a:t>
            </a:r>
          </a:p>
          <a:p>
            <a:pPr lvl="0"/>
            <a:r>
              <a:rPr lang="ru-RU" dirty="0" smtClean="0"/>
              <a:t>… растительная земля</a:t>
            </a:r>
          </a:p>
          <a:p>
            <a:pPr lvl="0"/>
            <a:r>
              <a:rPr lang="ru-RU" dirty="0" smtClean="0"/>
              <a:t>… вещество</a:t>
            </a:r>
          </a:p>
          <a:p>
            <a:pPr lvl="0"/>
            <a:r>
              <a:rPr lang="ru-RU" dirty="0" smtClean="0"/>
              <a:t>… суша, а не вода</a:t>
            </a:r>
          </a:p>
          <a:p>
            <a:pPr lvl="0"/>
            <a:r>
              <a:rPr lang="ru-RU" dirty="0" smtClean="0"/>
              <a:t>… место обитания, дом животных</a:t>
            </a:r>
          </a:p>
          <a:p>
            <a:r>
              <a:rPr lang="ru-RU" dirty="0" smtClean="0"/>
              <a:t>Подведение итогов работы групп. На доске фиксируются все предположения.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784976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Постановка целей урока.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Как видите, у нас нет однозначного ответа на этот, казалось бы, простой вопрос. Сегодня нам предстоит найти научный ответ на вопрос, </a:t>
            </a:r>
            <a:r>
              <a:rPr lang="ru-RU" b="1" dirty="0" smtClean="0"/>
              <a:t>что такое почва.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Обсудите в группе, а что ещё вам было бы интересно узнать о почве. Заслушиваются вопросы детей. (Например - Откуда взялась почва? Из чего она состоит? Много ли на Земле почвы? Где на Земле нет почвы? Может ли почва исчезнуть?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Некоторые приёмы стадии «Осмысление»: </a:t>
            </a:r>
            <a:r>
              <a:rPr lang="ru-RU" dirty="0" smtClean="0"/>
              <a:t>«</a:t>
            </a:r>
            <a:r>
              <a:rPr lang="ru-RU" dirty="0" err="1" smtClean="0"/>
              <a:t>Инсерт</a:t>
            </a:r>
            <a:r>
              <a:rPr lang="ru-RU" dirty="0" smtClean="0"/>
              <a:t>», «Чтение с остановками», таблица « Плюс – минус - интересно», таблица «ЗХУ», «Сводная таблица», </a:t>
            </a:r>
            <a:r>
              <a:rPr lang="ru-RU" dirty="0" err="1" smtClean="0"/>
              <a:t>таблица</a:t>
            </a:r>
            <a:r>
              <a:rPr lang="ru-RU" dirty="0" smtClean="0"/>
              <a:t> «Что? Где? Когда? Почему?» и другие приёмы.</a:t>
            </a:r>
            <a:r>
              <a:rPr lang="ru-RU" i="1" dirty="0" smtClean="0"/>
              <a:t> Надо отметить, что такой приём, как «Кластер» универсальный, используется на всех стадиях. Так же таблицу «ЗХУ» начинают заполнять на стадии «Вызова», продолжают на стадии «Осмысление», заканчивают на стадии «Рефлексия».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u="sng" dirty="0" smtClean="0"/>
              <a:t>Литературное чтение, 4 класс, «А.Чехов «Ванька».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Приём таблица «ЗХУ»</a:t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1268760"/>
          <a:ext cx="8712969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135249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 – что мы знаем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Х – что мы хотим узнать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У – что мы узнали, и что нам осталось узнать.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3832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Произведение «Ванька» написал А. П. Чехов;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Это рассказ;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Ванька писал письмо дедушке в деревню;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Ванька жаловался на тяжёлый труд;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Внешность, одежда, жесты, походка Ваньки.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Обязанности Ваньки;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Обстановка - интерьер;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Поведение;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- Поступки;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Мы узнали о том, как жил Ваня. Отношение Вани к дедушке, к жизни.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Приём «Концептуальная таблица». </a:t>
            </a:r>
            <a:r>
              <a:rPr lang="ru-RU" b="1" u="sng" dirty="0" smtClean="0"/>
              <a:t>Окружающий мир. 4 класс, «Природные зоны. Лес». </a:t>
            </a:r>
            <a:r>
              <a:rPr lang="ru-RU" dirty="0" smtClean="0"/>
              <a:t>Перед вами научные статьи о лесной зоне, на страницах учебника вы также найдете полезную информацию, а свои наблюдения, сравнения будем записывать в «Концептуальную таблицу»</a:t>
            </a:r>
          </a:p>
          <a:p>
            <a:pPr>
              <a:buNone/>
            </a:pPr>
            <a:r>
              <a:rPr lang="ru-RU" b="1" dirty="0" smtClean="0"/>
              <a:t>Учитель: </a:t>
            </a:r>
            <a:r>
              <a:rPr lang="ru-RU" dirty="0" smtClean="0"/>
              <a:t>Что будем сравнивать и какие линии сравнения мы выберем? </a:t>
            </a:r>
          </a:p>
          <a:p>
            <a:pPr>
              <a:buNone/>
            </a:pPr>
            <a:r>
              <a:rPr lang="ru-RU" i="1" dirty="0" smtClean="0"/>
              <a:t>а) первая линия сравнения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Для работы класс делится на три группы:</a:t>
            </a:r>
          </a:p>
          <a:p>
            <a:pPr>
              <a:buNone/>
            </a:pPr>
            <a:r>
              <a:rPr lang="ru-RU" dirty="0" smtClean="0"/>
              <a:t>1 группа работает с информацией о тайге </a:t>
            </a:r>
          </a:p>
          <a:p>
            <a:pPr>
              <a:buNone/>
            </a:pPr>
            <a:r>
              <a:rPr lang="ru-RU" dirty="0" smtClean="0"/>
              <a:t>2 группа работает с информацией о смешанном лесе </a:t>
            </a:r>
          </a:p>
          <a:p>
            <a:pPr>
              <a:buNone/>
            </a:pPr>
            <a:r>
              <a:rPr lang="ru-RU" dirty="0" smtClean="0"/>
              <a:t>3 группа работает с информацией о широколиственном лесе </a:t>
            </a:r>
          </a:p>
          <a:p>
            <a:pPr>
              <a:buNone/>
            </a:pPr>
            <a:r>
              <a:rPr lang="ru-RU" i="1" dirty="0" smtClean="0"/>
              <a:t>б) вторая линия сравнения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 группа работает с информацией о растениях тайге,</a:t>
            </a:r>
          </a:p>
          <a:p>
            <a:pPr>
              <a:buNone/>
            </a:pPr>
            <a:r>
              <a:rPr lang="ru-RU" dirty="0" smtClean="0"/>
              <a:t>2 группа работает с информацией о растениях смешанного леса,</a:t>
            </a:r>
          </a:p>
          <a:p>
            <a:pPr>
              <a:buNone/>
            </a:pPr>
            <a:r>
              <a:rPr lang="ru-RU" dirty="0" smtClean="0"/>
              <a:t>3 группа работает с информацией о растениях широколиственного леса. </a:t>
            </a:r>
          </a:p>
          <a:p>
            <a:pPr>
              <a:buNone/>
            </a:pPr>
            <a:r>
              <a:rPr lang="ru-RU" i="1" dirty="0" smtClean="0"/>
              <a:t>в) третья линия сравнения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 группа работает с информацией о животных тайги,</a:t>
            </a:r>
          </a:p>
          <a:p>
            <a:pPr>
              <a:buNone/>
            </a:pPr>
            <a:r>
              <a:rPr lang="ru-RU" dirty="0" smtClean="0"/>
              <a:t>2 группа работает с информацией о животных смешанного леса,</a:t>
            </a:r>
          </a:p>
          <a:p>
            <a:pPr>
              <a:buNone/>
            </a:pPr>
            <a:r>
              <a:rPr lang="ru-RU" dirty="0" smtClean="0"/>
              <a:t>3 группа работает с информацией о животных широколиственного леса.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Линии сравнения</a:t>
            </a: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07504" y="1600200"/>
          <a:ext cx="8928992" cy="2944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1306"/>
                <a:gridCol w="1953190"/>
                <a:gridCol w="2232248"/>
                <a:gridCol w="223224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Линии сравнения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Тайга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Смешанный лес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Широколиственный лес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Климатические условия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latin typeface="Calibri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</a:endParaRPr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Растительный мир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latin typeface="Calibri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latin typeface="Calibri"/>
                      </a:endParaRPr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Животный мир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latin typeface="Calibri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latin typeface="Calibri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latin typeface="Calibri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4797152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Некоторые приёмы стадии «Рефлексия»: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«Шесть шляп», «Ромашка вопросов», «</a:t>
            </a:r>
            <a:r>
              <a:rPr lang="ru-RU" sz="24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«Диаманта» и другие</a:t>
            </a:r>
            <a:endParaRPr lang="ru-RU" sz="24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04856" cy="14176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ПОЯСНИТЕЛЬНАЯ ЗАПИСКА </a:t>
            </a:r>
            <a:br>
              <a:rPr lang="ru-RU" sz="2400" dirty="0" smtClean="0"/>
            </a:br>
            <a:r>
              <a:rPr lang="ru-RU" sz="2400" dirty="0" smtClean="0"/>
              <a:t>к методическому семинару </a:t>
            </a:r>
            <a:br>
              <a:rPr lang="ru-RU" sz="2400" dirty="0" smtClean="0"/>
            </a:br>
            <a:r>
              <a:rPr lang="ru-RU" sz="2400" b="1" dirty="0" smtClean="0"/>
              <a:t>«Развития критического мышления на уроках</a:t>
            </a:r>
            <a:br>
              <a:rPr lang="ru-RU" sz="2400" b="1" dirty="0" smtClean="0"/>
            </a:br>
            <a:r>
              <a:rPr lang="ru-RU" sz="2400" b="1" dirty="0" smtClean="0"/>
              <a:t> в начальной школе</a:t>
            </a:r>
            <a:r>
              <a:rPr lang="ru-RU" sz="2400" b="1" dirty="0" smtClean="0"/>
              <a:t>»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628800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Чем должен овладеть ученик, выходя из стен начальной школы? Прежде </a:t>
            </a:r>
            <a:r>
              <a:rPr lang="ru-RU" dirty="0" err="1" smtClean="0"/>
              <a:t>всего-умением</a:t>
            </a:r>
            <a:r>
              <a:rPr lang="ru-RU" dirty="0" smtClean="0"/>
              <a:t> учиться. У него должны быть сформированы (УУД). Об этом нам говорят новые образовательные стандарты. Чтобы их реализовать необходимо использовать в своей деятельности новые приёмы и современные </a:t>
            </a:r>
            <a:r>
              <a:rPr lang="ru-RU" dirty="0" err="1" smtClean="0"/>
              <a:t>педтехнологии</a:t>
            </a:r>
            <a:r>
              <a:rPr lang="ru-RU" dirty="0" smtClean="0"/>
              <a:t>. Одна из приоритетных - </a:t>
            </a:r>
            <a:r>
              <a:rPr lang="ru-RU" b="1" dirty="0" smtClean="0"/>
              <a:t>Технология развития критического мышления.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-Авторы: американские ученые </a:t>
            </a:r>
            <a:r>
              <a:rPr lang="ru-RU" dirty="0" err="1" smtClean="0"/>
              <a:t>Чарлз</a:t>
            </a:r>
            <a:r>
              <a:rPr lang="ru-RU" dirty="0" smtClean="0"/>
              <a:t> Темпл, </a:t>
            </a:r>
            <a:r>
              <a:rPr lang="ru-RU" dirty="0" err="1" smtClean="0"/>
              <a:t>Курт</a:t>
            </a:r>
            <a:r>
              <a:rPr lang="ru-RU" dirty="0" smtClean="0"/>
              <a:t> </a:t>
            </a:r>
            <a:r>
              <a:rPr lang="ru-RU" dirty="0" err="1" smtClean="0"/>
              <a:t>Мередит</a:t>
            </a:r>
            <a:r>
              <a:rPr lang="ru-RU" dirty="0" smtClean="0"/>
              <a:t>, Джинн Стил.</a:t>
            </a:r>
          </a:p>
          <a:p>
            <a:pPr>
              <a:buNone/>
            </a:pPr>
            <a:r>
              <a:rPr lang="ru-RU" dirty="0" smtClean="0"/>
              <a:t>Отечественные авторы и последователи: </a:t>
            </a:r>
            <a:r>
              <a:rPr lang="ru-RU" dirty="0" err="1" smtClean="0"/>
              <a:t>Л.С.Выготский</a:t>
            </a:r>
            <a:r>
              <a:rPr lang="ru-RU" dirty="0" smtClean="0"/>
              <a:t>, А.С.Макаренко, С.И. Заир-Бек, и др.</a:t>
            </a:r>
          </a:p>
          <a:p>
            <a:pPr>
              <a:buNone/>
            </a:pPr>
            <a:r>
              <a:rPr lang="ru-RU" dirty="0" smtClean="0"/>
              <a:t>-Универсальная  технология, открытая к диалогу с </a:t>
            </a:r>
            <a:r>
              <a:rPr lang="ru-RU" dirty="0" err="1" smtClean="0"/>
              <a:t>другимидагогическими</a:t>
            </a:r>
            <a:r>
              <a:rPr lang="ru-RU" dirty="0" smtClean="0"/>
              <a:t> подходами. Применять её можно на всех учебных предметах.</a:t>
            </a:r>
          </a:p>
          <a:p>
            <a:pPr>
              <a:buNone/>
            </a:pPr>
            <a:r>
              <a:rPr lang="ru-RU" dirty="0" smtClean="0"/>
              <a:t>-В России она появилась в 1997 году; ее используют педагоги в Москве, Санкт-Петербурге, Самаре, Нижнем Новгороде, Новосибирске и других городах.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784976" cy="64807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 smtClean="0"/>
              <a:t>Окружающий мир. 4 класс, «Полезные ископаемые»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Используется </a:t>
            </a:r>
            <a:r>
              <a:rPr lang="ru-RU" b="1" dirty="0" smtClean="0"/>
              <a:t>метод «Шесть шляп».</a:t>
            </a:r>
            <a:r>
              <a:rPr lang="ru-RU" dirty="0" smtClean="0"/>
              <a:t> Каждая группа получает цветные шляпы с надписями. После обсуждения в группах выслушиваются ответы детей.</a:t>
            </a:r>
          </a:p>
          <a:p>
            <a:pPr>
              <a:buNone/>
            </a:pPr>
            <a:r>
              <a:rPr lang="ru-RU" u="sng" dirty="0" smtClean="0"/>
              <a:t>Белая шляпа. Факты</a:t>
            </a:r>
            <a:r>
              <a:rPr lang="ru-RU" dirty="0" smtClean="0"/>
              <a:t>. Полезные ископаемые бывают твердые, жидкие и газообразные.</a:t>
            </a:r>
          </a:p>
          <a:p>
            <a:pPr>
              <a:buNone/>
            </a:pPr>
            <a:r>
              <a:rPr lang="ru-RU" u="sng" dirty="0" smtClean="0"/>
              <a:t>Жёлтая. Позитивное мышление.</a:t>
            </a:r>
            <a:r>
              <a:rPr lang="ru-RU" dirty="0" smtClean="0"/>
              <a:t> Для жизни человека и производства необходима добыча полезных ископаемых.</a:t>
            </a:r>
          </a:p>
          <a:p>
            <a:pPr>
              <a:buNone/>
            </a:pPr>
            <a:r>
              <a:rPr lang="ru-RU" u="sng" dirty="0" smtClean="0"/>
              <a:t>Черная. Проблема. </a:t>
            </a:r>
            <a:r>
              <a:rPr lang="ru-RU" dirty="0" smtClean="0"/>
              <a:t>При добычи полезных ископаемых нарушается экологическое равновесие и происходит загрязнение окружающей среды.</a:t>
            </a:r>
          </a:p>
          <a:p>
            <a:pPr>
              <a:buNone/>
            </a:pPr>
            <a:r>
              <a:rPr lang="ru-RU" u="sng" dirty="0" smtClean="0"/>
              <a:t>Красная. Эмоции.</a:t>
            </a:r>
            <a:r>
              <a:rPr lang="ru-RU" dirty="0" smtClean="0"/>
              <a:t> Больше всего на уроке нам понравилось рассматривать полезные ископаемые и выделять их свойства.</a:t>
            </a:r>
          </a:p>
          <a:p>
            <a:pPr>
              <a:buNone/>
            </a:pPr>
            <a:r>
              <a:rPr lang="ru-RU" u="sng" dirty="0" smtClean="0"/>
              <a:t>Зеленая. Творчество. </a:t>
            </a:r>
            <a:r>
              <a:rPr lang="ru-RU" dirty="0" smtClean="0"/>
              <a:t>Местонахождение залежей многих ископаемых человеку еще не известно.</a:t>
            </a:r>
          </a:p>
          <a:p>
            <a:pPr>
              <a:buNone/>
            </a:pPr>
            <a:r>
              <a:rPr lang="ru-RU" u="sng" dirty="0" smtClean="0"/>
              <a:t>Синяя .Философия.</a:t>
            </a:r>
            <a:r>
              <a:rPr lang="ru-RU" dirty="0" smtClean="0"/>
              <a:t> Обобщают высказывания каждой группы.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5567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Результативность профессиональной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Анализируя проведенную работу по обобщению опыта, можно сказать, что использование в учебном процессе приемов технологии развития критического мышления через чтение и письмо дает положительную динамику в развитии и обучении детей. 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		Уровень </a:t>
            </a:r>
            <a:r>
              <a:rPr lang="ru-RU" dirty="0" smtClean="0"/>
              <a:t>развития коммуникативных навыков возрастает. Обучающиеся научились договариваться и приходить к общему решению, убеждать друг друга, осуществлять взаимный контроль по ходу выполнения деятельности. Увеличилось количество детей, которые с удовольствием и интересом относились к совместной деятельности. Повысилось качество знаний по литературному чтению.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/>
              <a:t>	Теоретически </a:t>
            </a:r>
            <a:r>
              <a:rPr lang="ru-RU" dirty="0" smtClean="0"/>
              <a:t>все просто, а на практике существуют определенные трудности: учителю приходится перестраивать всю работу на уроках, тратить значительно больше времени на подготовку; не на каждом уроке технология применима. Но при этом открывается огромное поле деятельности для творческой работы учителя и обучающихся. Тема требует дальнейшего изучения.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424936" cy="64087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Я считаю, что данную педагогическую технологию могут применять как учителя начальных классов, так и учителя – предметники и на уроках и во внеурочной деятельности, потому что эта технология способствует формированию коммуникативных универсальных учебных действий, развитию личности, её социального и духовно – нравственного опыта. И как результат – новое качество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1520" y="0"/>
            <a:ext cx="8560693" cy="685799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КРИТИЧЕСКОЕ МЫШЛЕНИЕ –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 </a:t>
            </a:r>
            <a:r>
              <a:rPr lang="ru-RU" dirty="0" smtClean="0"/>
              <a:t>это естественный способ взаимодействия с идеями и информацией.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i="1" dirty="0" smtClean="0"/>
              <a:t>    Необходимо умение не только овладеть информацией, но и критически ее оценить, осмыслить, </a:t>
            </a:r>
            <a:r>
              <a:rPr lang="ru-RU" i="1" dirty="0" smtClean="0"/>
              <a:t>применить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i="1" dirty="0" smtClean="0"/>
          </a:p>
          <a:p>
            <a:r>
              <a:rPr lang="ru-RU" dirty="0" smtClean="0"/>
              <a:t>КРИТИЧЕСКОЕ МЫШЛЕНИЕ – </a:t>
            </a:r>
          </a:p>
          <a:p>
            <a:pPr>
              <a:buNone/>
            </a:pPr>
            <a:r>
              <a:rPr lang="ru-RU" dirty="0" smtClean="0"/>
              <a:t>это </a:t>
            </a:r>
            <a:r>
              <a:rPr lang="ru-RU" dirty="0" smtClean="0"/>
              <a:t>разумный, взвешенный подход к принятию  сложных решений, как следует поступать и во что верить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i="1" dirty="0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784976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 основу технологии положен базовый дидактический цикл, состоящий из трех этапов: </a:t>
            </a:r>
          </a:p>
          <a:p>
            <a:pPr>
              <a:buNone/>
            </a:pPr>
            <a:r>
              <a:rPr lang="ru-RU" dirty="0" smtClean="0"/>
              <a:t>1.Вызов (пробуждение имеющихся знаний интереса к получению новой информации) </a:t>
            </a:r>
          </a:p>
          <a:p>
            <a:pPr>
              <a:buNone/>
            </a:pPr>
            <a:r>
              <a:rPr lang="ru-RU" dirty="0" smtClean="0"/>
              <a:t>2. Осмысление содержания (получение новой информации) </a:t>
            </a:r>
          </a:p>
          <a:p>
            <a:pPr>
              <a:buNone/>
            </a:pPr>
            <a:r>
              <a:rPr lang="ru-RU" dirty="0" smtClean="0"/>
              <a:t>3.  Рефлексия (осмысление, рождение нового знания)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</a:t>
            </a:r>
            <a:r>
              <a:rPr lang="ru-RU" b="1" dirty="0" smtClean="0"/>
              <a:t>. Фаза вызова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71500" indent="-571500">
              <a:buNone/>
            </a:pPr>
            <a:r>
              <a:rPr lang="ru-RU" dirty="0" smtClean="0"/>
              <a:t>1) Постановка целей урока.</a:t>
            </a:r>
          </a:p>
          <a:p>
            <a:pPr marL="571500" indent="-571500">
              <a:buNone/>
            </a:pPr>
            <a:r>
              <a:rPr lang="ru-RU" dirty="0" smtClean="0"/>
              <a:t>2) Активизация познавательной деятельности учащихся</a:t>
            </a:r>
            <a:r>
              <a:rPr lang="ru-RU" i="1" dirty="0" smtClean="0"/>
              <a:t>. </a:t>
            </a:r>
            <a:r>
              <a:rPr lang="ru-RU" dirty="0" smtClean="0"/>
              <a:t>Вспомним, что мы усваиваем лучше всего? Информацию по той теме, о которой мы уже что-то знаем. Если предоставить </a:t>
            </a:r>
            <a:r>
              <a:rPr lang="ru-RU" i="1" dirty="0" smtClean="0"/>
              <a:t>возможность ребенку проанализировать то, что он уже знает, это создаст дополнительный стимул для формулировки им собственных целей-мотивов</a:t>
            </a:r>
            <a:r>
              <a:rPr lang="ru-RU" dirty="0" smtClean="0"/>
              <a:t>. Какие интересные приемы можно использовать на этом этапе?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856984" cy="64087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1. «Кластер». «Ассоциативный куст». </a:t>
            </a:r>
            <a:r>
              <a:rPr lang="ru-RU" dirty="0" smtClean="0"/>
              <a:t>В центре находится ключевое понятие. Последующие ассоциации ученики логически связывают с ключевым понятием. В результате получается подобие опорного конспекта по изучаемой теме. </a:t>
            </a:r>
          </a:p>
          <a:p>
            <a:pPr>
              <a:buNone/>
            </a:pPr>
            <a:r>
              <a:rPr lang="ru-RU" b="1" dirty="0" smtClean="0"/>
              <a:t>2. «Таблица «толстых» и «тонких» вопросов». </a:t>
            </a:r>
            <a:r>
              <a:rPr lang="ru-RU" dirty="0" smtClean="0"/>
              <a:t>В левой части –простые («тонкие») вопросы, в правой – вопросы, требующие более сложного, развернутого ответа.</a:t>
            </a:r>
          </a:p>
          <a:p>
            <a:pPr>
              <a:buNone/>
            </a:pPr>
            <a:r>
              <a:rPr lang="ru-RU" b="1" dirty="0" smtClean="0"/>
              <a:t>3. Верные – неверные утверждения «Да – </a:t>
            </a:r>
            <a:r>
              <a:rPr lang="ru-RU" b="1" dirty="0" err="1" smtClean="0"/>
              <a:t>нетка</a:t>
            </a:r>
            <a:r>
              <a:rPr lang="ru-RU" b="1" dirty="0" smtClean="0"/>
              <a:t>». </a:t>
            </a:r>
            <a:r>
              <a:rPr lang="ru-RU" dirty="0" smtClean="0"/>
              <a:t>Учитель зачитает утверждения, связанные с темой урока, учащиеся записывают ответы в виде: «да» или «нет». </a:t>
            </a:r>
          </a:p>
          <a:p>
            <a:pPr>
              <a:buNone/>
            </a:pPr>
            <a:r>
              <a:rPr lang="ru-RU" b="1" dirty="0" smtClean="0"/>
              <a:t>4. «Мозговой штурм». </a:t>
            </a:r>
            <a:r>
              <a:rPr lang="ru-RU" dirty="0" smtClean="0"/>
              <a:t>Ученики могут высказывать любое мнение, которое поможет найти выход из ситуации. Все, выдвинутые предложения фиксируются, без какой бы то ни было оценки, а далее сортируются по степени выполнимости и эффективности. Непригодные отбрасываются, перспективные берутся на вооружение.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5. Прием «Ромашка вопросов или ромашка </a:t>
            </a:r>
            <a:r>
              <a:rPr lang="ru-RU" b="1" dirty="0" err="1" smtClean="0"/>
              <a:t>Блума</a:t>
            </a:r>
            <a:r>
              <a:rPr lang="ru-RU" b="1" dirty="0" smtClean="0"/>
              <a:t>». </a:t>
            </a:r>
            <a:r>
              <a:rPr lang="ru-RU" dirty="0" smtClean="0"/>
              <a:t>Ромашка" состоит из шести лепестков, каждый из которых содержит определенный тип вопроса. Таким образом, шесть лепестков – шесть вопросов:1. Простые вопросы — </a:t>
            </a:r>
            <a:r>
              <a:rPr lang="ru-RU" dirty="0" err="1" smtClean="0"/>
              <a:t>вопросы</a:t>
            </a:r>
            <a:r>
              <a:rPr lang="ru-RU" dirty="0" smtClean="0"/>
              <a:t>, отвечая на которые, нужно назвать какие-то факты, вспомнить и воспроизвести определенную информацию: "Что?", "Когда?", "Где?", "Как?".2. Уточняющие вопросы. Такие вопросы обычно начинаются со слов: "То есть ты говоришь, что…?", "Если я правильно понял, то …?", "Я могу ошибаться, но, по-моему, вы сказали о …?". 3. Интерпретационные (объясняющие) вопросы. Обычно начинаются со слова "Почему?" и направлены на установление причинно-следственных связей. "Почему листья на деревьях осенью желтеют?". 4. Творческие вопросы. Данный тип вопроса чаще всего содержит частицу "бы: "Что изменилось бы ...", "Что будет, если ...?", "Как вы думаете, как будет развиваться сюжет в рассказе после...?".5. Оценочные вопросы. "Почему что-то хорошо, а что-то плохо?", "Чем один урок отличается от другого?", "Как вы относитесь к поступку главного героя?" и т.д.6. Практические вопросы. Данный тип вопроса направлен на установление взаимосвязи между теорией и практикой: "Как можно применить ...?", Что можно сделать из ...?", "Где, вы, в обычной жизни можете наблюдать ...?", "Как бы вы поступили на месте героя рассказа?".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6. Приём «Верные – неверные утверждения». </a:t>
            </a:r>
            <a:r>
              <a:rPr lang="ru-RU" dirty="0" smtClean="0"/>
              <a:t>Детям предлагается несколько утверждений по ещё не изученной теме. Дети выбирают «верные» утверждения, полагаясь на собственный опыт.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II. Фаза осмысления содержания. (</a:t>
            </a:r>
            <a:r>
              <a:rPr lang="ru-RU" sz="2000" b="1" dirty="0" err="1" smtClean="0"/>
              <a:t>Cмысловая</a:t>
            </a:r>
            <a:r>
              <a:rPr lang="ru-RU" sz="2000" b="1" dirty="0" smtClean="0"/>
              <a:t> стадия). </a:t>
            </a:r>
            <a:endParaRPr lang="ru-RU" sz="2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8229600" cy="492941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Главной задачей этой фазы в ТРКМ является отслеживание своего понимания при работе с изучаемым материалом. Постановка целей в процессе знакомства с новой информацией осуществляется при ее наложении на уже имеющиеся знания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Одной из возможных форм контроля эффективности: </a:t>
            </a:r>
            <a:r>
              <a:rPr lang="ru-RU" b="1" dirty="0" smtClean="0"/>
              <a:t>чтения с пометками</a:t>
            </a:r>
            <a:r>
              <a:rPr lang="ru-RU" dirty="0" smtClean="0"/>
              <a:t>, составление </a:t>
            </a:r>
            <a:r>
              <a:rPr lang="ru-RU" b="1" dirty="0" smtClean="0"/>
              <a:t>маркировочной таблицы</a:t>
            </a:r>
            <a:r>
              <a:rPr lang="ru-RU" dirty="0" smtClean="0"/>
              <a:t>. В ней три колонки, знаю, узнал новое, хочу узнать </a:t>
            </a:r>
            <a:r>
              <a:rPr lang="ru-RU" b="1" dirty="0" smtClean="0"/>
              <a:t>(ЗУХ)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2</a:t>
            </a:r>
            <a:r>
              <a:rPr lang="ru-RU" dirty="0" smtClean="0"/>
              <a:t>. Составление сюжетной таблицы.</a:t>
            </a:r>
          </a:p>
          <a:p>
            <a:pPr>
              <a:buNone/>
            </a:pPr>
            <a:r>
              <a:rPr lang="ru-RU" b="1" dirty="0" smtClean="0"/>
              <a:t>3. Метод «</a:t>
            </a:r>
            <a:r>
              <a:rPr lang="ru-RU" b="1" dirty="0" err="1" smtClean="0"/>
              <a:t>Думательных</a:t>
            </a:r>
            <a:r>
              <a:rPr lang="ru-RU" b="1" dirty="0" smtClean="0"/>
              <a:t> шляп». </a:t>
            </a:r>
            <a:r>
              <a:rPr lang="ru-RU" dirty="0" smtClean="0"/>
              <a:t>Класс разбивается на шесть групп, каждая получает шляпу определённого цвета. </a:t>
            </a:r>
            <a:r>
              <a:rPr lang="ru-RU" b="1" i="1" dirty="0" smtClean="0"/>
              <a:t>Белая шляпа</a:t>
            </a:r>
            <a:r>
              <a:rPr lang="ru-RU" i="1" dirty="0" smtClean="0"/>
              <a:t>: </a:t>
            </a:r>
            <a:r>
              <a:rPr lang="ru-RU" dirty="0" smtClean="0"/>
              <a:t>статистическая. Нас интересуют только факты. Мы задаемся вопросами о том, что мы уже знаем, каких данных недостаточно, какая еще информация нам необходима и как нам ее получить. </a:t>
            </a:r>
            <a:r>
              <a:rPr lang="ru-RU" b="1" i="1" dirty="0" smtClean="0"/>
              <a:t>Красная шляпа</a:t>
            </a:r>
            <a:r>
              <a:rPr lang="ru-RU" b="1" dirty="0" smtClean="0"/>
              <a:t>:</a:t>
            </a:r>
            <a:r>
              <a:rPr lang="ru-RU" dirty="0" smtClean="0"/>
              <a:t> эмоциональная. Учащиеся могут высказать свои чувства и интуитивные догадки. </a:t>
            </a:r>
            <a:r>
              <a:rPr lang="ru-RU" b="1" i="1" dirty="0" smtClean="0"/>
              <a:t>Черная шляпа:</a:t>
            </a:r>
            <a:r>
              <a:rPr lang="ru-RU" i="1" dirty="0" smtClean="0"/>
              <a:t> </a:t>
            </a:r>
            <a:r>
              <a:rPr lang="ru-RU" dirty="0" smtClean="0"/>
              <a:t>негативная. Эта шляпа помогает критически оценить выдвигаемые предложения. </a:t>
            </a:r>
            <a:r>
              <a:rPr lang="ru-RU" b="1" i="1" dirty="0" smtClean="0"/>
              <a:t>Желтая шляпа:</a:t>
            </a:r>
            <a:r>
              <a:rPr lang="ru-RU" i="1" dirty="0" smtClean="0"/>
              <a:t> </a:t>
            </a:r>
            <a:r>
              <a:rPr lang="ru-RU" dirty="0" smtClean="0"/>
              <a:t>позитивная, требует от нас переключить свое внимание на поиск достоинств, преимуществ рассматриваемой идеи. </a:t>
            </a:r>
            <a:r>
              <a:rPr lang="ru-RU" b="1" i="1" dirty="0" smtClean="0"/>
              <a:t>Зеленая шляпа</a:t>
            </a:r>
            <a:r>
              <a:rPr lang="ru-RU" i="1" dirty="0" smtClean="0"/>
              <a:t>: </a:t>
            </a:r>
            <a:r>
              <a:rPr lang="ru-RU" dirty="0" smtClean="0"/>
              <a:t>творческая. Находясь под зеленой шляпой, дети придумывают к тексту загадки, задачи, ребусы, составляют кластер, </a:t>
            </a:r>
            <a:r>
              <a:rPr lang="ru-RU" dirty="0" err="1" smtClean="0"/>
              <a:t>синквейн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b="1" i="1" dirty="0" smtClean="0"/>
              <a:t>Синяя шляпа:</a:t>
            </a:r>
            <a:r>
              <a:rPr lang="ru-RU" i="1" dirty="0" smtClean="0"/>
              <a:t> </a:t>
            </a:r>
            <a:r>
              <a:rPr lang="ru-RU" dirty="0" smtClean="0"/>
              <a:t>аналитическая. В этой шляпе группа осуществляет рефлексию и подводит итог работе.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1612</Words>
  <Application>Microsoft Office PowerPoint</Application>
  <PresentationFormat>Экран (4:3)</PresentationFormat>
  <Paragraphs>139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Эркер</vt:lpstr>
      <vt:lpstr>1_Эркер</vt:lpstr>
      <vt:lpstr>Муниципальный этап Всероссийского конкурса педагогического  мастерства «Учитель года -2017»  КОНКУРСНОЕ ЗАДАНИЕ  «МЕТОДИЧЕСКИЙ СЕМИНАР»                                                 учителя начальных классов МБОУ Чербинской СОШ муниципального района «Кызылский кожуун» Республики Тыва Доржу Марины Адыг-ооловны </vt:lpstr>
      <vt:lpstr> ПОЯСНИТЕЛЬНАЯ ЗАПИСКА  к методическому семинару  «Развития критического мышления на уроках  в начальной школе»</vt:lpstr>
      <vt:lpstr>Слайд 3</vt:lpstr>
      <vt:lpstr>Слайд 4</vt:lpstr>
      <vt:lpstr>I. Фаза вызова</vt:lpstr>
      <vt:lpstr>Слайд 6</vt:lpstr>
      <vt:lpstr>Слайд 7</vt:lpstr>
      <vt:lpstr>Слайд 8</vt:lpstr>
      <vt:lpstr>II. Фаза осмысления содержания. (Cмысловая стадия). </vt:lpstr>
      <vt:lpstr>Слайд 10</vt:lpstr>
      <vt:lpstr>Слайд 11</vt:lpstr>
      <vt:lpstr>Слайд 12</vt:lpstr>
      <vt:lpstr> Урок «Окружающий мир» 3класс, «Почва» </vt:lpstr>
      <vt:lpstr>Слайд 14</vt:lpstr>
      <vt:lpstr>Слайд 15</vt:lpstr>
      <vt:lpstr>Слайд 16</vt:lpstr>
      <vt:lpstr>Литературное чтение, 4 класс, «А.Чехов «Ванька». Приём таблица «ЗХУ» </vt:lpstr>
      <vt:lpstr>Слайд 18</vt:lpstr>
      <vt:lpstr>Линии сравнения</vt:lpstr>
      <vt:lpstr>Слайд 20</vt:lpstr>
      <vt:lpstr>       Результативность профессиональной деятельности 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этап Всероссийского конкурса педагогического  «Учитель года -2017»  КОНКУРСНОЕ ЗАДАНИЕ «МЕТОДИЧЕСКИЙ СЕМИНАР» Учитель начальных классов  </dc:title>
  <cp:lastModifiedBy>admin</cp:lastModifiedBy>
  <cp:revision>31</cp:revision>
  <dcterms:modified xsi:type="dcterms:W3CDTF">2017-02-05T16:23:07Z</dcterms:modified>
</cp:coreProperties>
</file>