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8" r:id="rId2"/>
    <p:sldId id="259" r:id="rId3"/>
    <p:sldId id="260" r:id="rId4"/>
    <p:sldId id="256" r:id="rId5"/>
    <p:sldId id="257" r:id="rId6"/>
    <p:sldId id="265" r:id="rId7"/>
    <p:sldId id="262" r:id="rId8"/>
    <p:sldId id="261" r:id="rId9"/>
    <p:sldId id="263" r:id="rId10"/>
    <p:sldId id="264" r:id="rId11"/>
    <p:sldId id="266" r:id="rId12"/>
    <p:sldId id="268" r:id="rId13"/>
    <p:sldId id="267" r:id="rId1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9509498944561718E-2"/>
          <c:y val="1.6817141845350516E-2"/>
          <c:w val="0.71424403514552026"/>
          <c:h val="0.822626912981890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родители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связь</c:v>
                </c:pt>
                <c:pt idx="1">
                  <c:v>игры</c:v>
                </c:pt>
                <c:pt idx="2">
                  <c:v>фото</c:v>
                </c:pt>
                <c:pt idx="3">
                  <c:v>интернет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98</c:v>
                </c:pt>
                <c:pt idx="1">
                  <c:v>27</c:v>
                </c:pt>
                <c:pt idx="2">
                  <c:v>69</c:v>
                </c:pt>
                <c:pt idx="3">
                  <c:v>54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ученики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связь</c:v>
                </c:pt>
                <c:pt idx="1">
                  <c:v>игры</c:v>
                </c:pt>
                <c:pt idx="2">
                  <c:v>фото</c:v>
                </c:pt>
                <c:pt idx="3">
                  <c:v>интернет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59</c:v>
                </c:pt>
                <c:pt idx="1">
                  <c:v>87</c:v>
                </c:pt>
                <c:pt idx="2">
                  <c:v>89</c:v>
                </c:pt>
                <c:pt idx="3">
                  <c:v>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35808"/>
        <c:axId val="20937344"/>
      </c:barChart>
      <c:catAx>
        <c:axId val="209358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520" baseline="0"/>
            </a:pPr>
            <a:endParaRPr lang="ru-RU"/>
          </a:p>
        </c:txPr>
        <c:crossAx val="20937344"/>
        <c:crosses val="autoZero"/>
        <c:auto val="1"/>
        <c:lblAlgn val="ctr"/>
        <c:lblOffset val="100"/>
        <c:noMultiLvlLbl val="0"/>
      </c:catAx>
      <c:valAx>
        <c:axId val="20937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93580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261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родители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приносит вред</c:v>
                </c:pt>
                <c:pt idx="1">
                  <c:v>не влияет на здоровье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  <c:pt idx="1">
                  <c:v>78</c:v>
                </c:pt>
                <c:pt idx="2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ученики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приносит вред</c:v>
                </c:pt>
                <c:pt idx="1">
                  <c:v>не влияет на здоровье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82</c:v>
                </c:pt>
                <c:pt idx="1">
                  <c:v>18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857984"/>
        <c:axId val="20859520"/>
      </c:barChart>
      <c:catAx>
        <c:axId val="208579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10" baseline="0"/>
            </a:pPr>
            <a:endParaRPr lang="ru-RU"/>
          </a:p>
        </c:txPr>
        <c:crossAx val="20859520"/>
        <c:crosses val="autoZero"/>
        <c:auto val="1"/>
        <c:lblAlgn val="ctr"/>
        <c:lblOffset val="100"/>
        <c:noMultiLvlLbl val="0"/>
      </c:catAx>
      <c:valAx>
        <c:axId val="208595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8579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146957776819518"/>
          <c:y val="0.4240648746259234"/>
          <c:w val="0.16924779073511609"/>
          <c:h val="0.33663786034355969"/>
        </c:manualLayout>
      </c:layout>
      <c:overlay val="0"/>
      <c:txPr>
        <a:bodyPr/>
        <a:lstStyle/>
        <a:p>
          <a:pPr>
            <a:defRPr sz="205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0.50862</cdr:x>
      <cdr:y>0.12489</cdr:y>
    </cdr:from>
    <cdr:to>
      <cdr:x>0.61809</cdr:x>
      <cdr:y>0.3233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248472" y="57554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0.47414</cdr:x>
      <cdr:y>0.0748</cdr:y>
    </cdr:from>
    <cdr:to>
      <cdr:x>0.53448</cdr:x>
      <cdr:y>0.20313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960440" y="344711"/>
          <a:ext cx="504056" cy="5913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200" b="1" dirty="0" smtClean="0"/>
            <a:t>84%</a:t>
          </a:r>
          <a:endParaRPr lang="ru-RU" sz="32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B5C9D-CCE3-41C3-9569-75CB63018AF6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F89436-9F47-4536-A25B-6B9F57DC9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916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F060B-EB36-40C6-B04A-437FDCA11CCE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5F3D-EBE4-4531-B961-9B9CD997E3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810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F060B-EB36-40C6-B04A-437FDCA11CCE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5F3D-EBE4-4531-B961-9B9CD997E3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98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F060B-EB36-40C6-B04A-437FDCA11CCE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5F3D-EBE4-4531-B961-9B9CD997E3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668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F060B-EB36-40C6-B04A-437FDCA11CCE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5F3D-EBE4-4531-B961-9B9CD997E3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657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F060B-EB36-40C6-B04A-437FDCA11CCE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5F3D-EBE4-4531-B961-9B9CD997E3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592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F060B-EB36-40C6-B04A-437FDCA11CCE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5F3D-EBE4-4531-B961-9B9CD997E3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175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F060B-EB36-40C6-B04A-437FDCA11CCE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5F3D-EBE4-4531-B961-9B9CD997E3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482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F060B-EB36-40C6-B04A-437FDCA11CCE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5F3D-EBE4-4531-B961-9B9CD997E3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22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F060B-EB36-40C6-B04A-437FDCA11CCE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5F3D-EBE4-4531-B961-9B9CD997E3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716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F060B-EB36-40C6-B04A-437FDCA11CCE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5F3D-EBE4-4531-B961-9B9CD997E3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3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F060B-EB36-40C6-B04A-437FDCA11CCE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5F3D-EBE4-4531-B961-9B9CD997E3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F060B-EB36-40C6-B04A-437FDCA11CCE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35F3D-EBE4-4531-B961-9B9CD997E3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815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1988840"/>
            <a:ext cx="52272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Мобильный телефон: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друг или враг?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95684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</a:rPr>
              <a:t>Муниципальное бюджетное общеобразовательное учреждение</a:t>
            </a:r>
            <a:endParaRPr lang="ru-RU" dirty="0" smtClean="0">
              <a:effectLst/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</a:rPr>
              <a:t>«Лицей № 24 </a:t>
            </a:r>
            <a:endParaRPr lang="ru-RU" dirty="0" smtClean="0">
              <a:effectLst/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</a:rPr>
              <a:t>имени героя Советского Союза А. В. </a:t>
            </a:r>
            <a:r>
              <a:rPr lang="ru-RU" b="1" dirty="0" err="1" smtClean="0">
                <a:effectLst/>
                <a:latin typeface="Times New Roman"/>
                <a:ea typeface="Times New Roman"/>
              </a:rPr>
              <a:t>Корявина</a:t>
            </a:r>
            <a:r>
              <a:rPr lang="ru-RU" b="1" dirty="0" smtClean="0">
                <a:effectLst/>
                <a:latin typeface="Times New Roman"/>
                <a:ea typeface="Times New Roman"/>
              </a:rPr>
              <a:t>»</a:t>
            </a:r>
            <a:endParaRPr lang="ru-RU" dirty="0" smtClean="0">
              <a:effectLst/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</a:rPr>
              <a:t>г. Сергиев Посад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35923" y="6230407"/>
            <a:ext cx="17851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smtClean="0"/>
              <a:t>Апрель 2015 </a:t>
            </a:r>
            <a:r>
              <a:rPr lang="ru-RU" sz="2000" b="1" dirty="0" smtClean="0"/>
              <a:t>г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93012" y="3664311"/>
            <a:ext cx="51018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Работу выполнила учащаяся 2 «А» класса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Кунина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Александра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Наташа\Desktop\CЕМИНАР\ФОТО\images8MVI06W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068960"/>
            <a:ext cx="1440159" cy="1759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аташа\Desktop\CЕМИНАР\ФОТО\images1UQAA4Q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151" y="4433752"/>
            <a:ext cx="1579204" cy="2373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51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Desktop\CЕМИНАР\ФОТО\50l72N8PIx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965733"/>
            <a:ext cx="128151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таша\Desktop\CЕМИНАР\ФОТО\400bmalIJ7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08360"/>
            <a:ext cx="1880726" cy="228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Наташа\Desktop\CЕМИНАР\ФОТО\bnE1_4JpajQ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93" y="3241098"/>
            <a:ext cx="1631446" cy="2489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Наташа\Desktop\CЕМИНАР\ФОТО\czh6R7DItG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608" y="2491796"/>
            <a:ext cx="1519848" cy="1950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Наташа\Desktop\CЕМИНАР\ФОТО\p9LSCR_Col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742" y="2253100"/>
            <a:ext cx="1481996" cy="1975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Наташа\Desktop\CЕМИНАР\ФОТО\zHpJZ9gadU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653" y="4663002"/>
            <a:ext cx="1558775" cy="2078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41369" y="620688"/>
            <a:ext cx="66821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Помните, что самое ценное, что есть у человека - это здоровье.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15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6255" y="2780928"/>
            <a:ext cx="853150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6600" b="1" dirty="0">
              <a:ln w="11430"/>
              <a:solidFill>
                <a:srgbClr val="8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248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0067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827905" y="692696"/>
            <a:ext cx="1728192" cy="165618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856023" y="2660785"/>
            <a:ext cx="1728192" cy="16561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862982" y="4653136"/>
            <a:ext cx="1728192" cy="16561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397976"/>
              </p:ext>
            </p:extLst>
          </p:nvPr>
        </p:nvGraphicFramePr>
        <p:xfrm>
          <a:off x="3060153" y="964139"/>
          <a:ext cx="6048672" cy="9753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48672"/>
              </a:tblGrid>
              <a:tr h="9526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effectLst/>
                        </a:rPr>
                        <a:t>- было </a:t>
                      </a:r>
                      <a:r>
                        <a:rPr lang="ru-RU" sz="3200" b="1" dirty="0">
                          <a:effectLst/>
                        </a:rPr>
                        <a:t>очень интересно, узнал много </a:t>
                      </a:r>
                      <a:r>
                        <a:rPr lang="ru-RU" sz="3200" b="1" dirty="0" smtClean="0">
                          <a:effectLst/>
                        </a:rPr>
                        <a:t>нового.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180117"/>
              </p:ext>
            </p:extLst>
          </p:nvPr>
        </p:nvGraphicFramePr>
        <p:xfrm>
          <a:off x="3120177" y="2852936"/>
          <a:ext cx="6000631" cy="9753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00631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effectLst/>
                        </a:rPr>
                        <a:t>- урок </a:t>
                      </a:r>
                      <a:r>
                        <a:rPr lang="ru-RU" sz="3200" b="1" dirty="0">
                          <a:effectLst/>
                        </a:rPr>
                        <a:t>не понравился, было </a:t>
                      </a:r>
                      <a:r>
                        <a:rPr lang="ru-RU" sz="3200" b="1" dirty="0" smtClean="0">
                          <a:effectLst/>
                        </a:rPr>
                        <a:t>скучно.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987824" y="4450176"/>
            <a:ext cx="5976664" cy="2062103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sz="3200" b="1" dirty="0" smtClean="0"/>
              <a:t>- было </a:t>
            </a:r>
            <a:r>
              <a:rPr lang="ru-RU" sz="3200" b="1" dirty="0"/>
              <a:t>очень интересно, и я очень хочу самостоятельно попробовать найти что-то </a:t>
            </a:r>
            <a:r>
              <a:rPr lang="ru-RU" sz="3200" b="1" dirty="0" smtClean="0"/>
              <a:t>новое </a:t>
            </a:r>
            <a:r>
              <a:rPr lang="ru-RU" sz="3200" b="1" dirty="0"/>
              <a:t>и обсудить это с моими друзьям</a:t>
            </a:r>
          </a:p>
        </p:txBody>
      </p:sp>
    </p:spTree>
    <p:extLst>
      <p:ext uri="{BB962C8B-B14F-4D97-AF65-F5344CB8AC3E}">
        <p14:creationId xmlns:p14="http://schemas.microsoft.com/office/powerpoint/2010/main" val="3875417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9418" y="476672"/>
            <a:ext cx="79563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Мобильный телефон - это средство связи, которое в наше время есть практически у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всех.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Наташа\Desktop\CЕМИНАР\ФОТО\imagesI7TSCD0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924944"/>
            <a:ext cx="1738685" cy="167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Наташа\Desktop\CЕМИНАР\ФОТО\imagesCNK2AJA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2504678" cy="1569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Наташа\Desktop\CЕМИНАР\ФОТО\imagesRX241C0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6084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Наташа\Desktop\CЕМИНАР\ФОТО\imag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12580"/>
            <a:ext cx="18669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Наташа\Desktop\CЕМИНАР\ФОТО\imagesCNPSXBS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219" y="4577106"/>
            <a:ext cx="3076575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Наташа\Desktop\CЕМИНАР\ФОТО\imagesYSDQ5MQ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075509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625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8" name="Text Box 6"/>
          <p:cNvSpPr txBox="1">
            <a:spLocks noChangeArrowheads="1"/>
          </p:cNvSpPr>
          <p:nvPr/>
        </p:nvSpPr>
        <p:spPr bwMode="auto">
          <a:xfrm>
            <a:off x="945662" y="261609"/>
            <a:ext cx="76416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2060"/>
                </a:solidFill>
              </a:rPr>
              <a:t>Возможности мобильного телефона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00359" name="Rectangle 7"/>
          <p:cNvSpPr>
            <a:spLocks noChangeArrowheads="1"/>
          </p:cNvSpPr>
          <p:nvPr/>
        </p:nvSpPr>
        <p:spPr bwMode="auto">
          <a:xfrm>
            <a:off x="5185128" y="1124744"/>
            <a:ext cx="3240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400" dirty="0"/>
              <a:t> </a:t>
            </a:r>
            <a:r>
              <a:rPr lang="ru-RU" sz="2400" b="1" dirty="0"/>
              <a:t>Экстренная связь</a:t>
            </a:r>
          </a:p>
        </p:txBody>
      </p:sp>
      <p:sp>
        <p:nvSpPr>
          <p:cNvPr id="100360" name="Rectangle 8"/>
          <p:cNvSpPr>
            <a:spLocks noChangeArrowheads="1"/>
          </p:cNvSpPr>
          <p:nvPr/>
        </p:nvSpPr>
        <p:spPr bwMode="auto">
          <a:xfrm>
            <a:off x="5311337" y="1700808"/>
            <a:ext cx="209730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400" dirty="0"/>
              <a:t> </a:t>
            </a:r>
            <a:r>
              <a:rPr lang="ru-RU" sz="2400" b="1" dirty="0" smtClean="0"/>
              <a:t>Калькулятор</a:t>
            </a:r>
            <a:endParaRPr lang="ru-RU" sz="2400" b="1" dirty="0"/>
          </a:p>
        </p:txBody>
      </p:sp>
      <p:sp>
        <p:nvSpPr>
          <p:cNvPr id="100361" name="Text Box 9"/>
          <p:cNvSpPr txBox="1">
            <a:spLocks noChangeArrowheads="1"/>
          </p:cNvSpPr>
          <p:nvPr/>
        </p:nvSpPr>
        <p:spPr bwMode="auto">
          <a:xfrm>
            <a:off x="5328797" y="2347552"/>
            <a:ext cx="295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400" dirty="0"/>
              <a:t> </a:t>
            </a:r>
            <a:r>
              <a:rPr lang="ru-RU" sz="2400" b="1" dirty="0"/>
              <a:t>Часы, будильник</a:t>
            </a:r>
          </a:p>
        </p:txBody>
      </p:sp>
      <p:sp>
        <p:nvSpPr>
          <p:cNvPr id="100362" name="Text Box 10"/>
          <p:cNvSpPr txBox="1">
            <a:spLocks noChangeArrowheads="1"/>
          </p:cNvSpPr>
          <p:nvPr/>
        </p:nvSpPr>
        <p:spPr bwMode="auto">
          <a:xfrm>
            <a:off x="5336950" y="2996952"/>
            <a:ext cx="3386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400" dirty="0"/>
              <a:t> </a:t>
            </a:r>
            <a:r>
              <a:rPr lang="ru-RU" sz="2400" b="1" dirty="0" smtClean="0"/>
              <a:t>Фотокамера</a:t>
            </a:r>
            <a:endParaRPr lang="ru-RU" sz="2400" b="1" dirty="0"/>
          </a:p>
        </p:txBody>
      </p:sp>
      <p:sp>
        <p:nvSpPr>
          <p:cNvPr id="100363" name="Rectangle 11"/>
          <p:cNvSpPr>
            <a:spLocks noChangeArrowheads="1"/>
          </p:cNvSpPr>
          <p:nvPr/>
        </p:nvSpPr>
        <p:spPr bwMode="auto">
          <a:xfrm rot="10800000" flipH="1" flipV="1">
            <a:off x="5401604" y="3645024"/>
            <a:ext cx="2157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400" dirty="0"/>
              <a:t> </a:t>
            </a:r>
            <a:r>
              <a:rPr lang="ru-RU" sz="2400" b="1" dirty="0"/>
              <a:t>Интернет</a:t>
            </a:r>
          </a:p>
        </p:txBody>
      </p:sp>
      <p:sp>
        <p:nvSpPr>
          <p:cNvPr id="100364" name="Rectangle 12"/>
          <p:cNvSpPr>
            <a:spLocks noChangeArrowheads="1"/>
          </p:cNvSpPr>
          <p:nvPr/>
        </p:nvSpPr>
        <p:spPr bwMode="auto">
          <a:xfrm>
            <a:off x="5494968" y="4221088"/>
            <a:ext cx="1412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400" dirty="0"/>
              <a:t> </a:t>
            </a:r>
            <a:r>
              <a:rPr lang="ru-RU" sz="2400" b="1" dirty="0" err="1"/>
              <a:t>Блютуз</a:t>
            </a:r>
            <a:endParaRPr lang="ru-RU" sz="2400" b="1" dirty="0"/>
          </a:p>
        </p:txBody>
      </p:sp>
      <p:sp>
        <p:nvSpPr>
          <p:cNvPr id="100365" name="Rectangle 13"/>
          <p:cNvSpPr>
            <a:spLocks noChangeArrowheads="1"/>
          </p:cNvSpPr>
          <p:nvPr/>
        </p:nvSpPr>
        <p:spPr bwMode="auto">
          <a:xfrm>
            <a:off x="5494968" y="4767535"/>
            <a:ext cx="14198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ru-RU" b="1" dirty="0"/>
              <a:t> </a:t>
            </a:r>
            <a:r>
              <a:rPr lang="ru-RU" sz="2400" b="1" dirty="0"/>
              <a:t>Музыка</a:t>
            </a:r>
          </a:p>
        </p:txBody>
      </p:sp>
      <p:sp>
        <p:nvSpPr>
          <p:cNvPr id="100366" name="Rectangle 14"/>
          <p:cNvSpPr>
            <a:spLocks noChangeArrowheads="1"/>
          </p:cNvSpPr>
          <p:nvPr/>
        </p:nvSpPr>
        <p:spPr bwMode="auto">
          <a:xfrm>
            <a:off x="5531100" y="5287563"/>
            <a:ext cx="179812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 dirty="0" smtClean="0"/>
              <a:t>Календарь</a:t>
            </a:r>
            <a:endParaRPr lang="ru-RU" sz="2400" b="1" dirty="0"/>
          </a:p>
        </p:txBody>
      </p:sp>
      <p:pic>
        <p:nvPicPr>
          <p:cNvPr id="3074" name="Picture 2" descr="C:\Users\Наташа\Desktop\CЕМИНАР\ФОТО\imagesULC6VV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47476"/>
            <a:ext cx="4122685" cy="2473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0599" y="5877272"/>
            <a:ext cx="81917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А главное, родители всегда могут быть в курсе того, </a:t>
            </a:r>
            <a:r>
              <a:rPr lang="ru-RU" sz="2800" b="1" dirty="0" smtClean="0">
                <a:solidFill>
                  <a:srgbClr val="C00000"/>
                </a:solidFill>
              </a:rPr>
              <a:t>где и с кем </a:t>
            </a:r>
            <a:r>
              <a:rPr lang="ru-RU" sz="2800" b="1" dirty="0">
                <a:solidFill>
                  <a:srgbClr val="C00000"/>
                </a:solidFill>
              </a:rPr>
              <a:t>находится их ребенок!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7422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3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0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03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0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0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0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0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0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0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0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8" grpId="0"/>
      <p:bldP spid="100359" grpId="0"/>
      <p:bldP spid="100360" grpId="0"/>
      <p:bldP spid="100361" grpId="0"/>
      <p:bldP spid="100362" grpId="0"/>
      <p:bldP spid="100363" grpId="0"/>
      <p:bldP spid="100364" grpId="0"/>
      <p:bldP spid="100365" grpId="0"/>
      <p:bldP spid="100366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40693" y="368718"/>
            <a:ext cx="7159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Назначение мобильного телефона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793428201"/>
              </p:ext>
            </p:extLst>
          </p:nvPr>
        </p:nvGraphicFramePr>
        <p:xfrm>
          <a:off x="395536" y="1340768"/>
          <a:ext cx="835292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940693" y="1454647"/>
            <a:ext cx="1039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98%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275751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7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721162924"/>
              </p:ext>
            </p:extLst>
          </p:nvPr>
        </p:nvGraphicFramePr>
        <p:xfrm>
          <a:off x="539552" y="1313765"/>
          <a:ext cx="8496944" cy="4779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331640" y="359658"/>
            <a:ext cx="71877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Влияние мобильного телефона на здоровье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человека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5" y="3923036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20%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501983" y="1239376"/>
            <a:ext cx="811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81%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518261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138" y="2348880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Люди </a:t>
            </a:r>
            <a:r>
              <a:rPr lang="ru-RU" sz="4000" b="1" dirty="0">
                <a:solidFill>
                  <a:srgbClr val="C00000"/>
                </a:solidFill>
              </a:rPr>
              <a:t>не всегда осознают опасность использования сотовой связи. 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А </a:t>
            </a:r>
            <a:r>
              <a:rPr lang="ru-RU" sz="4000" b="1" dirty="0">
                <a:solidFill>
                  <a:srgbClr val="C00000"/>
                </a:solidFill>
              </a:rPr>
              <a:t>эти опасности существуют!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91880" y="836712"/>
            <a:ext cx="19454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Вывод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74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981200" y="305435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endParaRPr lang="ru-RU" sz="2400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82286" y="118991"/>
            <a:ext cx="8568630" cy="1077218"/>
          </a:xfrm>
          <a:prstGeom prst="rect">
            <a:avLst/>
          </a:prstGeom>
          <a:noFill/>
          <a:ln w="38100" cmpd="dbl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Отрицательное воздействие мобильного телефона на здоровье человека</a:t>
            </a:r>
            <a:endParaRPr lang="ru-RU" sz="32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133600" y="320675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endParaRPr lang="ru-RU" sz="2400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2286000" y="335915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endParaRPr lang="ru-RU" sz="2400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990600" y="28956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endParaRPr lang="ru-RU" sz="2400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838200" y="1905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endParaRPr lang="ru-RU" sz="2400"/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2438400" y="351155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endParaRPr lang="ru-RU" sz="2400"/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3810000" y="2971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endParaRPr lang="ru-RU" sz="2400"/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616527" y="1447800"/>
            <a:ext cx="2590800" cy="1676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8100" algn="ctr">
            <a:solidFill>
              <a:schemeClr val="tx1"/>
            </a:solidFill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Является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разносчиком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бактерий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5075342" y="1524000"/>
            <a:ext cx="3605345" cy="19875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8100" algn="ctr">
            <a:solidFill>
              <a:schemeClr val="tx1"/>
            </a:solidFill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pPr algn="ctr"/>
            <a:r>
              <a:rPr lang="ru-RU" sz="2800" b="1" dirty="0"/>
              <a:t>Способствует </a:t>
            </a:r>
          </a:p>
          <a:p>
            <a:pPr algn="ctr"/>
            <a:r>
              <a:rPr lang="ru-RU" sz="2800" b="1" dirty="0"/>
              <a:t>возникновению </a:t>
            </a:r>
          </a:p>
          <a:p>
            <a:pPr algn="ctr"/>
            <a:r>
              <a:rPr lang="ru-RU" sz="2800" b="1" dirty="0"/>
              <a:t>онкологических </a:t>
            </a:r>
          </a:p>
          <a:p>
            <a:pPr algn="ctr"/>
            <a:r>
              <a:rPr lang="ru-RU" sz="2800" b="1" dirty="0"/>
              <a:t>заболеваний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1181762" y="3511550"/>
            <a:ext cx="3325957" cy="1268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8100" algn="ctr">
            <a:solidFill>
              <a:schemeClr val="tx1"/>
            </a:solidFill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Нарушает фазы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5524959" y="4254803"/>
            <a:ext cx="3325957" cy="19024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8100" algn="ctr">
            <a:solidFill>
              <a:schemeClr val="tx1"/>
            </a:solidFill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Воздействует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сердечно-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сосудистую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систему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282286" y="5206028"/>
            <a:ext cx="3712153" cy="13913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8100" algn="ctr">
            <a:solidFill>
              <a:schemeClr val="tx1"/>
            </a:solidFill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Вызывает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раздражительность,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головные боли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5894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  <p:bldP spid="18442" grpId="0" animBg="1"/>
      <p:bldP spid="18443" grpId="0" animBg="1"/>
      <p:bldP spid="18444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65363" y="692696"/>
            <a:ext cx="19454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Вывод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1065" y="1844824"/>
            <a:ext cx="8568952" cy="2499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rgbClr val="800000"/>
                </a:solidFill>
              </a:rPr>
              <a:t>Мобильный телефон не причинит вреда, если следовать элементарным правилам безопасности</a:t>
            </a:r>
          </a:p>
        </p:txBody>
      </p:sp>
      <p:pic>
        <p:nvPicPr>
          <p:cNvPr id="5122" name="Picture 2" descr="C:\Users\Наташа\Desktop\CЕМИНАР\ФОТО\imagesC76456W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077072"/>
            <a:ext cx="1499989" cy="265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Наташа\Desktop\CЕМИНАР\ФОТО\imagesY4LML2V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65" y="250944"/>
            <a:ext cx="2667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074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07504" y="1844824"/>
            <a:ext cx="3888432" cy="144016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00"/>
                </a:solidFill>
              </a:rPr>
              <a:t>Говорите по телефону не более 10 минут в день</a:t>
            </a:r>
            <a:endParaRPr lang="ru-RU" sz="2400" b="1" dirty="0">
              <a:solidFill>
                <a:srgbClr val="80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160493" y="1649938"/>
            <a:ext cx="3672408" cy="129614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00"/>
                </a:solidFill>
              </a:rPr>
              <a:t>Во время сна выключайте телефон</a:t>
            </a:r>
            <a:endParaRPr lang="ru-RU" sz="2400" b="1" dirty="0">
              <a:solidFill>
                <a:srgbClr val="8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-17543" y="3933056"/>
            <a:ext cx="4320480" cy="129614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00"/>
                </a:solidFill>
              </a:rPr>
              <a:t>Не пользуйтесь телефоном во время грозы</a:t>
            </a:r>
            <a:endParaRPr lang="ru-RU" sz="2400" b="1" dirty="0">
              <a:solidFill>
                <a:srgbClr val="80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704541" y="4654894"/>
            <a:ext cx="3942539" cy="217067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Старайтесь носить телефон как можно дальше от жизненно важных органов. </a:t>
            </a:r>
          </a:p>
        </p:txBody>
      </p:sp>
      <p:sp>
        <p:nvSpPr>
          <p:cNvPr id="6" name="Овал 5"/>
          <p:cNvSpPr/>
          <p:nvPr/>
        </p:nvSpPr>
        <p:spPr>
          <a:xfrm>
            <a:off x="351594" y="5445224"/>
            <a:ext cx="4320480" cy="129614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800000"/>
                </a:solidFill>
              </a:rPr>
              <a:t>Слушайте музыку через наушники не более 10-15 минут.</a:t>
            </a:r>
          </a:p>
        </p:txBody>
      </p:sp>
      <p:sp>
        <p:nvSpPr>
          <p:cNvPr id="7" name="Овал 6"/>
          <p:cNvSpPr/>
          <p:nvPr/>
        </p:nvSpPr>
        <p:spPr>
          <a:xfrm>
            <a:off x="4704541" y="3140968"/>
            <a:ext cx="4320480" cy="129614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800000"/>
                </a:solidFill>
              </a:rPr>
              <a:t>Смотрите на дисплей телефона не более 15 минут.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17543" y="404664"/>
            <a:ext cx="5832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пользования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мобильным телефоном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Наташа\Desktop\CЕМИНАР\ФОТО\imagesX71I8QL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289" y="92962"/>
            <a:ext cx="2430612" cy="155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555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278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Наталия</dc:creator>
  <cp:lastModifiedBy>Наталия</cp:lastModifiedBy>
  <cp:revision>27</cp:revision>
  <cp:lastPrinted>2015-01-24T12:12:51Z</cp:lastPrinted>
  <dcterms:created xsi:type="dcterms:W3CDTF">2015-01-23T10:28:05Z</dcterms:created>
  <dcterms:modified xsi:type="dcterms:W3CDTF">2017-02-05T11:37:03Z</dcterms:modified>
</cp:coreProperties>
</file>