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56" r:id="rId3"/>
    <p:sldId id="257" r:id="rId4"/>
    <p:sldId id="259" r:id="rId5"/>
    <p:sldId id="260" r:id="rId6"/>
    <p:sldId id="266" r:id="rId7"/>
    <p:sldId id="268" r:id="rId8"/>
    <p:sldId id="261" r:id="rId9"/>
    <p:sldId id="262" r:id="rId10"/>
    <p:sldId id="263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132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5D67F70-D227-4A34-B48A-1BBE05A81BC6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FD2DE3-4C64-49A6-A4B0-928A447C2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909360-6206-48EB-A698-CAE54C0969FB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B577F-C8DC-44C0-8AF5-13A765B4F3EA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C5BF5-8F35-461C-87FB-B4E40FE64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3E031-19D1-4426-B75A-AB7EE16AFF3E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F0712-39D2-491C-9D62-90A0E3FAB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0B533-D52A-4BC2-A009-0FFE43A78BEA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AD363-4B5E-4739-B116-E811D8E8C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9F21A-C808-4F76-8604-9E1C05B0F9D0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91C-A75F-4DBA-847F-17720A264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EF92D-F158-4ADD-ACF6-C4325008740C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74746-9942-44C7-8F90-0299532FB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E585-785A-42A1-B93B-2A479769B9D2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BA6FD-9448-40E1-B7C7-4F4526655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2924C-380B-4387-ACEE-EF302627A49C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260DF-2750-4A12-86D5-C0D85E965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062C-834B-4922-8EA9-F621BA99AF2B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A64B2-DA2B-4300-A37B-0AA38229E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B9B6D-2E15-47F7-80EC-5A289C4A0C2C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C81D4-79C6-4AB1-AD73-FDEB42445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BAA1D-FF76-4738-B68F-85A3C74FB812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5402F-F3A6-4CAC-A2DA-3FC5A786A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1419-4A2A-4626-8FE1-277CBA7ADCA5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38341-4A4A-4C6D-9A17-8D4E2AF8D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D43040-3174-4AB8-9646-714B065A6204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0028EE-45B1-4E68-9A55-9A3464766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1876369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71472" y="1214422"/>
            <a:ext cx="789299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«Речевое развитие детей дошкольного возраста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 через театрализованную деятельность»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(из опыта работы)</a:t>
            </a:r>
            <a:endParaRPr lang="ru-RU" sz="2800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TextBox 3"/>
          <p:cNvSpPr txBox="1">
            <a:spLocks noChangeArrowheads="1"/>
          </p:cNvSpPr>
          <p:nvPr/>
        </p:nvSpPr>
        <p:spPr bwMode="auto">
          <a:xfrm>
            <a:off x="2857500" y="8572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5" name="Прямоугольник 4"/>
          <p:cNvSpPr>
            <a:spLocks noChangeArrowheads="1"/>
          </p:cNvSpPr>
          <p:nvPr/>
        </p:nvSpPr>
        <p:spPr bwMode="auto">
          <a:xfrm>
            <a:off x="1643063" y="3214688"/>
            <a:ext cx="5643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МБДОУ «Детский сад № 1 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вида с приоритетным осуществлением деятельности по социальному развитию детей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г. Бокситогорска»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2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2189"/>
            <a:ext cx="9144000" cy="6930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30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2500306"/>
            <a:ext cx="2916238" cy="2187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64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2357430"/>
            <a:ext cx="3205406" cy="2139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307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0298" y="285728"/>
            <a:ext cx="305911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307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6446" y="285728"/>
            <a:ext cx="2992430" cy="2075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307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7422" y="4572008"/>
            <a:ext cx="2954780" cy="191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0469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3570" y="4714884"/>
            <a:ext cx="2763830" cy="1816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38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_30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428604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12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227" y="3714752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315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3643314"/>
            <a:ext cx="3130552" cy="232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314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8" y="428604"/>
            <a:ext cx="3128966" cy="253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305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7620" y="1785926"/>
            <a:ext cx="235745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38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643188" y="571500"/>
            <a:ext cx="4572000" cy="4062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</a:p>
          <a:p>
            <a:pPr indent="457200" algn="ctr">
              <a:defRPr/>
            </a:pPr>
            <a:r>
              <a:rPr lang="ru-RU" dirty="0">
                <a:latin typeface="+mn-lt"/>
                <a:cs typeface="+mn-cs"/>
              </a:rPr>
              <a:t>•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Анкетирование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Дни открытых дверей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Проекты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«Дни добрых дел».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Консультации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«Почтовый ящик»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Индивидуальные беседы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Досуг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Выставка фотографий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Фотовыставки с рассказом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Творческие совместные выставки.</a:t>
            </a:r>
          </a:p>
          <a:p>
            <a:pPr indent="457200"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Папки-рекомендации</a:t>
            </a:r>
          </a:p>
        </p:txBody>
      </p:sp>
      <p:pic>
        <p:nvPicPr>
          <p:cNvPr id="13316" name="Рисунок 3" descr="IMG_3064.JPG"/>
          <p:cNvPicPr>
            <a:picLocks noChangeAspect="1" noChangeArrowheads="1"/>
          </p:cNvPicPr>
          <p:nvPr/>
        </p:nvPicPr>
        <p:blipFill>
          <a:blip r:embed="rId3"/>
          <a:srcRect l="46495"/>
          <a:stretch>
            <a:fillRect/>
          </a:stretch>
        </p:blipFill>
        <p:spPr bwMode="auto">
          <a:xfrm>
            <a:off x="1714500" y="1071563"/>
            <a:ext cx="19431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1428736"/>
            <a:ext cx="2552277" cy="1871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129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4572008"/>
            <a:ext cx="1579973" cy="2106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734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414" y="4714884"/>
            <a:ext cx="3146430" cy="1848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739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6512" y="4643446"/>
            <a:ext cx="2701924" cy="1893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38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0" y="142875"/>
            <a:ext cx="62865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7200" algn="just"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Выводы:</a:t>
            </a:r>
          </a:p>
          <a:p>
            <a:pPr indent="457200" algn="just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Театрализованная деятельность является самым распространенным видом игровой деятельности детей, которая способствует нравственно-эстетическому воспитанию, обогащает новыми впечатлениями, развивает интерес к театру, литературе, формирует диалогическую речь, активизирует словарь.</a:t>
            </a:r>
          </a:p>
          <a:p>
            <a:pPr indent="457200" algn="just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Позволяет формировать опыт социальных навыков поведения благодаря тому, что каждое литературное произведение или сказка имеют нравственную направленность (доброта, дружба, честность, смелость). </a:t>
            </a:r>
          </a:p>
          <a:p>
            <a:pPr indent="457200" algn="just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 помощью сказок ребенок познает мир не только умом, но и сердцем. И не только познает, но и выражает собственное отношение к добру и злу. Любимые герои становятся образцами для подражания.</a:t>
            </a:r>
          </a:p>
          <a:p>
            <a:pPr indent="457200" algn="just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Театрализованная деятельность позволяет ребенку решать многие проблемные ситуации опосредованно от лица какого-либо персонажа. Это помогает преодолевать не только речевые нарушения, но и робость, неуверенность в себе, застенчивость.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9144000" cy="693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A2SBbn81R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1214422"/>
            <a:ext cx="2595878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500188" y="1071563"/>
            <a:ext cx="4929187" cy="1354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Чистякова Ирина Евгеньевна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1571625" y="2500313"/>
            <a:ext cx="4572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 первой квалификационной категории</a:t>
            </a:r>
          </a:p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Образование: 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Высшее</a:t>
            </a:r>
          </a:p>
          <a:p>
            <a:pPr algn="ctr"/>
            <a:endParaRPr lang="ru-RU" sz="2400" b="1" i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Трудовой и педагогический стаж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– 4 года</a:t>
            </a:r>
          </a:p>
          <a:p>
            <a:pPr algn="ctr"/>
            <a:endParaRPr lang="ru-RU" b="1" i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9144000" cy="693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28813" y="285750"/>
            <a:ext cx="6572250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настоящее время всё чаще игровую деятельность детей заменяет компьютер и телевидение, и эта тенденция увеличивается с каждым годом.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Вследствие этого за последние годы, отмечается увеличение количества детей, имеющих нарушения связной речи. А ясная и правильная речь — это залог продуктивного общения, уверенности, успешности.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Речь во всём своем многообразии, является необходимым компонентом общения, в процессе которого она формируется.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Важнейшей предпосылкой совершенствования речевой деятельности является создание эмоционально благополучной ситуации, в которой даже самые необщительные и скованные дети вступают в речевое общение и раскрываются, таким образом, данная тема является всё более значимой и актуальной, чтобы заниматься её изучением.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38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57438" y="285750"/>
            <a:ext cx="6357937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:</a:t>
            </a:r>
            <a:r>
              <a:rPr lang="ru-RU" dirty="0">
                <a:latin typeface="+mn-lt"/>
                <a:cs typeface="+mn-cs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создание условий для развития связной речи у детей дошкольного возраста средствами театрализованной деятельности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643188" y="1643063"/>
            <a:ext cx="5929312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7200" algn="ctr"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речи дошкольников через театрализованную</a:t>
            </a:r>
          </a:p>
          <a:p>
            <a:pPr indent="457200" algn="ctr"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будет эффективнее, если:</a:t>
            </a:r>
          </a:p>
          <a:p>
            <a:pPr indent="457200" algn="just" eaLnBrk="0" hangingPunct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 использовать специальные задания и упражнения, на формирование выразительности речи, в организованной образовательной деятельности;</a:t>
            </a:r>
          </a:p>
          <a:p>
            <a:pPr indent="457200" algn="just" eaLnBrk="0" hangingPunct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 учитывать возрастные и индивидуальные особенности восприятия средств театральной деятельности дошкольников. </a:t>
            </a:r>
          </a:p>
          <a:p>
            <a:pPr indent="457200" algn="just" eaLnBrk="0" hangingPunct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 приобщать родителей к совместной театрализованной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57438" y="714375"/>
            <a:ext cx="6429375" cy="5078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воспитание творческого, раскованного, эмоционального, общительного ребенка, владеющего своим телом и словом, слышащего и понимающего партнера во взаимодействии;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совершенствование грамматического строя речи ребенка, его звуковой культуры, монологической, диалогической формы речи, эффективному общению и речевой выразительности;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совершенствование игровых навыков и творческой самостоятельности детей через постановку музыкальных, театральных сказок, кукольных спектаклей, игр-драматизаций, упражнений актерского тренинга;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активизация мыслительного процесса и познавательного интереса у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5143500"/>
            <a:ext cx="2900363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357438" y="785813"/>
            <a:ext cx="639127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 направленные развития речи</a:t>
            </a:r>
          </a:p>
        </p:txBody>
      </p:sp>
      <p:sp>
        <p:nvSpPr>
          <p:cNvPr id="7173" name="TextBox 12"/>
          <p:cNvSpPr txBox="1">
            <a:spLocks noChangeArrowheads="1"/>
          </p:cNvSpPr>
          <p:nvPr/>
        </p:nvSpPr>
        <p:spPr bwMode="auto">
          <a:xfrm>
            <a:off x="2214563" y="1571625"/>
            <a:ext cx="601027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Чтение и совместный анализ сказок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Проигрывание отрывков сказок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Прослушивание сказок, стихотворений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Составление сказок с помощью мнемотаблиц, схем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Режиссерская игра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Словесные, настольные и подвижные игры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Этюды и упражнения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Хороводные игры, музыкотерапия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Дыхательная и артикуляционная гимнастика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Пальчиковые игры с проговариванием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Разучивание чистоговорок</a:t>
            </a:r>
          </a:p>
          <a:p>
            <a:pPr algn="ctr">
              <a:buFont typeface="Wingdings" pitchFamily="2" charset="2"/>
              <a:buChar char="Ø"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0002-002-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38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428875" y="500063"/>
            <a:ext cx="5929313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речевому развитию в театрализованной деятельности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1643063" y="1714500"/>
            <a:ext cx="75009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Просмотр спектаклей и беседы по ним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Просмотр видеоматериала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Игры-драматизации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Разыгрывание разнообразных песенок и стихов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Упражнения по развитию мимики, пантомимики, моторики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Игры и ситуации по произведениям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Подвижные речевые игры с персонажами сказок</a:t>
            </a:r>
          </a:p>
        </p:txBody>
      </p:sp>
      <p:pic>
        <p:nvPicPr>
          <p:cNvPr id="5" name="Рисунок 4" descr="wpid-v-detskom-sadu.-kartinki-dlya-razvitiya-rechi_i_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4714884"/>
            <a:ext cx="2714644" cy="1872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38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57438" y="2428875"/>
          <a:ext cx="6181442" cy="3462840"/>
        </p:xfrm>
        <a:graphic>
          <a:graphicData uri="http://schemas.openxmlformats.org/drawingml/2006/table">
            <a:tbl>
              <a:tblPr/>
              <a:tblGrid>
                <a:gridCol w="6181442"/>
              </a:tblGrid>
              <a:tr h="195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Педагогические технологии: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Здоровье-сберегающие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Развивающее обучение (развивающая среда)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Исследовательская деятельность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Игровая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Интегрированное обучение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Проектная деятельность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Взаимодействие с семьей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00313" y="285750"/>
            <a:ext cx="6429375" cy="2000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В ходе освоения театрализованной деятельности происходит совершенствование речи, активизируется словарь ребенка, совершенствуется звуковая культура речи, ее интонационный строй, улучшается диалогическая речь, ее грамматический строй.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0002-002-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38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86063" y="285750"/>
            <a:ext cx="5549900" cy="738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театров используемых в работе: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2571750" y="428625"/>
            <a:ext cx="61436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• настольный • кукольный • пальчиковый• теневой *на палочках</a:t>
            </a:r>
          </a:p>
          <a:p>
            <a:endParaRPr lang="ru-RU" i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i="1">
                <a:latin typeface="Times New Roman" pitchFamily="18" charset="0"/>
                <a:cs typeface="Times New Roman" pitchFamily="18" charset="0"/>
              </a:rPr>
              <a:t>• театр на фланелеграфе •костюмированый• масочный</a:t>
            </a:r>
          </a:p>
        </p:txBody>
      </p:sp>
      <p:pic>
        <p:nvPicPr>
          <p:cNvPr id="5" name="Рисунок 4" descr="IMG_30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1857364"/>
            <a:ext cx="1857370" cy="2476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30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730624" y="2127236"/>
            <a:ext cx="2730481" cy="2047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304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264" y="1714488"/>
            <a:ext cx="2062162" cy="2749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IMG_305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3042" y="4214818"/>
            <a:ext cx="304802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IMG_305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14942" y="4214818"/>
            <a:ext cx="3000396" cy="2250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625</Words>
  <PresentationFormat>Экран (4:3)</PresentationFormat>
  <Paragraphs>84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 № 1</dc:creator>
  <cp:lastModifiedBy>User</cp:lastModifiedBy>
  <cp:revision>53</cp:revision>
  <dcterms:created xsi:type="dcterms:W3CDTF">2017-01-29T19:42:48Z</dcterms:created>
  <dcterms:modified xsi:type="dcterms:W3CDTF">2017-02-05T10:25:38Z</dcterms:modified>
</cp:coreProperties>
</file>