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3" r:id="rId3"/>
    <p:sldId id="273" r:id="rId4"/>
    <p:sldId id="270" r:id="rId5"/>
    <p:sldId id="265" r:id="rId6"/>
    <p:sldId id="261" r:id="rId7"/>
    <p:sldId id="268" r:id="rId8"/>
    <p:sldId id="277" r:id="rId9"/>
    <p:sldId id="266" r:id="rId10"/>
    <p:sldId id="257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how.com/%D0%B1%D1%8B%D1%82%D1%8C-%D0%BF%D1%80%D0%B8%D0%BC%D0%B5%D1%80%D0%BE%D0%BC-%D0%B4%D0%BB%D1%8F-%D0%BF%D0%BE%D0%B4%D1%80%D0%B0%D0%B6%D0%B0%D0%BD%D0%B8%D1%8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«Родители-образец подражания детей»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Подготовила: педагог-психолог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МБДОУ «Д/с № 47»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Пархоменко И.Н.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Викулька\Pictures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786190"/>
            <a:ext cx="1752600" cy="2600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357554" y="5643579"/>
            <a:ext cx="53578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  <a:latin typeface="Arial"/>
              </a:rPr>
              <a:t>«Дети не очень внимательно слушают старших, но не упускают ничего в подражании им» (Джеймс </a:t>
            </a:r>
            <a:r>
              <a:rPr lang="ru-RU" sz="1400" b="1" dirty="0" err="1" smtClean="0">
                <a:solidFill>
                  <a:srgbClr val="FFFF00"/>
                </a:solidFill>
                <a:latin typeface="Arial"/>
              </a:rPr>
              <a:t>Болдуин</a:t>
            </a:r>
            <a:r>
              <a:rPr lang="ru-RU" sz="1400" b="1" dirty="0" smtClean="0">
                <a:solidFill>
                  <a:srgbClr val="FFFF00"/>
                </a:solidFill>
                <a:latin typeface="Arial"/>
              </a:rPr>
              <a:t>) </a:t>
            </a:r>
            <a:br>
              <a:rPr lang="ru-RU" sz="1400" b="1" dirty="0" smtClean="0">
                <a:solidFill>
                  <a:srgbClr val="FFFF00"/>
                </a:solidFill>
                <a:latin typeface="Arial"/>
              </a:rPr>
            </a:br>
            <a:r>
              <a:rPr lang="ru-RU" sz="1400" b="1" dirty="0" smtClean="0">
                <a:solidFill>
                  <a:srgbClr val="FFFF00"/>
                </a:solidFill>
                <a:latin typeface="Arial"/>
              </a:rPr>
              <a:t/>
            </a:r>
            <a:br>
              <a:rPr lang="ru-RU" sz="1400" b="1" dirty="0" smtClean="0">
                <a:solidFill>
                  <a:srgbClr val="FFFF00"/>
                </a:solidFill>
                <a:latin typeface="Arial"/>
              </a:rPr>
            </a:br>
            <a:endParaRPr lang="ru-RU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Если ребенок живет в атмосфере </a:t>
            </a:r>
            <a:r>
              <a:rPr lang="ru-RU" u="sng" dirty="0" smtClean="0"/>
              <a:t>КРИТИКИ,</a:t>
            </a:r>
            <a:r>
              <a:rPr lang="ru-RU" dirty="0" smtClean="0"/>
              <a:t> то учится </a:t>
            </a:r>
            <a:r>
              <a:rPr lang="ru-RU" u="sng" dirty="0" smtClean="0"/>
              <a:t>ОСУЖДАТЬ.</a:t>
            </a:r>
          </a:p>
          <a:p>
            <a:r>
              <a:rPr lang="ru-RU" dirty="0" smtClean="0"/>
              <a:t>Если он живет в атмосфере </a:t>
            </a:r>
            <a:r>
              <a:rPr lang="ru-RU" u="sng" dirty="0" smtClean="0"/>
              <a:t>ВРАЖДЕБНОСТИ</a:t>
            </a:r>
            <a:r>
              <a:rPr lang="ru-RU" dirty="0" smtClean="0"/>
              <a:t>, то учится </a:t>
            </a:r>
            <a:r>
              <a:rPr lang="ru-RU" u="sng" dirty="0" smtClean="0"/>
              <a:t>ДРАТЬСЯ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Если ребенок живет в </a:t>
            </a:r>
            <a:r>
              <a:rPr lang="ru-RU" u="sng" dirty="0" smtClean="0"/>
              <a:t>СТРАХЕ</a:t>
            </a:r>
            <a:r>
              <a:rPr lang="ru-RU" dirty="0" smtClean="0"/>
              <a:t>, то учится </a:t>
            </a:r>
            <a:r>
              <a:rPr lang="ru-RU" u="sng" dirty="0" smtClean="0"/>
              <a:t>БОЯТЬСЯ.</a:t>
            </a:r>
          </a:p>
          <a:p>
            <a:r>
              <a:rPr lang="ru-RU" dirty="0" smtClean="0"/>
              <a:t>Если он окружен </a:t>
            </a:r>
            <a:r>
              <a:rPr lang="ru-RU" u="sng" dirty="0" smtClean="0"/>
              <a:t>ЖАЛОСТЬЮ, </a:t>
            </a:r>
            <a:r>
              <a:rPr lang="ru-RU" dirty="0" smtClean="0"/>
              <a:t>то учится </a:t>
            </a:r>
            <a:r>
              <a:rPr lang="ru-RU" u="sng" dirty="0" smtClean="0"/>
              <a:t>ЖАЛОСТИ К СЕБЕ. </a:t>
            </a:r>
          </a:p>
          <a:p>
            <a:r>
              <a:rPr lang="ru-RU" dirty="0" smtClean="0"/>
              <a:t>Если ребенка </a:t>
            </a:r>
            <a:r>
              <a:rPr lang="ru-RU" u="sng" dirty="0" smtClean="0"/>
              <a:t>ОСМЕИВАЮТ</a:t>
            </a:r>
            <a:r>
              <a:rPr lang="ru-RU" dirty="0" smtClean="0"/>
              <a:t>, он учится </a:t>
            </a:r>
            <a:r>
              <a:rPr lang="ru-RU" u="sng" dirty="0" smtClean="0"/>
              <a:t>РОБОСТИ. </a:t>
            </a:r>
          </a:p>
          <a:p>
            <a:r>
              <a:rPr lang="ru-RU" dirty="0" smtClean="0"/>
              <a:t>Если ребенок живет в атмосфере </a:t>
            </a:r>
            <a:r>
              <a:rPr lang="ru-RU" u="sng" dirty="0" smtClean="0"/>
              <a:t>ТЕРПИМОСТИ, </a:t>
            </a:r>
            <a:r>
              <a:rPr lang="ru-RU" dirty="0" smtClean="0"/>
              <a:t>он учится быть </a:t>
            </a:r>
            <a:r>
              <a:rPr lang="ru-RU" u="sng" dirty="0" smtClean="0"/>
              <a:t>ТЕРПЕЛИВЫМ. </a:t>
            </a:r>
          </a:p>
          <a:p>
            <a:r>
              <a:rPr lang="ru-RU" dirty="0" smtClean="0"/>
              <a:t>Если ребенок чувствует </a:t>
            </a:r>
            <a:r>
              <a:rPr lang="ru-RU" u="sng" dirty="0" smtClean="0"/>
              <a:t>ПОДДЕРЖКУ</a:t>
            </a:r>
            <a:r>
              <a:rPr lang="ru-RU" dirty="0" smtClean="0"/>
              <a:t>, он учится быть </a:t>
            </a:r>
            <a:r>
              <a:rPr lang="ru-RU" u="sng" dirty="0" smtClean="0"/>
              <a:t>УВЕРЕННЫМ В СЕБЕ. </a:t>
            </a:r>
          </a:p>
          <a:p>
            <a:r>
              <a:rPr lang="ru-RU" dirty="0" smtClean="0"/>
              <a:t>Если ребенок знает </a:t>
            </a:r>
            <a:r>
              <a:rPr lang="ru-RU" u="sng" dirty="0" smtClean="0"/>
              <a:t>ПОХВАЛУ</a:t>
            </a:r>
            <a:r>
              <a:rPr lang="ru-RU" dirty="0" smtClean="0"/>
              <a:t>, он учится </a:t>
            </a:r>
            <a:r>
              <a:rPr lang="ru-RU" u="sng" dirty="0" smtClean="0"/>
              <a:t>ЦЕНИТЬ. </a:t>
            </a:r>
          </a:p>
          <a:p>
            <a:r>
              <a:rPr lang="ru-RU" dirty="0" smtClean="0"/>
              <a:t>Если ребенок чувствует </a:t>
            </a:r>
            <a:r>
              <a:rPr lang="ru-RU" u="sng" dirty="0" smtClean="0"/>
              <a:t>ОДОБРЕНИЕ</a:t>
            </a:r>
            <a:r>
              <a:rPr lang="ru-RU" dirty="0" smtClean="0"/>
              <a:t>, он учится </a:t>
            </a:r>
            <a:r>
              <a:rPr lang="ru-RU" u="sng" dirty="0" smtClean="0"/>
              <a:t>УВАЖАТЬ СЕБЯ.</a:t>
            </a:r>
          </a:p>
          <a:p>
            <a:r>
              <a:rPr lang="ru-RU" dirty="0" smtClean="0"/>
              <a:t>Если ребенок познает </a:t>
            </a:r>
            <a:r>
              <a:rPr lang="ru-RU" u="sng" dirty="0" smtClean="0"/>
              <a:t>ПРИЗНАНИЕ, </a:t>
            </a:r>
            <a:r>
              <a:rPr lang="ru-RU" dirty="0" smtClean="0"/>
              <a:t>он учится </a:t>
            </a:r>
            <a:r>
              <a:rPr lang="ru-RU" u="sng" dirty="0" smtClean="0"/>
              <a:t>ЦЕЛЕУСТРЕМЛЕННОСТИ.</a:t>
            </a:r>
          </a:p>
          <a:p>
            <a:r>
              <a:rPr lang="ru-RU" dirty="0" smtClean="0"/>
              <a:t>Если к ребенку относятся </a:t>
            </a:r>
            <a:r>
              <a:rPr lang="ru-RU" u="sng" dirty="0" smtClean="0"/>
              <a:t>СПРАВЕДЛИВО, </a:t>
            </a:r>
            <a:r>
              <a:rPr lang="ru-RU" dirty="0" smtClean="0"/>
              <a:t>он учится </a:t>
            </a:r>
            <a:r>
              <a:rPr lang="ru-RU" u="sng" dirty="0" smtClean="0"/>
              <a:t>СПРАВЕДЛИВОСИ. </a:t>
            </a:r>
          </a:p>
          <a:p>
            <a:r>
              <a:rPr lang="ru-RU" dirty="0" smtClean="0"/>
              <a:t>Если ребенок живет в атмосфере </a:t>
            </a:r>
            <a:r>
              <a:rPr lang="ru-RU" u="sng" dirty="0" smtClean="0"/>
              <a:t>ЛЮБВИ, </a:t>
            </a:r>
            <a:r>
              <a:rPr lang="ru-RU" dirty="0" smtClean="0"/>
              <a:t>он учится </a:t>
            </a:r>
            <a:r>
              <a:rPr lang="ru-RU" u="sng" dirty="0" smtClean="0"/>
              <a:t>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FF0000"/>
                </a:solidFill>
              </a:rPr>
              <a:t>Заповеди родительского воспитания:</a:t>
            </a:r>
            <a:endParaRPr lang="ru-RU" i="1" u="sng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Викулька\Pictures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5072074"/>
            <a:ext cx="2786082" cy="158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078" y="2967335"/>
            <a:ext cx="7859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>
                <a:solidFill>
                  <a:srgbClr val="002060"/>
                </a:solidFill>
              </a:ln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b="1" u="sng" dirty="0" smtClean="0">
                <a:solidFill>
                  <a:srgbClr val="FF0000"/>
                </a:solidFill>
              </a:rPr>
              <a:t>Подражание </a:t>
            </a:r>
            <a:r>
              <a:rPr lang="ru-RU" dirty="0" smtClean="0"/>
              <a:t>- самый важный </a:t>
            </a:r>
            <a:r>
              <a:rPr lang="ru-RU" dirty="0" smtClean="0"/>
              <a:t>способ </a:t>
            </a:r>
            <a:r>
              <a:rPr lang="ru-RU" dirty="0" smtClean="0"/>
              <a:t>присвоения </a:t>
            </a:r>
            <a:r>
              <a:rPr lang="ru-RU" dirty="0" smtClean="0"/>
              <a:t>ребёнком человеческого опыта. Он возникает с первых месяцев жизни и в той или иной форме «работает» всегда. 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rgbClr val="7030A0"/>
                </a:solidFill>
              </a:rPr>
              <a:t>Теоретическая справка:</a:t>
            </a:r>
            <a:endParaRPr lang="ru-RU" i="1" u="sng" dirty="0">
              <a:solidFill>
                <a:srgbClr val="7030A0"/>
              </a:solidFill>
            </a:endParaRPr>
          </a:p>
        </p:txBody>
      </p:sp>
      <p:pic>
        <p:nvPicPr>
          <p:cNvPr id="20485" name="Picture 5" descr="C:\Users\Викулька\Pictures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071942"/>
            <a:ext cx="1905000" cy="151447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0486" name="Picture 6" descr="C:\Users\Викулька\Pictures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9" y="4071942"/>
            <a:ext cx="1928826" cy="157163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Источники подражания:</a:t>
            </a:r>
          </a:p>
          <a:p>
            <a:pPr>
              <a:buNone/>
            </a:pPr>
            <a:r>
              <a:rPr lang="ru-RU" dirty="0" smtClean="0"/>
              <a:t>-действия с предметами, </a:t>
            </a:r>
          </a:p>
          <a:p>
            <a:pPr>
              <a:buNone/>
            </a:pPr>
            <a:r>
              <a:rPr lang="ru-RU" dirty="0" smtClean="0"/>
              <a:t>-речь, </a:t>
            </a:r>
            <a:r>
              <a:rPr lang="ru-RU" dirty="0" smtClean="0"/>
              <a:t>мимика;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-интонация голоса,</a:t>
            </a:r>
          </a:p>
          <a:p>
            <a:pPr>
              <a:buNone/>
            </a:pPr>
            <a:r>
              <a:rPr lang="ru-RU" dirty="0" smtClean="0"/>
              <a:t>-взаимоотношения </a:t>
            </a:r>
            <a:r>
              <a:rPr lang="ru-RU" dirty="0" smtClean="0"/>
              <a:t>людей.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rgbClr val="FF0000"/>
                </a:solidFill>
              </a:rPr>
              <a:t>Главная модель подражания </a:t>
            </a:r>
            <a:r>
              <a:rPr lang="ru-RU" dirty="0" smtClean="0"/>
              <a:t>– взрослый.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1" u="sng" dirty="0" smtClean="0">
                <a:solidFill>
                  <a:srgbClr val="7030A0"/>
                </a:solidFill>
              </a:rPr>
              <a:t>Источник и модель подражания:</a:t>
            </a:r>
            <a:endParaRPr lang="ru-RU" b="0" i="1" u="sng" dirty="0">
              <a:solidFill>
                <a:srgbClr val="7030A0"/>
              </a:solidFill>
            </a:endParaRPr>
          </a:p>
        </p:txBody>
      </p:sp>
      <p:pic>
        <p:nvPicPr>
          <p:cNvPr id="6" name="Picture 3" descr="C:\Users\Викулька\Pictures\скачанные фай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4429132"/>
            <a:ext cx="2618832" cy="172778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</p:pic>
      <p:pic>
        <p:nvPicPr>
          <p:cNvPr id="7" name="Picture 4" descr="C:\Users\Викулька\Pictures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214422"/>
            <a:ext cx="2619375" cy="174307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     «Ваше собственное поведение – самая решающая вещь. Не думайте, что вы воспитываете ребенка только тогда, когда с ним разговариваете или поучаете его, или приказываете ему. Вы воспитываете его в каждый момент вашей жизни, даже тогда, когда вас нет дома. Как вы одеваетесь, как вы разговариваете с другими людьми и о других людях, как вы радуетесь или печалитесь, как вы обращаетесь с друзьями и с врагами, как вы смеетесь, читаете газету, – все это имеет для ребенка большое значение. Малейшие изменения в тоне ребенок видит или чувствует, все повороты вашей мысли доходят до него невидимыми путями, вы их не замечаете»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u="sng" dirty="0" smtClean="0">
                <a:solidFill>
                  <a:srgbClr val="FF0000"/>
                </a:solidFill>
              </a:rPr>
              <a:t>А.С. Макаренко:</a:t>
            </a:r>
            <a:endParaRPr lang="ru-RU" sz="2800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>
            <a:normAutofit fontScale="90000"/>
          </a:bodyPr>
          <a:lstStyle/>
          <a:p>
            <a:pPr algn="just"/>
            <a:r>
              <a:rPr lang="ru-RU" i="1" u="sng" dirty="0" smtClean="0">
                <a:solidFill>
                  <a:srgbClr val="7030A0"/>
                </a:solidFill>
              </a:rPr>
              <a:t>Формы детского подражания:</a:t>
            </a:r>
            <a:br>
              <a:rPr lang="ru-RU" i="1" u="sng" dirty="0" smtClean="0">
                <a:solidFill>
                  <a:srgbClr val="7030A0"/>
                </a:solidFill>
              </a:rPr>
            </a:br>
            <a:endParaRPr lang="ru-RU" i="1" u="sng" dirty="0">
              <a:solidFill>
                <a:srgbClr val="7030A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2250265" y="1535893"/>
            <a:ext cx="1428760" cy="785818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5893603" y="1535893"/>
            <a:ext cx="1357322" cy="7143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500034" y="2571744"/>
            <a:ext cx="3357586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rgbClr val="C00000"/>
                </a:solidFill>
              </a:rPr>
              <a:t>Положительная: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-уважение;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-доброта;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-взаимопомощь и др.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5500694" y="2571744"/>
            <a:ext cx="3257545" cy="2143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>
              <a:buNone/>
            </a:pPr>
            <a:r>
              <a:rPr lang="ru-RU" sz="1800" u="sng" dirty="0" smtClean="0">
                <a:solidFill>
                  <a:srgbClr val="C00000"/>
                </a:solidFill>
              </a:rPr>
              <a:t>Отрицательная: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-брань;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-курение;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-рукоприкладство и др.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21506" name="Picture 2" descr="C:\Users\Викулька\Pictures\скачанные файлы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1143008" cy="1143008"/>
          </a:xfrm>
          <a:prstGeom prst="rect">
            <a:avLst/>
          </a:prstGeom>
          <a:noFill/>
        </p:spPr>
      </p:pic>
      <p:pic>
        <p:nvPicPr>
          <p:cNvPr id="21508" name="Picture 4" descr="C:\Users\Викулька\Pictures\рисуно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1500174"/>
            <a:ext cx="107157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       «Наши мысли и убеждения в сочетании с привычными действиями - это то, что мы передаем своим детям на повседневной основе. Мы служим моделью, на которую они смотрят снизу вверх. И это может иметь как положительные, так и пагубные последствия. Хорошо, когда мы сами служим образцом поведения, которое мы хотели бы видеть в своих детях. Но порой бывает, что вопреки своим самым благим намерениям мы внушаем детям вредные идеи».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u="sng" dirty="0" smtClean="0">
                <a:solidFill>
                  <a:srgbClr val="FF0000"/>
                </a:solidFill>
              </a:rPr>
              <a:t>А.С. Макаренко: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2136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-       </a:t>
            </a:r>
            <a:r>
              <a:rPr lang="ru-RU" sz="2900" dirty="0" smtClean="0"/>
              <a:t>Если родители стремятся воспитать детей правдивыми и честными, а сами в их присутствии </a:t>
            </a:r>
            <a:r>
              <a:rPr lang="ru-RU" sz="2900" dirty="0" smtClean="0"/>
              <a:t>говорят </a:t>
            </a:r>
            <a:r>
              <a:rPr lang="ru-RU" sz="2900" dirty="0" smtClean="0"/>
              <a:t>неправду, то эффективность их воспитательного воздействия значительно снизится.</a:t>
            </a:r>
          </a:p>
          <a:p>
            <a:pPr>
              <a:buNone/>
            </a:pPr>
            <a:r>
              <a:rPr lang="ru-RU" sz="2900" dirty="0" smtClean="0"/>
              <a:t>-        Если родители стараются воспитать у детей дисциплинированность и организованность, вежливость и уважение к старшим, а сами не обладают такими качествами, их воспитательная работа не даст нужных результатов. </a:t>
            </a:r>
          </a:p>
          <a:p>
            <a:pPr>
              <a:buNone/>
            </a:pPr>
            <a:r>
              <a:rPr lang="ru-RU" sz="2900" dirty="0" smtClean="0"/>
              <a:t>-        Главное в воспитании заключается не в разговорах с ними, а в правильной организации жизни </a:t>
            </a:r>
            <a:r>
              <a:rPr lang="ru-RU" sz="2900" dirty="0" smtClean="0"/>
              <a:t>семьи</a:t>
            </a:r>
            <a:r>
              <a:rPr lang="ru-RU" sz="2900" dirty="0" smtClean="0"/>
              <a:t>.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 -       Наблюдая в семье честное и добросовестное отношение родителей к труду, этот ребенок растет честным и дисциплинированным.</a:t>
            </a:r>
          </a:p>
          <a:p>
            <a:pPr>
              <a:buNone/>
            </a:pPr>
            <a:r>
              <a:rPr lang="ru-RU" sz="2900" dirty="0" smtClean="0"/>
              <a:t>  -      Если  если в семье царят грубость и невнимательность в отношении между старшими, то и дети вырастают грубыми и невнимательными.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i="1" u="sng" dirty="0" smtClean="0">
                <a:solidFill>
                  <a:srgbClr val="7030A0"/>
                </a:solidFill>
              </a:rPr>
              <a:t>Необходимо помнить:</a:t>
            </a:r>
            <a:endParaRPr lang="ru-RU" sz="3600" i="1" u="sng" dirty="0">
              <a:solidFill>
                <a:srgbClr val="7030A0"/>
              </a:solidFill>
            </a:endParaRPr>
          </a:p>
        </p:txBody>
      </p:sp>
      <p:pic>
        <p:nvPicPr>
          <p:cNvPr id="23554" name="Picture 2" descr="C:\Users\Викулька\Pictures\images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285728"/>
            <a:ext cx="2286016" cy="145734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00594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</a:t>
            </a:r>
          </a:p>
          <a:p>
            <a:pPr algn="just">
              <a:buNone/>
            </a:pPr>
            <a:endParaRPr lang="ru-RU" sz="3800" dirty="0" smtClean="0"/>
          </a:p>
          <a:p>
            <a:pPr algn="just">
              <a:buNone/>
            </a:pPr>
            <a:r>
              <a:rPr lang="ru-RU" sz="3800" dirty="0" smtClean="0"/>
              <a:t>           </a:t>
            </a:r>
            <a:r>
              <a:rPr lang="ru-RU" sz="4000" dirty="0" smtClean="0"/>
              <a:t>Воспитательная </a:t>
            </a:r>
            <a:r>
              <a:rPr lang="ru-RU" sz="4000" dirty="0" smtClean="0"/>
              <a:t>сила личного примера родителей во многом зависит от их авторитета. Чем выше авторитет взрослых в глазах детей, тем сильнее влияют они на характер и поведение ребенка.</a:t>
            </a:r>
            <a:r>
              <a:rPr lang="ru-RU" sz="4000" dirty="0" smtClean="0"/>
              <a:t> Если </a:t>
            </a:r>
            <a:r>
              <a:rPr lang="ru-RU" sz="4000" dirty="0" smtClean="0"/>
              <a:t>дети уважают своих родителей, прислушиваются к их советам и требованиям, это значит, что в семье существует родительский </a:t>
            </a:r>
            <a:r>
              <a:rPr lang="ru-RU" sz="4000" dirty="0" smtClean="0"/>
              <a:t>авторитет. </a:t>
            </a:r>
          </a:p>
          <a:p>
            <a:pPr algn="just"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       Чтобы </a:t>
            </a:r>
            <a:r>
              <a:rPr lang="ru-RU" sz="4000" dirty="0" smtClean="0"/>
              <a:t>в каждой семье были хорошие отношения родителей с  детьми, нужно знать некоторые истины:</a:t>
            </a:r>
          </a:p>
          <a:p>
            <a:pPr algn="just"/>
            <a:r>
              <a:rPr lang="ru-RU" sz="4000" dirty="0" smtClean="0"/>
              <a:t>-  родители должны правильно выстраивать отношения со своими </a:t>
            </a:r>
            <a:r>
              <a:rPr lang="ru-RU" sz="4000" dirty="0" smtClean="0"/>
              <a:t>детьми;</a:t>
            </a:r>
            <a:endParaRPr lang="ru-RU" sz="4000" dirty="0" smtClean="0"/>
          </a:p>
          <a:p>
            <a:pPr algn="just"/>
            <a:r>
              <a:rPr lang="ru-RU" sz="4000" dirty="0" smtClean="0"/>
              <a:t>- родители </a:t>
            </a:r>
            <a:r>
              <a:rPr lang="ru-RU" sz="4000" dirty="0" smtClean="0"/>
              <a:t>должны преодолевать отрицательное отношение к своим </a:t>
            </a:r>
            <a:r>
              <a:rPr lang="ru-RU" sz="4000" dirty="0" smtClean="0"/>
              <a:t>детям;</a:t>
            </a:r>
            <a:endParaRPr lang="ru-RU" sz="4000" dirty="0" smtClean="0"/>
          </a:p>
          <a:p>
            <a:pPr algn="just"/>
            <a:r>
              <a:rPr lang="ru-RU" sz="4000" dirty="0" smtClean="0"/>
              <a:t>-  каждый родитель должен быть творческой </a:t>
            </a:r>
            <a:r>
              <a:rPr lang="ru-RU" sz="4000" dirty="0" smtClean="0"/>
              <a:t>личностью;</a:t>
            </a:r>
            <a:endParaRPr lang="ru-RU" sz="4000" dirty="0" smtClean="0"/>
          </a:p>
          <a:p>
            <a:pPr algn="just"/>
            <a:r>
              <a:rPr lang="ru-RU" sz="4000" dirty="0" smtClean="0"/>
              <a:t>- родители должны уметь слушать своих </a:t>
            </a:r>
            <a:r>
              <a:rPr lang="ru-RU" sz="4000" dirty="0" smtClean="0"/>
              <a:t>детей;</a:t>
            </a:r>
          </a:p>
          <a:p>
            <a:pPr algn="just"/>
            <a:r>
              <a:rPr lang="ru-RU" sz="4000" dirty="0" smtClean="0"/>
              <a:t>- родители не должны провоцировать конфликты;</a:t>
            </a:r>
          </a:p>
          <a:p>
            <a:pPr algn="just"/>
            <a:r>
              <a:rPr lang="ru-RU" sz="4000" dirty="0" smtClean="0"/>
              <a:t>- родители должны помнить, что от </a:t>
            </a:r>
            <a:r>
              <a:rPr lang="ru-RU" sz="4000" dirty="0" smtClean="0"/>
              <a:t>отношения к человеку как к высшей ценности зависит психологическая атмосфера в семье.</a:t>
            </a:r>
          </a:p>
          <a:p>
            <a:pPr algn="just">
              <a:buNone/>
            </a:pPr>
            <a:r>
              <a:rPr lang="ru-RU" sz="4000" dirty="0" smtClean="0"/>
              <a:t> </a:t>
            </a:r>
          </a:p>
          <a:p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r>
              <a:rPr lang="ru-RU" sz="3200" i="1" u="sng" dirty="0" smtClean="0">
                <a:solidFill>
                  <a:srgbClr val="7030A0"/>
                </a:solidFill>
              </a:rPr>
              <a:t>Авторитет родителей как способ подражания поведению </a:t>
            </a:r>
            <a:r>
              <a:rPr lang="ru-RU" sz="3200" b="0" i="1" u="sng" dirty="0" smtClean="0">
                <a:solidFill>
                  <a:srgbClr val="7030A0"/>
                </a:solidFill>
              </a:rPr>
              <a:t>взрослого:</a:t>
            </a:r>
            <a:endParaRPr lang="ru-RU" sz="3200" b="0" i="1" u="sng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Users\Викулька\Pictures\images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357802"/>
            <a:ext cx="1285884" cy="135734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15040"/>
          </a:xfrm>
        </p:spPr>
        <p:txBody>
          <a:bodyPr>
            <a:normAutofit/>
          </a:bodyPr>
          <a:lstStyle/>
          <a:p>
            <a:pPr algn="just"/>
            <a:r>
              <a:rPr lang="ru-RU" sz="1200" b="1" dirty="0" smtClean="0"/>
              <a:t>      </a:t>
            </a:r>
            <a:r>
              <a:rPr lang="ru-RU" sz="1200" b="1" u="sng" dirty="0" smtClean="0"/>
              <a:t>Практикуйте то, что вы проповедуете.</a:t>
            </a:r>
            <a:r>
              <a:rPr lang="ru-RU" sz="1200" u="sng" dirty="0" smtClean="0"/>
              <a:t> </a:t>
            </a:r>
            <a:r>
              <a:rPr lang="ru-RU" sz="1200" dirty="0" smtClean="0"/>
              <a:t> Родителям важно подать хороший пример поведения. Ваш ребёнок будут повторять за вами, и важно показать ему на своем примере, как он должен себя вести.</a:t>
            </a:r>
          </a:p>
          <a:p>
            <a:pPr algn="just"/>
            <a:r>
              <a:rPr lang="ru-RU" sz="1200" b="1" dirty="0" smtClean="0"/>
              <a:t>      </a:t>
            </a:r>
            <a:r>
              <a:rPr lang="ru-RU" sz="1200" b="1" u="sng" dirty="0" smtClean="0"/>
              <a:t>Просите прощения, если вы совершили ошибку.</a:t>
            </a:r>
            <a:r>
              <a:rPr lang="ru-RU" sz="1200" u="sng" dirty="0" smtClean="0"/>
              <a:t> </a:t>
            </a:r>
            <a:r>
              <a:rPr lang="ru-RU" sz="1200" dirty="0" smtClean="0"/>
              <a:t>Не старайтесь быть идеальным родителем, никогда не совершающим ошибок. Это невозможно. Самое главное признавать свои ошибки и извиняться, а не притворяться, что ничего не случилось. </a:t>
            </a:r>
          </a:p>
          <a:p>
            <a:pPr algn="just"/>
            <a:r>
              <a:rPr lang="ru-RU" sz="1200" b="1" dirty="0" smtClean="0"/>
              <a:t>       </a:t>
            </a:r>
            <a:r>
              <a:rPr lang="ru-RU" sz="1200" b="1" u="sng" dirty="0" smtClean="0"/>
              <a:t>Думайте вслух.</a:t>
            </a:r>
            <a:r>
              <a:rPr lang="ru-RU" sz="1200" dirty="0" smtClean="0"/>
              <a:t> Ваш ребёнок не должны видеть в вас человека, у которого есть ответы на все вопросы. На самом деле вы можете помочь ребёнку, если покажете ему, что вы пытаетесь найти правильное решение в определенных ситуациях, думая вслух и вовлекая его в этот процесс. </a:t>
            </a:r>
          </a:p>
          <a:p>
            <a:pPr algn="just"/>
            <a:r>
              <a:rPr lang="ru-RU" sz="1200" b="1" dirty="0" smtClean="0"/>
              <a:t>        </a:t>
            </a:r>
            <a:r>
              <a:rPr lang="ru-RU" sz="1200" b="1" u="sng" dirty="0" smtClean="0"/>
              <a:t>Стойте на своем.</a:t>
            </a:r>
            <a:r>
              <a:rPr lang="ru-RU" sz="1200" dirty="0" smtClean="0"/>
              <a:t> Каждому родителю, который хочет стать примером для подражания для своего ребёнка, необходимо настаивать на своем. Если вы скажете ребенку, что он не пойдет в торговый центр с друзьями, пока не доделает домашнюю работу, вы должны упорно придерживаться этой позиции.</a:t>
            </a:r>
          </a:p>
          <a:p>
            <a:pPr algn="just"/>
            <a:r>
              <a:rPr lang="ru-RU" sz="1200" b="1" dirty="0" smtClean="0"/>
              <a:t>         </a:t>
            </a:r>
            <a:r>
              <a:rPr lang="ru-RU" sz="1200" b="1" u="sng" dirty="0" smtClean="0"/>
              <a:t>Относитесь ко всем, включая ребёнка, с уважением.</a:t>
            </a:r>
            <a:r>
              <a:rPr lang="ru-RU" sz="1200" dirty="0" smtClean="0"/>
              <a:t> Если вы хотите быть примером для подражания для своего ребёнка, то должны относиться к окружающим с уважением.</a:t>
            </a:r>
            <a:endParaRPr lang="ru-RU" sz="1200" b="1" dirty="0" smtClean="0"/>
          </a:p>
          <a:p>
            <a:pPr algn="just"/>
            <a:r>
              <a:rPr lang="ru-RU" sz="1200" b="1" dirty="0" smtClean="0"/>
              <a:t>         </a:t>
            </a:r>
            <a:r>
              <a:rPr lang="ru-RU" sz="1200" b="1" u="sng" dirty="0" smtClean="0"/>
              <a:t>Будьте последовательны.</a:t>
            </a:r>
            <a:r>
              <a:rPr lang="ru-RU" sz="1200" dirty="0" smtClean="0"/>
              <a:t> Если вы хотите стать примером для подражания для вашего ребёнка, то будьте последовательны в своих действиях. Если вы установили правило, то неукоснительно ему следуйте!.</a:t>
            </a:r>
          </a:p>
          <a:p>
            <a:pPr algn="just"/>
            <a:r>
              <a:rPr lang="ru-RU" sz="1200" b="1" dirty="0" smtClean="0"/>
              <a:t>          </a:t>
            </a:r>
            <a:r>
              <a:rPr lang="ru-RU" sz="1200" b="1" u="sng" dirty="0" smtClean="0"/>
              <a:t>Относитесь к партнеру с уважением.</a:t>
            </a:r>
            <a:r>
              <a:rPr lang="ru-RU" sz="1200" dirty="0" smtClean="0"/>
              <a:t> Ваши отношения с партнером – это самый важный вид отношений, за которым наблюдает ваш ребенок. Хотя отношения не могут быть идеальными, вы должны показать ребёнку, что два человека могут любить друг друга, идти на компромисс и поступать по обоюдному согласию. </a:t>
            </a:r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hlinkClick r:id="rId2"/>
              </a:rPr>
              <a:t>Как быть примером для подражания</a:t>
            </a:r>
            <a:r>
              <a:rPr lang="ru-RU" sz="3600" i="1" dirty="0" smtClean="0">
                <a:solidFill>
                  <a:srgbClr val="7030A0"/>
                </a:solidFill>
              </a:rPr>
              <a:t>:</a:t>
            </a: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  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22530" name="Picture 2" descr="C:\Users\Викулька\Pictures\images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1" y="5114925"/>
            <a:ext cx="2571768" cy="152878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343</TotalTime>
  <Words>681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«Родители-образец подражания детей»</vt:lpstr>
      <vt:lpstr>Теоретическая справка:</vt:lpstr>
      <vt:lpstr>Источник и модель подражания:</vt:lpstr>
      <vt:lpstr>А.С. Макаренко:</vt:lpstr>
      <vt:lpstr>Формы детского подражания: </vt:lpstr>
      <vt:lpstr>А.С. Макаренко:</vt:lpstr>
      <vt:lpstr>Необходимо помнить:</vt:lpstr>
      <vt:lpstr>Авторитет родителей как способ подражания поведению взрослого:</vt:lpstr>
      <vt:lpstr>Как быть примером для подражания:   </vt:lpstr>
      <vt:lpstr>Заповеди родительского воспитания: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«Родители-образец подражания детей»</dc:title>
  <dc:creator>Инесса</dc:creator>
  <cp:lastModifiedBy>Викулька</cp:lastModifiedBy>
  <cp:revision>32</cp:revision>
  <dcterms:created xsi:type="dcterms:W3CDTF">2015-10-28T20:37:38Z</dcterms:created>
  <dcterms:modified xsi:type="dcterms:W3CDTF">2015-10-29T09:32:27Z</dcterms:modified>
</cp:coreProperties>
</file>