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94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01D05-61F2-4B2E-814C-67EEF43CA96D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B8514-2DC4-4D49-9EB0-EF457C8C2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01D05-61F2-4B2E-814C-67EEF43CA96D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B8514-2DC4-4D49-9EB0-EF457C8C2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01D05-61F2-4B2E-814C-67EEF43CA96D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B8514-2DC4-4D49-9EB0-EF457C8C2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01D05-61F2-4B2E-814C-67EEF43CA96D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B8514-2DC4-4D49-9EB0-EF457C8C2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01D05-61F2-4B2E-814C-67EEF43CA96D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B8514-2DC4-4D49-9EB0-EF457C8C2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01D05-61F2-4B2E-814C-67EEF43CA96D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B8514-2DC4-4D49-9EB0-EF457C8C2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01D05-61F2-4B2E-814C-67EEF43CA96D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B8514-2DC4-4D49-9EB0-EF457C8C2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01D05-61F2-4B2E-814C-67EEF43CA96D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B8514-2DC4-4D49-9EB0-EF457C8C2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01D05-61F2-4B2E-814C-67EEF43CA96D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B8514-2DC4-4D49-9EB0-EF457C8C2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01D05-61F2-4B2E-814C-67EEF43CA96D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B8514-2DC4-4D49-9EB0-EF457C8C2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01D05-61F2-4B2E-814C-67EEF43CA96D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B8514-2DC4-4D49-9EB0-EF457C8C2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01D05-61F2-4B2E-814C-67EEF43CA96D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9B8514-2DC4-4D49-9EB0-EF457C8C2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mg0.liveinternet.ru/images/attach/c/7/98/841/98841086_gzhel_fr_3.jpg"/>
          <p:cNvPicPr>
            <a:picLocks noChangeAspect="1" noChangeArrowheads="1"/>
          </p:cNvPicPr>
          <p:nvPr/>
        </p:nvPicPr>
        <p:blipFill>
          <a:blip r:embed="rId2"/>
          <a:srcRect l="3755" b="7244"/>
          <a:stretch>
            <a:fillRect/>
          </a:stretch>
        </p:blipFill>
        <p:spPr bwMode="auto">
          <a:xfrm>
            <a:off x="285720" y="142852"/>
            <a:ext cx="8733815" cy="1928826"/>
          </a:xfrm>
          <a:prstGeom prst="rect">
            <a:avLst/>
          </a:prstGeom>
          <a:noFill/>
        </p:spPr>
      </p:pic>
      <p:pic>
        <p:nvPicPr>
          <p:cNvPr id="1028" name="Picture 4" descr="http://2.bp.blogspot.com/-I1NMsYkO6C4/UH-XqnqdpZI/AAAAAAABKLY/7dVfPn1ERtk/s1600/92744605_large_2008109134213453_2.jpg"/>
          <p:cNvPicPr>
            <a:picLocks noChangeAspect="1" noChangeArrowheads="1"/>
          </p:cNvPicPr>
          <p:nvPr/>
        </p:nvPicPr>
        <p:blipFill>
          <a:blip r:embed="rId3"/>
          <a:srcRect b="10924"/>
          <a:stretch>
            <a:fillRect/>
          </a:stretch>
        </p:blipFill>
        <p:spPr bwMode="auto">
          <a:xfrm>
            <a:off x="214282" y="4643446"/>
            <a:ext cx="8780495" cy="200026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857356" y="2214554"/>
            <a:ext cx="47149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Monotype Corsiva" pitchFamily="66" charset="0"/>
              </a:rPr>
              <a:t>Дидактическая игра с элементами ЛЕГО</a:t>
            </a:r>
          </a:p>
          <a:p>
            <a:pPr algn="ctr"/>
            <a:r>
              <a:rPr lang="ru-RU" sz="4800" b="1" dirty="0" smtClean="0">
                <a:solidFill>
                  <a:srgbClr val="00B050"/>
                </a:solidFill>
                <a:latin typeface="Monotype Corsiva" pitchFamily="66" charset="0"/>
              </a:rPr>
              <a:t>«Подбери узор»</a:t>
            </a:r>
            <a:endParaRPr lang="ru-RU" sz="4800" b="1" dirty="0">
              <a:solidFill>
                <a:srgbClr val="00B05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142852"/>
            <a:ext cx="8715436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u="sng" dirty="0">
                <a:solidFill>
                  <a:srgbClr val="00B050"/>
                </a:solidFill>
              </a:rPr>
              <a:t> </a:t>
            </a:r>
            <a:r>
              <a:rPr lang="ru-RU" sz="2800" b="1" u="sng" dirty="0" smtClean="0">
                <a:solidFill>
                  <a:srgbClr val="00B050"/>
                </a:solidFill>
                <a:latin typeface="Monotype Corsiva" pitchFamily="66" charset="0"/>
              </a:rPr>
              <a:t>Цель игры:</a:t>
            </a:r>
            <a:endParaRPr lang="ru-RU" sz="2800" b="1" dirty="0" smtClean="0">
              <a:solidFill>
                <a:srgbClr val="00B050"/>
              </a:solidFill>
              <a:latin typeface="Monotype Corsiva" pitchFamily="66" charset="0"/>
            </a:endParaRPr>
          </a:p>
          <a:p>
            <a:r>
              <a:rPr lang="ru-RU" i="1" dirty="0" smtClean="0">
                <a:solidFill>
                  <a:srgbClr val="7030A0"/>
                </a:solidFill>
                <a:latin typeface="Georgia" pitchFamily="18" charset="0"/>
                <a:cs typeface="Calibri" pitchFamily="34" charset="0"/>
              </a:rPr>
              <a:t>Знакомство </a:t>
            </a:r>
            <a:r>
              <a:rPr lang="ru-RU" i="1" dirty="0">
                <a:solidFill>
                  <a:srgbClr val="7030A0"/>
                </a:solidFill>
                <a:latin typeface="Georgia" pitchFamily="18" charset="0"/>
                <a:cs typeface="Calibri" pitchFamily="34" charset="0"/>
              </a:rPr>
              <a:t>с разными видами народного декоративно-прикладного искусства, обогащать зрительные впечатления, формировать интерес и эстетический вкус у дошкольников</a:t>
            </a:r>
            <a:r>
              <a:rPr lang="ru-RU" i="1" dirty="0" smtClean="0">
                <a:solidFill>
                  <a:srgbClr val="7030A0"/>
                </a:solidFill>
                <a:latin typeface="Georgia" pitchFamily="18" charset="0"/>
                <a:cs typeface="Calibri" pitchFamily="34" charset="0"/>
              </a:rPr>
              <a:t>.</a:t>
            </a:r>
            <a:endParaRPr lang="ru-RU" i="1" dirty="0">
              <a:solidFill>
                <a:srgbClr val="7030A0"/>
              </a:solidFill>
              <a:latin typeface="Georgia" pitchFamily="18" charset="0"/>
              <a:cs typeface="Calibri" pitchFamily="34" charset="0"/>
            </a:endParaRPr>
          </a:p>
          <a:p>
            <a:pPr algn="ctr"/>
            <a:r>
              <a:rPr lang="ru-RU" sz="2800" u="sng" dirty="0" smtClean="0">
                <a:solidFill>
                  <a:srgbClr val="00B050"/>
                </a:solidFill>
                <a:latin typeface="Monotype Corsiva" pitchFamily="66" charset="0"/>
              </a:rPr>
              <a:t> </a:t>
            </a:r>
            <a:r>
              <a:rPr lang="ru-RU" sz="2800" b="1" u="sng" dirty="0" smtClean="0">
                <a:solidFill>
                  <a:srgbClr val="00B050"/>
                </a:solidFill>
                <a:latin typeface="Monotype Corsiva" pitchFamily="66" charset="0"/>
              </a:rPr>
              <a:t>Задачи</a:t>
            </a:r>
            <a:r>
              <a:rPr lang="ru-RU" sz="2800" b="1" u="sng" dirty="0">
                <a:solidFill>
                  <a:srgbClr val="00B050"/>
                </a:solidFill>
                <a:latin typeface="Monotype Corsiva" pitchFamily="66" charset="0"/>
              </a:rPr>
              <a:t>:</a:t>
            </a:r>
            <a:endParaRPr lang="ru-RU" sz="2800" b="1" dirty="0">
              <a:solidFill>
                <a:srgbClr val="00B050"/>
              </a:solidFill>
              <a:latin typeface="Monotype Corsiva" pitchFamily="66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solidFill>
                  <a:srgbClr val="7030A0"/>
                </a:solidFill>
              </a:rPr>
              <a:t>закрепить умение </a:t>
            </a:r>
            <a:r>
              <a:rPr lang="ru-RU" dirty="0">
                <a:solidFill>
                  <a:srgbClr val="7030A0"/>
                </a:solidFill>
              </a:rPr>
              <a:t>детей делать из </a:t>
            </a:r>
            <a:r>
              <a:rPr lang="ru-RU" dirty="0" smtClean="0">
                <a:solidFill>
                  <a:srgbClr val="7030A0"/>
                </a:solidFill>
              </a:rPr>
              <a:t>ЛЕГО конструктора  </a:t>
            </a:r>
            <a:r>
              <a:rPr lang="ru-RU" dirty="0">
                <a:solidFill>
                  <a:srgbClr val="7030A0"/>
                </a:solidFill>
              </a:rPr>
              <a:t>предметы народного промысла (самовар, рыбка, барышня</a:t>
            </a:r>
            <a:r>
              <a:rPr lang="ru-RU" dirty="0" smtClean="0">
                <a:solidFill>
                  <a:srgbClr val="7030A0"/>
                </a:solidFill>
              </a:rPr>
              <a:t>);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solidFill>
                  <a:srgbClr val="7030A0"/>
                </a:solidFill>
              </a:rPr>
              <a:t>развивать </a:t>
            </a:r>
            <a:r>
              <a:rPr lang="ru-RU" dirty="0">
                <a:solidFill>
                  <a:srgbClr val="7030A0"/>
                </a:solidFill>
              </a:rPr>
              <a:t>умение украшать эти предметы различными способами - лепка, аппликация;</a:t>
            </a:r>
          </a:p>
          <a:p>
            <a:pPr lvl="0">
              <a:buFont typeface="Wingdings" pitchFamily="2" charset="2"/>
              <a:buChar char="v"/>
            </a:pPr>
            <a:r>
              <a:rPr lang="ru-RU" dirty="0">
                <a:solidFill>
                  <a:srgbClr val="7030A0"/>
                </a:solidFill>
              </a:rPr>
              <a:t>расширять представление о многообразии узоров народных промыслов России;</a:t>
            </a:r>
          </a:p>
          <a:p>
            <a:pPr lvl="0">
              <a:buFont typeface="Wingdings" pitchFamily="2" charset="2"/>
              <a:buChar char="v"/>
            </a:pPr>
            <a:r>
              <a:rPr lang="ru-RU" dirty="0">
                <a:solidFill>
                  <a:srgbClr val="7030A0"/>
                </a:solidFill>
              </a:rPr>
              <a:t>совершенствовать представление о характерных элементах узора и цветосочетании народного декоративно – прикладного искусства: «Гжель», «Дымковская игрушка», «Хохлома»;</a:t>
            </a:r>
          </a:p>
          <a:p>
            <a:pPr lvl="0">
              <a:buFont typeface="Wingdings" pitchFamily="2" charset="2"/>
              <a:buChar char="v"/>
            </a:pPr>
            <a:r>
              <a:rPr lang="ru-RU" dirty="0">
                <a:solidFill>
                  <a:srgbClr val="7030A0"/>
                </a:solidFill>
              </a:rPr>
              <a:t>развивать зрительное восприятие, память, мышление и речь, развивать мелкую моторику рук;</a:t>
            </a:r>
          </a:p>
          <a:p>
            <a:pPr>
              <a:buFont typeface="Wingdings" pitchFamily="2" charset="2"/>
              <a:buChar char="v"/>
            </a:pPr>
            <a:r>
              <a:rPr lang="ru-RU" dirty="0">
                <a:solidFill>
                  <a:srgbClr val="7030A0"/>
                </a:solidFill>
              </a:rPr>
              <a:t> </a:t>
            </a:r>
            <a:r>
              <a:rPr lang="ru-RU" dirty="0" smtClean="0">
                <a:solidFill>
                  <a:srgbClr val="7030A0"/>
                </a:solidFill>
              </a:rPr>
              <a:t>воспитывать </a:t>
            </a:r>
            <a:r>
              <a:rPr lang="ru-RU" dirty="0">
                <a:solidFill>
                  <a:srgbClr val="7030A0"/>
                </a:solidFill>
              </a:rPr>
              <a:t>любовь к прекрасному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</a:p>
          <a:p>
            <a:endParaRPr lang="ru-RU" u="sng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r>
              <a:rPr lang="ru-RU" b="1" u="sng" dirty="0" smtClean="0">
                <a:solidFill>
                  <a:srgbClr val="7030A0"/>
                </a:solidFill>
                <a:latin typeface="Monotype Corsiva" pitchFamily="66" charset="0"/>
              </a:rPr>
              <a:t>Автор: </a:t>
            </a:r>
            <a:r>
              <a:rPr lang="ru-RU" dirty="0" smtClean="0">
                <a:solidFill>
                  <a:srgbClr val="7030A0"/>
                </a:solidFill>
              </a:rPr>
              <a:t>воспитатель МАДОУ №93 «</a:t>
            </a:r>
            <a:r>
              <a:rPr lang="ru-RU" dirty="0" err="1" smtClean="0">
                <a:solidFill>
                  <a:srgbClr val="7030A0"/>
                </a:solidFill>
              </a:rPr>
              <a:t>Эллюки</a:t>
            </a:r>
            <a:r>
              <a:rPr lang="ru-RU" dirty="0" smtClean="0">
                <a:solidFill>
                  <a:srgbClr val="7030A0"/>
                </a:solidFill>
              </a:rPr>
              <a:t>»  Калмыкова Ирина Дмитриевна.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-media-cache-ak0.pinimg.com/originals/d9/d8/f4/d9d8f4922de3ab53a6143b4c4bf3ed4e.jpg"/>
          <p:cNvPicPr/>
          <p:nvPr/>
        </p:nvPicPr>
        <p:blipFill>
          <a:blip r:embed="rId2" cstate="print"/>
          <a:srcRect t="15426" b="7979"/>
          <a:stretch>
            <a:fillRect/>
          </a:stretch>
        </p:blipFill>
        <p:spPr bwMode="auto">
          <a:xfrm>
            <a:off x="3000364" y="4143380"/>
            <a:ext cx="385765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luxprezent.ru/upload/iblock/478/478d64b40b0ae8af8ec027589119b020.jpg"/>
          <p:cNvPicPr/>
          <p:nvPr/>
        </p:nvPicPr>
        <p:blipFill>
          <a:blip r:embed="rId3"/>
          <a:srcRect l="22928" r="30249"/>
          <a:stretch>
            <a:fillRect/>
          </a:stretch>
        </p:blipFill>
        <p:spPr bwMode="auto">
          <a:xfrm>
            <a:off x="642910" y="857232"/>
            <a:ext cx="2752725" cy="4354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dymka.teploruk.ru/i/resize/?c=nvBahiAqBdhuAel8bBC2bc5ycDel8btCguuChdpCbbsfyabibph5ef3uadse3rihpbfhdfao_29"/>
          <p:cNvPicPr/>
          <p:nvPr/>
        </p:nvPicPr>
        <p:blipFill>
          <a:blip r:embed="rId4"/>
          <a:srcRect l="26829" r="26585" b="8049"/>
          <a:stretch>
            <a:fillRect/>
          </a:stretch>
        </p:blipFill>
        <p:spPr bwMode="auto">
          <a:xfrm>
            <a:off x="6500826" y="428604"/>
            <a:ext cx="2371725" cy="468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kladraz.ru/upload/blogs/7972_035a96a60f659fdf02cd00195163763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87" y="61912"/>
            <a:ext cx="9172575" cy="673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cf.ppt-online.org/files/slide/d/dZnFvrBtEwX015RYHsTzfp38bDS27iJcqIWUOg/slide-4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3975" y="-40481"/>
            <a:ext cx="9251950" cy="693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upload/blogs/27277_ec34faf0623bad4bbcfc503dda7e31c8.jp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73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003.radikal.ru/i203/1205/b3/ef485524143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791" r="8058"/>
          <a:stretch/>
        </p:blipFill>
        <p:spPr>
          <a:xfrm rot="5400000">
            <a:off x="464313" y="2678903"/>
            <a:ext cx="3786215" cy="34290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767" r="12555"/>
          <a:stretch/>
        </p:blipFill>
        <p:spPr>
          <a:xfrm rot="5400000">
            <a:off x="4546134" y="1097414"/>
            <a:ext cx="4003051" cy="32369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</TotalTime>
  <Words>113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001</dc:creator>
  <cp:lastModifiedBy>001</cp:lastModifiedBy>
  <cp:revision>25</cp:revision>
  <dcterms:created xsi:type="dcterms:W3CDTF">2016-11-29T06:10:01Z</dcterms:created>
  <dcterms:modified xsi:type="dcterms:W3CDTF">2017-02-05T10:55:44Z</dcterms:modified>
</cp:coreProperties>
</file>