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73" r:id="rId2"/>
    <p:sldId id="280" r:id="rId3"/>
    <p:sldId id="276" r:id="rId4"/>
    <p:sldId id="277" r:id="rId5"/>
    <p:sldId id="279" r:id="rId6"/>
    <p:sldId id="282" r:id="rId7"/>
    <p:sldId id="284" r:id="rId8"/>
    <p:sldId id="289" r:id="rId9"/>
    <p:sldId id="287" r:id="rId10"/>
    <p:sldId id="290" r:id="rId11"/>
    <p:sldId id="291" r:id="rId12"/>
    <p:sldId id="294" r:id="rId13"/>
    <p:sldId id="292" r:id="rId14"/>
    <p:sldId id="293" r:id="rId15"/>
    <p:sldId id="295" r:id="rId16"/>
    <p:sldId id="286" r:id="rId17"/>
    <p:sldId id="29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99FF"/>
    <a:srgbClr val="FFCC00"/>
    <a:srgbClr val="44056B"/>
    <a:srgbClr val="62089A"/>
    <a:srgbClr val="682614"/>
    <a:srgbClr val="FF3300"/>
    <a:srgbClr val="FF6600"/>
    <a:srgbClr val="F4F9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0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23B95-0826-47FF-AF69-7716AF63D8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E1EAE-79A6-4674-B24B-897DCDB38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8B9981-97F6-449D-A3F2-E4632E499B4B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35DB4A-4048-4EF4-A761-21D85805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8801F3-83F6-490C-B26F-F231C136239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3CD9D9-948B-4D0E-8055-69A5992CA83B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88A58-3720-4DFE-8CEF-0AB4E1EDB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5F727-49C3-4568-93A4-943F8EE25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6BC78-C1ED-43FE-865B-D296D93F9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725CE-FDA2-4BA7-A61C-1024CD9A7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C17C6-E4BE-43E0-B02E-E70288A11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9B953-5C84-4D5F-A368-75A41BFD5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227D3-5F37-4455-B59A-C5B86F18C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7BCB7-ABE6-4F58-AA00-DB8140492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F70F2-EE27-4646-BDB4-F4E33620C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1D50-E15B-48DF-814C-5A6AC2B60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9ABEB-BAA6-442D-9026-0176EF6E6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D419A-8877-4654-881A-7B9464D80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575FF"/>
            </a:gs>
            <a:gs pos="100000">
              <a:srgbClr val="FC1C0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E7655D3-CCD3-467F-8752-79D495BCB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>
    <p:sndAc>
      <p:stSnd>
        <p:snd r:embed="rId14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1" descr="C:\Users\Пользователь\программы\Desktop\23333333333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285750"/>
            <a:ext cx="84296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928688" y="285750"/>
            <a:ext cx="72723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Муниципальное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бюджетное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дошкольное общеобразовательное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учреждение «Центр развития ребенка -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детский сад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№2»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г. </a:t>
            </a:r>
            <a:r>
              <a:rPr lang="ru-RU" sz="1600" dirty="0" err="1" smtClean="0">
                <a:solidFill>
                  <a:schemeClr val="bg1">
                    <a:lumMod val="75000"/>
                  </a:schemeClr>
                </a:solidFill>
              </a:rPr>
              <a:t>Сатка</a:t>
            </a:r>
            <a:endParaRPr lang="ru-RU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2002" name="WordArt 18"/>
          <p:cNvSpPr>
            <a:spLocks noChangeArrowheads="1" noChangeShapeType="1" noTextEdit="1"/>
          </p:cNvSpPr>
          <p:nvPr/>
        </p:nvSpPr>
        <p:spPr bwMode="auto">
          <a:xfrm>
            <a:off x="1214415" y="2285992"/>
            <a:ext cx="7572427" cy="2214577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204"/>
              </a:avLst>
            </a:prstTxWarp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«23 ФЕВРАЛЯ </a:t>
            </a:r>
          </a:p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ЗАЩИТНИКА ОТЕЧЕСТВА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Образовательный проект 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5000629" y="5857892"/>
            <a:ext cx="37147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endParaRPr lang="ru-RU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mp5\Рабочий стол\уголок\проект 23 февраля\Фото23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60648"/>
            <a:ext cx="7272808" cy="54546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157192"/>
            <a:ext cx="8510587" cy="1512168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44056B"/>
                </a:solidFill>
              </a:rPr>
              <a:t>РУЧНОЙ ТРУД </a:t>
            </a:r>
            <a:br>
              <a:rPr lang="ru-RU" sz="3200" dirty="0" smtClean="0">
                <a:solidFill>
                  <a:srgbClr val="44056B"/>
                </a:solidFill>
              </a:rPr>
            </a:br>
            <a:r>
              <a:rPr lang="ru-RU" sz="3200" dirty="0" smtClean="0">
                <a:solidFill>
                  <a:srgbClr val="44056B"/>
                </a:solidFill>
              </a:rPr>
              <a:t>«ОЧЕНЬ ПАПОЧКУ ЛЮБЛЮ,ЕМУ ПОДАРОК ПОДАРЮ»</a:t>
            </a:r>
            <a:endParaRPr lang="ru-RU" sz="3200" dirty="0">
              <a:solidFill>
                <a:srgbClr val="44056B"/>
              </a:solidFill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Comp5\Рабочий стол\уголок\проект 23 февраля\IMG_20150330_1103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2492896"/>
            <a:ext cx="3384376" cy="2538282"/>
          </a:xfrm>
          <a:prstGeom prst="rect">
            <a:avLst/>
          </a:prstGeom>
          <a:noFill/>
          <a:ln w="57150">
            <a:solidFill>
              <a:srgbClr val="7030A0"/>
            </a:solidFill>
            <a:prstDash val="sysDot"/>
          </a:ln>
        </p:spPr>
      </p:pic>
      <p:pic>
        <p:nvPicPr>
          <p:cNvPr id="2052" name="Picture 4" descr="C:\Documents and Settings\Comp5\Рабочий стол\уголок\проект 23 февраля\IMG_20150330_1045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268760"/>
            <a:ext cx="3168352" cy="2376264"/>
          </a:xfrm>
          <a:prstGeom prst="rect">
            <a:avLst/>
          </a:prstGeom>
          <a:noFill/>
          <a:ln w="57150">
            <a:solidFill>
              <a:srgbClr val="FF99FF"/>
            </a:solidFill>
            <a:prstDash val="sysDot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1"/>
            <a:ext cx="8510588" cy="105273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РАССМАТРИВАНИЕ ИЛЛЮСТРАЦИЙ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Comp5\Рабочий стол\уголок\проект 23 февраля\IMG_20150330_1042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72133" y="4221088"/>
            <a:ext cx="3120347" cy="234026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  <a:prstDash val="sysDot"/>
          </a:ln>
        </p:spPr>
      </p:pic>
      <p:pic>
        <p:nvPicPr>
          <p:cNvPr id="6" name="Picture 2" descr="C:\Documents and Settings\Comp5\Рабочий стол\уголок\проект 23 февраля\IMG_20150330_1105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185084"/>
            <a:ext cx="3096344" cy="2322258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  <a:prstDash val="sysDot"/>
          </a:ln>
        </p:spPr>
      </p:pic>
      <p:pic>
        <p:nvPicPr>
          <p:cNvPr id="2051" name="Picture 3" descr="C:\Documents and Settings\Comp5\Рабочий стол\уголок\проект 23 февраля\IMG_20150330_10474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1052736"/>
            <a:ext cx="3096344" cy="2322258"/>
          </a:xfrm>
          <a:prstGeom prst="rect">
            <a:avLst/>
          </a:prstGeom>
          <a:noFill/>
          <a:ln w="57150">
            <a:solidFill>
              <a:srgbClr val="FF99FF"/>
            </a:solidFill>
            <a:prstDash val="sysDot"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детский сад\P10404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149080"/>
            <a:ext cx="3319532" cy="248964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</p:pic>
      <p:pic>
        <p:nvPicPr>
          <p:cNvPr id="2052" name="Picture 4" descr="G:\детский сад\DSC083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836712"/>
            <a:ext cx="3228042" cy="242086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</p:pic>
      <p:pic>
        <p:nvPicPr>
          <p:cNvPr id="1026" name="Picture 2" descr="C:\Documents and Settings\Comp5\Рабочий стол\IMG_20150208_1546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4077072"/>
            <a:ext cx="3247683" cy="249289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</p:pic>
      <p:pic>
        <p:nvPicPr>
          <p:cNvPr id="3" name="Picture 2" descr="C:\Documents and Settings\Comp5\Рабочий стол\уголок\P100038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87824" y="2348880"/>
            <a:ext cx="3433415" cy="257494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</p:pic>
      <p:pic>
        <p:nvPicPr>
          <p:cNvPr id="2050" name="Picture 2" descr="G:\детский сад\DSC083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908720"/>
            <a:ext cx="3119540" cy="2491402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0"/>
            <a:ext cx="8510588" cy="1268761"/>
          </a:xfrm>
        </p:spPr>
        <p:txBody>
          <a:bodyPr/>
          <a:lstStyle/>
          <a:p>
            <a:r>
              <a:rPr lang="ru-RU" sz="3200" dirty="0" smtClean="0"/>
              <a:t>МАСТЕРИМ </a:t>
            </a:r>
            <a:br>
              <a:rPr lang="ru-RU" sz="3200" dirty="0" smtClean="0"/>
            </a:br>
            <a:r>
              <a:rPr lang="ru-RU" sz="3200" dirty="0" smtClean="0"/>
              <a:t>ВМЕСТЕ С ПАПОЙ</a:t>
            </a:r>
            <a:endParaRPr lang="ru-RU" sz="3200" dirty="0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Comp5\Рабочий стол\уголок\проект 23 февраля\Фото23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1872208" cy="2496277"/>
          </a:xfrm>
          <a:prstGeom prst="rect">
            <a:avLst/>
          </a:prstGeom>
          <a:noFill/>
        </p:spPr>
      </p:pic>
      <p:pic>
        <p:nvPicPr>
          <p:cNvPr id="3076" name="Picture 4" descr="C:\Documents and Settings\Comp5\Рабочий стол\уголок\проект 23 февраля\Фото23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1124744"/>
            <a:ext cx="1816932" cy="2422576"/>
          </a:xfrm>
          <a:prstGeom prst="rect">
            <a:avLst/>
          </a:prstGeom>
          <a:noFill/>
        </p:spPr>
      </p:pic>
      <p:pic>
        <p:nvPicPr>
          <p:cNvPr id="3077" name="Picture 5" descr="C:\Documents and Settings\Comp5\Рабочий стол\уголок\проект 23 февраля\Фото2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260648"/>
            <a:ext cx="1584176" cy="2112235"/>
          </a:xfrm>
          <a:prstGeom prst="rect">
            <a:avLst/>
          </a:prstGeom>
          <a:noFill/>
        </p:spPr>
      </p:pic>
      <p:pic>
        <p:nvPicPr>
          <p:cNvPr id="3078" name="Picture 6" descr="C:\Documents and Settings\Comp5\Рабочий стол\уголок\проект 23 февраля\Фото23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776" y="4221088"/>
            <a:ext cx="1675452" cy="2233936"/>
          </a:xfrm>
          <a:prstGeom prst="rect">
            <a:avLst/>
          </a:prstGeom>
          <a:noFill/>
        </p:spPr>
      </p:pic>
      <p:pic>
        <p:nvPicPr>
          <p:cNvPr id="1026" name="Picture 2" descr="C:\Documents and Settings\Comp5\Рабочий стол\IMG_20150331_1210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3573016"/>
            <a:ext cx="1728192" cy="2304256"/>
          </a:xfrm>
          <a:prstGeom prst="rect">
            <a:avLst/>
          </a:prstGeom>
          <a:noFill/>
        </p:spPr>
      </p:pic>
      <p:pic>
        <p:nvPicPr>
          <p:cNvPr id="1027" name="Picture 3" descr="C:\Documents and Settings\Comp5\Рабочий стол\IMG_20150331_12133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332655"/>
            <a:ext cx="1656184" cy="2460093"/>
          </a:xfrm>
          <a:prstGeom prst="rect">
            <a:avLst/>
          </a:prstGeom>
          <a:noFill/>
        </p:spPr>
      </p:pic>
      <p:pic>
        <p:nvPicPr>
          <p:cNvPr id="1028" name="Picture 4" descr="C:\Documents and Settings\Comp5\Рабочий стол\IMG_20150331_12144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6256" y="3861048"/>
            <a:ext cx="1836204" cy="2448272"/>
          </a:xfrm>
          <a:prstGeom prst="rect">
            <a:avLst/>
          </a:prstGeom>
          <a:noFill/>
        </p:spPr>
      </p:pic>
      <p:pic>
        <p:nvPicPr>
          <p:cNvPr id="2" name="Picture 2" descr="C:\Documents and Settings\Comp5\Рабочий стол\уголок\проект 23 февраля\IMG_20150401_10523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512" y="3789040"/>
            <a:ext cx="2088231" cy="278430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2708920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моя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9424" y="2852936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</a:t>
            </a:r>
            <a:r>
              <a:rPr lang="ru-RU" sz="3600" b="1" dirty="0" smtClean="0"/>
              <a:t>ВОЕННАЯ ТЕХНИКА  </a:t>
            </a:r>
            <a:endParaRPr lang="ru-RU" sz="3600" b="1" dirty="0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ЛЕПКА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«ТАНКОВЫЕ ВОЙСКА»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6" name="Picture 4" descr="C:\Documents and Settings\Comp5\Рабочий стол\уголок\проект 23 февраля\Фото23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484784"/>
            <a:ext cx="5396739" cy="2448272"/>
          </a:xfrm>
          <a:prstGeom prst="rect">
            <a:avLst/>
          </a:prstGeom>
          <a:noFill/>
        </p:spPr>
      </p:pic>
      <p:pic>
        <p:nvPicPr>
          <p:cNvPr id="3077" name="Picture 5" descr="C:\Documents and Settings\Comp5\Рабочий стол\уголок\проект 23 февраля\Фото23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4077072"/>
            <a:ext cx="5616624" cy="2578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Documents and Settings\Comp5\Рабочий стол\уголок\проект 23 февраля\IMG_20150330_1056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196752"/>
            <a:ext cx="2880000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9" name="Picture 3" descr="C:\Documents and Settings\Comp5\Рабочий стол\уголок\проект 23 февраля\IMG_20150330_1053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268760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0"/>
            <a:ext cx="8510588" cy="1124743"/>
          </a:xfrm>
        </p:spPr>
        <p:txBody>
          <a:bodyPr/>
          <a:lstStyle/>
          <a:p>
            <a:r>
              <a:rPr lang="ru-RU" sz="4000" dirty="0" smtClean="0"/>
              <a:t>МОЙ ПАПА, </a:t>
            </a:r>
            <a:br>
              <a:rPr lang="ru-RU" sz="4000" dirty="0" smtClean="0"/>
            </a:br>
            <a:r>
              <a:rPr lang="ru-RU" sz="4000" dirty="0" smtClean="0"/>
              <a:t>МОЙ ДЕДУШКА - ВОЕННЫЕ</a:t>
            </a:r>
            <a:endParaRPr lang="ru-RU" sz="4000" dirty="0"/>
          </a:p>
        </p:txBody>
      </p:sp>
      <p:pic>
        <p:nvPicPr>
          <p:cNvPr id="4100" name="Picture 4" descr="C:\Documents and Settings\Comp5\Рабочий стол\уголок\проект 23 февраля\IMG_20150330_1053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4509120"/>
            <a:ext cx="2880000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1" name="Picture 5" descr="C:\Documents and Settings\Comp5\Рабочий стол\уголок\проект 23 февраля\IMG_20150330_1055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2636912"/>
            <a:ext cx="2880000" cy="2160000"/>
          </a:xfrm>
          <a:prstGeom prst="rect">
            <a:avLst/>
          </a:prstGeom>
          <a:noFill/>
        </p:spPr>
      </p:pic>
      <p:pic>
        <p:nvPicPr>
          <p:cNvPr id="4102" name="Picture 6" descr="C:\Documents and Settings\Comp5\Рабочий стол\уголок\проект 23 февраля\IMG_20150330_11015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4509120"/>
            <a:ext cx="2880001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11702" y="0"/>
            <a:ext cx="2832298" cy="21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Rectangle 6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060848"/>
            <a:ext cx="9143999" cy="5400600"/>
          </a:xfrm>
        </p:spPr>
        <p:txBody>
          <a:bodyPr/>
          <a:lstStyle/>
          <a:p>
            <a:pPr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К окончанию проекта дети стали уважительно отзываться о защитниках Отечества, с гордостью делились знаниями  со сверстниками и воспитателем, которые они получили от родителей и педагогов о службе в армии, стали чаще использовать для игр военную тематику, с большим интересом  играть в настольно – печатные и дидактические игры. Реализация проекта способствовала развитию познавательных и творческих навыков, коммуникативных способностей.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44056B"/>
                </a:solidFill>
              </a:rPr>
              <a:t>Родители были заинтересованы темой проекта, приняли активное участие в организации выставок и сборе информации о празднике.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900" b="1" dirty="0" smtClean="0">
              <a:solidFill>
                <a:schemeClr val="bg1"/>
              </a:solidFill>
            </a:endParaRPr>
          </a:p>
        </p:txBody>
      </p:sp>
      <p:sp>
        <p:nvSpPr>
          <p:cNvPr id="13316" name="WordArt 7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6840760" cy="10081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Результативность проекта</a:t>
            </a: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7745" y="2967335"/>
            <a:ext cx="9179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 rot="20577926" flipH="1">
            <a:off x="238949" y="789157"/>
            <a:ext cx="3508660" cy="2617958"/>
            <a:chOff x="192" y="144"/>
            <a:chExt cx="1819" cy="1633"/>
          </a:xfrm>
        </p:grpSpPr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26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33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37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38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4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35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36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7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31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32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28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</p:grpSp>
      <p:grpSp>
        <p:nvGrpSpPr>
          <p:cNvPr id="39" name="Group 6"/>
          <p:cNvGrpSpPr>
            <a:grpSpLocks/>
          </p:cNvGrpSpPr>
          <p:nvPr/>
        </p:nvGrpSpPr>
        <p:grpSpPr bwMode="auto">
          <a:xfrm rot="449200">
            <a:off x="4525683" y="574939"/>
            <a:ext cx="3893442" cy="2666836"/>
            <a:chOff x="192" y="144"/>
            <a:chExt cx="1819" cy="1633"/>
          </a:xfrm>
        </p:grpSpPr>
        <p:sp>
          <p:nvSpPr>
            <p:cNvPr id="40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386" y="769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58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59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0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61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68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72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73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9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70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71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200"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62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66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7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2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kumimoji="1" lang="ru-RU" sz="2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C:\Users\Пользователь\Детский сад\ОФОРМЛЯЛКИ\23 февраля\23 f3 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1643063"/>
            <a:ext cx="3500437" cy="495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14678" y="1857364"/>
            <a:ext cx="5627697" cy="4467236"/>
          </a:xfrm>
        </p:spPr>
        <p:txBody>
          <a:bodyPr/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Вид проекта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–краткосрочный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длительность  - 3 недели</a:t>
            </a:r>
            <a:r>
              <a:rPr lang="ru-RU" sz="2400" b="1" i="1" dirty="0" smtClean="0"/>
              <a:t>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bg1"/>
                </a:solidFill>
              </a:rPr>
              <a:t>Тип проекта</a:t>
            </a:r>
            <a:r>
              <a:rPr lang="ru-RU" sz="2400" b="1" i="1" dirty="0" smtClean="0">
                <a:solidFill>
                  <a:srgbClr val="FFFF00"/>
                </a:solidFill>
              </a:rPr>
              <a:t> –информационно-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творческий, групповой.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Участники</a:t>
            </a:r>
            <a:r>
              <a:rPr lang="ru-RU" sz="2400" b="1" i="1" dirty="0" smtClean="0">
                <a:solidFill>
                  <a:srgbClr val="FC6A6A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– дети средней группы ,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    педагоги, родители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Форма представления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- презентация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Срок реализации проекта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ru-RU" sz="2400" b="1" i="1" dirty="0" smtClean="0">
                <a:solidFill>
                  <a:schemeClr val="bg2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– февраль 2015</a:t>
            </a:r>
            <a:endParaRPr lang="ru-RU" sz="2400" i="1" dirty="0" smtClean="0">
              <a:solidFill>
                <a:srgbClr val="FFFF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endParaRPr lang="ru-RU" i="1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sp>
        <p:nvSpPr>
          <p:cNvPr id="52228" name="AutoShape 4"/>
          <p:cNvSpPr>
            <a:spLocks noGrp="1" noChangeArrowheads="1"/>
          </p:cNvSpPr>
          <p:nvPr>
            <p:ph type="title"/>
          </p:nvPr>
        </p:nvSpPr>
        <p:spPr>
          <a:xfrm>
            <a:off x="1042988" y="228600"/>
            <a:ext cx="7058025" cy="1325563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path path="rect">
              <a:fillToRect l="50000" t="50000" r="50000" b="50000"/>
            </a:path>
          </a:gra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Паспорт проекта</a:t>
            </a:r>
          </a:p>
        </p:txBody>
      </p:sp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9" name="Rectangle 3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algn="l" eaLnBrk="1" hangingPunct="1">
              <a:defRPr/>
            </a:pPr>
            <a:r>
              <a:rPr lang="ru-RU" b="1" smtClean="0">
                <a:solidFill>
                  <a:srgbClr val="A50021"/>
                </a:solidFill>
                <a:effectLst/>
              </a:rPr>
              <a:t>                     Цель</a:t>
            </a:r>
          </a:p>
        </p:txBody>
      </p:sp>
      <p:sp>
        <p:nvSpPr>
          <p:cNvPr id="326658" name="Oval 2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628800"/>
            <a:ext cx="8784976" cy="295232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CCECFF"/>
              </a:gs>
            </a:gsLst>
            <a:path path="shape">
              <a:fillToRect l="50000" t="50000" r="50000" b="50000"/>
            </a:path>
          </a:gradFill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>
            <a:flatTx/>
          </a:bodyPr>
          <a:lstStyle/>
          <a:p>
            <a:pPr eaLnBrk="1" hangingPunct="1">
              <a:defRPr/>
            </a:pP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патриотическое воспитание дошкольников</a:t>
            </a: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формирование мотивационного, целостного представления о защитниках Отечества;</a:t>
            </a: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систематизация знаний детей по данной теме; </a:t>
            </a:r>
          </a:p>
          <a:p>
            <a:pPr eaLnBrk="1" hangingPunct="1">
              <a:defRPr/>
            </a:pP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</a:rPr>
              <a:t>привлечение родителей в образовательный процесс.</a:t>
            </a:r>
          </a:p>
        </p:txBody>
      </p:sp>
      <p:pic>
        <p:nvPicPr>
          <p:cNvPr id="4101" name="Picture 11" descr="C:\Users\Пользователь\программы\Desktop\Безымян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7098" y="4786322"/>
            <a:ext cx="8379375" cy="18287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1C04"/>
            </a:gs>
            <a:gs pos="100000">
              <a:srgbClr val="757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10588" cy="1057275"/>
          </a:xfrm>
          <a:gradFill rotWithShape="1">
            <a:gsLst>
              <a:gs pos="0">
                <a:srgbClr val="99FF66"/>
              </a:gs>
              <a:gs pos="50000">
                <a:srgbClr val="FFFF00"/>
              </a:gs>
              <a:gs pos="100000">
                <a:srgbClr val="99FF66"/>
              </a:gs>
            </a:gsLst>
            <a:lin ang="5400000" scaled="1"/>
          </a:gradFill>
          <a:ln w="38100" cmpd="dbl">
            <a:solidFill>
              <a:schemeClr val="tx2"/>
            </a:solidFill>
          </a:ln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ru-RU" sz="4000" smtClean="0">
                <a:solidFill>
                  <a:srgbClr val="A50021"/>
                </a:solidFill>
                <a:effectLst/>
              </a:rPr>
              <a:t/>
            </a:r>
            <a:br>
              <a:rPr lang="ru-RU" sz="4000" smtClean="0">
                <a:solidFill>
                  <a:srgbClr val="A50021"/>
                </a:solidFill>
                <a:effectLst/>
              </a:rPr>
            </a:br>
            <a:r>
              <a:rPr lang="ru-RU" sz="4000" smtClean="0">
                <a:solidFill>
                  <a:srgbClr val="A50021"/>
                </a:solidFill>
                <a:effectLst/>
              </a:rPr>
              <a:t>Задачи</a:t>
            </a:r>
            <a:br>
              <a:rPr lang="ru-RU" sz="4000" smtClean="0">
                <a:solidFill>
                  <a:srgbClr val="A50021"/>
                </a:solidFill>
                <a:effectLst/>
              </a:rPr>
            </a:br>
            <a:endParaRPr lang="ru-RU" sz="4000" smtClean="0">
              <a:solidFill>
                <a:srgbClr val="A50021"/>
              </a:solidFill>
              <a:effectLst/>
            </a:endParaRPr>
          </a:p>
        </p:txBody>
      </p:sp>
      <p:grpSp>
        <p:nvGrpSpPr>
          <p:cNvPr id="4099" name="Group 6"/>
          <p:cNvGrpSpPr>
            <a:grpSpLocks/>
          </p:cNvGrpSpPr>
          <p:nvPr/>
        </p:nvGrpSpPr>
        <p:grpSpPr bwMode="auto">
          <a:xfrm>
            <a:off x="214313" y="1500188"/>
            <a:ext cx="8715375" cy="6286500"/>
            <a:chOff x="192" y="144"/>
            <a:chExt cx="1819" cy="1633"/>
          </a:xfrm>
        </p:grpSpPr>
        <p:sp>
          <p:nvSpPr>
            <p:cNvPr id="4101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02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3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4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5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6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7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8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09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0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1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2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3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4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5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6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17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18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19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20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121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4122" name="Group 28"/>
            <p:cNvGrpSpPr>
              <a:grpSpLocks/>
            </p:cNvGrpSpPr>
            <p:nvPr/>
          </p:nvGrpSpPr>
          <p:grpSpPr bwMode="auto">
            <a:xfrm>
              <a:off x="504" y="180"/>
              <a:ext cx="339" cy="324"/>
              <a:chOff x="4653" y="2141"/>
              <a:chExt cx="583" cy="594"/>
            </a:xfrm>
          </p:grpSpPr>
          <p:grpSp>
            <p:nvGrpSpPr>
              <p:cNvPr id="4129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4133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4134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130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4131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4132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4123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4127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4128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4124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25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126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  <p:sp>
        <p:nvSpPr>
          <p:cNvPr id="42" name="Содержимое 41"/>
          <p:cNvSpPr>
            <a:spLocks noGrp="1"/>
          </p:cNvSpPr>
          <p:nvPr>
            <p:ph idx="1"/>
          </p:nvPr>
        </p:nvSpPr>
        <p:spPr>
          <a:xfrm>
            <a:off x="0" y="1556793"/>
            <a:ext cx="9144000" cy="5301207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FFC000"/>
                </a:solidFill>
              </a:rPr>
              <a:t>п</a:t>
            </a:r>
            <a:r>
              <a:rPr lang="ru-RU" sz="2800" dirty="0" smtClean="0">
                <a:solidFill>
                  <a:srgbClr val="FFCC00"/>
                </a:solidFill>
              </a:rPr>
              <a:t>ознакомить детей с праздником «День защитника Отечества»; с военной техникой, с военными профессиями. </a:t>
            </a:r>
          </a:p>
          <a:p>
            <a:pPr lvl="0"/>
            <a:r>
              <a:rPr lang="ru-RU" sz="2800" dirty="0" smtClean="0">
                <a:solidFill>
                  <a:srgbClr val="FFCC00"/>
                </a:solidFill>
              </a:rPr>
              <a:t>развивать диалогическую и монологическую речь, мышление, познавательный интерес, мелкую моторику.</a:t>
            </a:r>
          </a:p>
          <a:p>
            <a:pPr lvl="0"/>
            <a:r>
              <a:rPr lang="ru-RU" sz="2800" dirty="0" smtClean="0">
                <a:solidFill>
                  <a:srgbClr val="FFCC00"/>
                </a:solidFill>
              </a:rPr>
              <a:t>закреплять навыки лепки и конструирования из бумаги.</a:t>
            </a:r>
          </a:p>
          <a:p>
            <a:pPr lvl="0"/>
            <a:r>
              <a:rPr lang="ru-RU" sz="2800" dirty="0" smtClean="0">
                <a:solidFill>
                  <a:srgbClr val="FFCC00"/>
                </a:solidFill>
              </a:rPr>
              <a:t>воспитывать любовь к родине, чувство патриотизма, уважительное отношение к защитникам Отечества. 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510587" cy="1325563"/>
          </a:xfrm>
          <a:gradFill rotWithShape="1">
            <a:gsLst>
              <a:gs pos="0">
                <a:srgbClr val="FF0066"/>
              </a:gs>
              <a:gs pos="50000">
                <a:schemeClr val="accent2"/>
              </a:gs>
              <a:gs pos="100000">
                <a:srgbClr val="FF0066"/>
              </a:gs>
            </a:gsLst>
            <a:lin ang="5400000" scaled="1"/>
          </a:gradFill>
          <a:ln w="38100" cmpd="dbl">
            <a:solidFill>
              <a:schemeClr val="tx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A50021"/>
                </a:solidFill>
                <a:effectLst/>
              </a:rPr>
              <a:t>Теоретическое обоснование</a:t>
            </a:r>
            <a:endParaRPr lang="ru-RU" sz="4000" dirty="0" smtClean="0">
              <a:solidFill>
                <a:srgbClr val="A50021"/>
              </a:solidFill>
              <a:effectLst/>
            </a:endParaRP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468313" y="1844675"/>
            <a:ext cx="2806700" cy="3429000"/>
            <a:chOff x="0" y="1152"/>
            <a:chExt cx="1632" cy="1832"/>
          </a:xfrm>
        </p:grpSpPr>
        <p:grpSp>
          <p:nvGrpSpPr>
            <p:cNvPr id="6169" name="Group 4"/>
            <p:cNvGrpSpPr>
              <a:grpSpLocks/>
            </p:cNvGrpSpPr>
            <p:nvPr/>
          </p:nvGrpSpPr>
          <p:grpSpPr bwMode="auto">
            <a:xfrm>
              <a:off x="96" y="1152"/>
              <a:ext cx="1536" cy="1832"/>
              <a:chOff x="96" y="720"/>
              <a:chExt cx="1488" cy="1784"/>
            </a:xfrm>
          </p:grpSpPr>
          <p:sp>
            <p:nvSpPr>
              <p:cNvPr id="6172" name="Rectangle 5"/>
              <p:cNvSpPr>
                <a:spLocks noChangeArrowheads="1"/>
              </p:cNvSpPr>
              <p:nvPr/>
            </p:nvSpPr>
            <p:spPr bwMode="auto">
              <a:xfrm>
                <a:off x="144" y="768"/>
                <a:ext cx="1440" cy="1728"/>
              </a:xfrm>
              <a:prstGeom prst="rect">
                <a:avLst/>
              </a:prstGeom>
              <a:solidFill>
                <a:srgbClr val="FF00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73" name="Rectangle 6"/>
              <p:cNvSpPr>
                <a:spLocks noChangeArrowheads="1"/>
              </p:cNvSpPr>
              <p:nvPr/>
            </p:nvSpPr>
            <p:spPr bwMode="auto">
              <a:xfrm>
                <a:off x="96" y="720"/>
                <a:ext cx="1440" cy="1728"/>
              </a:xfrm>
              <a:prstGeom prst="rect">
                <a:avLst/>
              </a:prstGeom>
              <a:gradFill rotWithShape="1">
                <a:gsLst>
                  <a:gs pos="0">
                    <a:srgbClr val="76002F"/>
                  </a:gs>
                  <a:gs pos="50000">
                    <a:srgbClr val="FF0066"/>
                  </a:gs>
                  <a:gs pos="100000">
                    <a:srgbClr val="76002F"/>
                  </a:gs>
                </a:gsLst>
                <a:lin ang="0" scaled="1"/>
              </a:gradFill>
              <a:ln w="9525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74" name="Freeform 7"/>
              <p:cNvSpPr>
                <a:spLocks/>
              </p:cNvSpPr>
              <p:nvPr/>
            </p:nvSpPr>
            <p:spPr bwMode="auto">
              <a:xfrm>
                <a:off x="96" y="2448"/>
                <a:ext cx="96" cy="56"/>
              </a:xfrm>
              <a:custGeom>
                <a:avLst/>
                <a:gdLst>
                  <a:gd name="T0" fmla="*/ 0 w 96"/>
                  <a:gd name="T1" fmla="*/ 0 h 56"/>
                  <a:gd name="T2" fmla="*/ 48 w 96"/>
                  <a:gd name="T3" fmla="*/ 48 h 56"/>
                  <a:gd name="T4" fmla="*/ 96 w 96"/>
                  <a:gd name="T5" fmla="*/ 48 h 56"/>
                  <a:gd name="T6" fmla="*/ 48 w 96"/>
                  <a:gd name="T7" fmla="*/ 48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56"/>
                  <a:gd name="T14" fmla="*/ 96 w 96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56">
                    <a:moveTo>
                      <a:pt x="0" y="0"/>
                    </a:moveTo>
                    <a:cubicBezTo>
                      <a:pt x="16" y="20"/>
                      <a:pt x="32" y="40"/>
                      <a:pt x="48" y="48"/>
                    </a:cubicBezTo>
                    <a:cubicBezTo>
                      <a:pt x="64" y="56"/>
                      <a:pt x="96" y="48"/>
                      <a:pt x="96" y="48"/>
                    </a:cubicBezTo>
                    <a:cubicBezTo>
                      <a:pt x="96" y="48"/>
                      <a:pt x="72" y="48"/>
                      <a:pt x="48" y="48"/>
                    </a:cubicBezTo>
                  </a:path>
                </a:pathLst>
              </a:custGeom>
              <a:solidFill>
                <a:srgbClr val="FF00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70" name="Text Box 8"/>
            <p:cNvSpPr txBox="1">
              <a:spLocks noChangeArrowheads="1"/>
            </p:cNvSpPr>
            <p:nvPr/>
          </p:nvSpPr>
          <p:spPr bwMode="auto">
            <a:xfrm>
              <a:off x="144" y="1296"/>
              <a:ext cx="1296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kumimoji="1" lang="ru-RU" sz="1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6171" name="Text Box 9"/>
            <p:cNvSpPr txBox="1">
              <a:spLocks noChangeArrowheads="1"/>
            </p:cNvSpPr>
            <p:nvPr/>
          </p:nvSpPr>
          <p:spPr bwMode="auto">
            <a:xfrm>
              <a:off x="0" y="1824"/>
              <a:ext cx="1584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50000"/>
                </a:spcBef>
              </a:pPr>
              <a:r>
                <a:rPr kumimoji="1" lang="ru-RU" sz="1800" b="1">
                  <a:solidFill>
                    <a:srgbClr val="000000"/>
                  </a:solidFill>
                  <a:latin typeface="Times New Roman" pitchFamily="18" charset="0"/>
                </a:rPr>
                <a:t>      </a:t>
              </a:r>
              <a:endParaRPr kumimoji="1" lang="ru-RU" sz="20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148" name="Group 31"/>
          <p:cNvGrpSpPr>
            <a:grpSpLocks/>
          </p:cNvGrpSpPr>
          <p:nvPr/>
        </p:nvGrpSpPr>
        <p:grpSpPr bwMode="auto">
          <a:xfrm>
            <a:off x="3348038" y="3141663"/>
            <a:ext cx="2724150" cy="3429000"/>
            <a:chOff x="81" y="1152"/>
            <a:chExt cx="1584" cy="1832"/>
          </a:xfrm>
        </p:grpSpPr>
        <p:grpSp>
          <p:nvGrpSpPr>
            <p:cNvPr id="6164" name="Group 32"/>
            <p:cNvGrpSpPr>
              <a:grpSpLocks/>
            </p:cNvGrpSpPr>
            <p:nvPr/>
          </p:nvGrpSpPr>
          <p:grpSpPr bwMode="auto">
            <a:xfrm>
              <a:off x="96" y="1152"/>
              <a:ext cx="1536" cy="1832"/>
              <a:chOff x="96" y="720"/>
              <a:chExt cx="1488" cy="1784"/>
            </a:xfrm>
          </p:grpSpPr>
          <p:sp>
            <p:nvSpPr>
              <p:cNvPr id="6166" name="Rectangle 33"/>
              <p:cNvSpPr>
                <a:spLocks noChangeArrowheads="1"/>
              </p:cNvSpPr>
              <p:nvPr/>
            </p:nvSpPr>
            <p:spPr bwMode="auto">
              <a:xfrm>
                <a:off x="144" y="768"/>
                <a:ext cx="1440" cy="1728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67" name="Rectangle 34"/>
              <p:cNvSpPr>
                <a:spLocks noChangeArrowheads="1"/>
              </p:cNvSpPr>
              <p:nvPr/>
            </p:nvSpPr>
            <p:spPr bwMode="auto">
              <a:xfrm>
                <a:off x="96" y="720"/>
                <a:ext cx="1440" cy="1728"/>
              </a:xfrm>
              <a:prstGeom prst="rect">
                <a:avLst/>
              </a:prstGeom>
              <a:gradFill rotWithShape="1">
                <a:gsLst>
                  <a:gs pos="0">
                    <a:srgbClr val="AAAA00"/>
                  </a:gs>
                  <a:gs pos="50000">
                    <a:srgbClr val="FFFF00"/>
                  </a:gs>
                  <a:gs pos="100000">
                    <a:srgbClr val="AAAA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68" name="Freeform 35"/>
              <p:cNvSpPr>
                <a:spLocks/>
              </p:cNvSpPr>
              <p:nvPr/>
            </p:nvSpPr>
            <p:spPr bwMode="auto">
              <a:xfrm>
                <a:off x="96" y="2448"/>
                <a:ext cx="96" cy="56"/>
              </a:xfrm>
              <a:custGeom>
                <a:avLst/>
                <a:gdLst>
                  <a:gd name="T0" fmla="*/ 0 w 96"/>
                  <a:gd name="T1" fmla="*/ 0 h 56"/>
                  <a:gd name="T2" fmla="*/ 48 w 96"/>
                  <a:gd name="T3" fmla="*/ 48 h 56"/>
                  <a:gd name="T4" fmla="*/ 96 w 96"/>
                  <a:gd name="T5" fmla="*/ 48 h 56"/>
                  <a:gd name="T6" fmla="*/ 48 w 96"/>
                  <a:gd name="T7" fmla="*/ 48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56"/>
                  <a:gd name="T14" fmla="*/ 96 w 96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56">
                    <a:moveTo>
                      <a:pt x="0" y="0"/>
                    </a:moveTo>
                    <a:cubicBezTo>
                      <a:pt x="16" y="20"/>
                      <a:pt x="32" y="40"/>
                      <a:pt x="48" y="48"/>
                    </a:cubicBezTo>
                    <a:cubicBezTo>
                      <a:pt x="64" y="56"/>
                      <a:pt x="96" y="48"/>
                      <a:pt x="96" y="48"/>
                    </a:cubicBezTo>
                    <a:cubicBezTo>
                      <a:pt x="96" y="48"/>
                      <a:pt x="72" y="48"/>
                      <a:pt x="48" y="48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65" name="Text Box 37"/>
            <p:cNvSpPr txBox="1">
              <a:spLocks noChangeArrowheads="1"/>
            </p:cNvSpPr>
            <p:nvPr/>
          </p:nvSpPr>
          <p:spPr bwMode="auto">
            <a:xfrm>
              <a:off x="81" y="1381"/>
              <a:ext cx="158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50000"/>
                </a:spcBef>
              </a:pPr>
              <a:r>
                <a:rPr kumimoji="1" lang="ru-RU" sz="1400">
                  <a:solidFill>
                    <a:schemeClr val="bg1"/>
                  </a:solidFill>
                  <a:latin typeface="Times New Roman" pitchFamily="18" charset="0"/>
                </a:rPr>
                <a:t>     </a:t>
              </a:r>
              <a:endParaRPr kumimoji="1" lang="ru-RU" sz="1800">
                <a:solidFill>
                  <a:srgbClr val="161645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149" name="Группа 38"/>
          <p:cNvGrpSpPr>
            <a:grpSpLocks/>
          </p:cNvGrpSpPr>
          <p:nvPr/>
        </p:nvGrpSpPr>
        <p:grpSpPr bwMode="auto">
          <a:xfrm>
            <a:off x="5867400" y="1773238"/>
            <a:ext cx="2808288" cy="3482975"/>
            <a:chOff x="6084888" y="1071563"/>
            <a:chExt cx="2806700" cy="3482975"/>
          </a:xfrm>
        </p:grpSpPr>
        <p:grpSp>
          <p:nvGrpSpPr>
            <p:cNvPr id="6157" name="Group 18"/>
            <p:cNvGrpSpPr>
              <a:grpSpLocks/>
            </p:cNvGrpSpPr>
            <p:nvPr/>
          </p:nvGrpSpPr>
          <p:grpSpPr bwMode="auto">
            <a:xfrm>
              <a:off x="6249988" y="1071563"/>
              <a:ext cx="2641600" cy="3482975"/>
              <a:chOff x="96" y="692"/>
              <a:chExt cx="1488" cy="1812"/>
            </a:xfrm>
          </p:grpSpPr>
          <p:sp>
            <p:nvSpPr>
              <p:cNvPr id="6160" name="Rectangle 19"/>
              <p:cNvSpPr>
                <a:spLocks noChangeArrowheads="1"/>
              </p:cNvSpPr>
              <p:nvPr/>
            </p:nvSpPr>
            <p:spPr bwMode="auto">
              <a:xfrm>
                <a:off x="144" y="768"/>
                <a:ext cx="1440" cy="1728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61" name="Rectangle 20"/>
              <p:cNvSpPr>
                <a:spLocks noChangeArrowheads="1"/>
              </p:cNvSpPr>
              <p:nvPr/>
            </p:nvSpPr>
            <p:spPr bwMode="auto">
              <a:xfrm>
                <a:off x="96" y="720"/>
                <a:ext cx="1440" cy="1728"/>
              </a:xfrm>
              <a:prstGeom prst="rect">
                <a:avLst/>
              </a:prstGeom>
              <a:gradFill rotWithShape="1">
                <a:gsLst>
                  <a:gs pos="0">
                    <a:srgbClr val="002F76"/>
                  </a:gs>
                  <a:gs pos="50000">
                    <a:srgbClr val="0066FF"/>
                  </a:gs>
                  <a:gs pos="100000">
                    <a:srgbClr val="002F7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6162" name="Freeform 21"/>
              <p:cNvSpPr>
                <a:spLocks/>
              </p:cNvSpPr>
              <p:nvPr/>
            </p:nvSpPr>
            <p:spPr bwMode="auto">
              <a:xfrm>
                <a:off x="96" y="2448"/>
                <a:ext cx="96" cy="56"/>
              </a:xfrm>
              <a:custGeom>
                <a:avLst/>
                <a:gdLst>
                  <a:gd name="T0" fmla="*/ 0 w 96"/>
                  <a:gd name="T1" fmla="*/ 0 h 56"/>
                  <a:gd name="T2" fmla="*/ 48 w 96"/>
                  <a:gd name="T3" fmla="*/ 48 h 56"/>
                  <a:gd name="T4" fmla="*/ 96 w 96"/>
                  <a:gd name="T5" fmla="*/ 48 h 56"/>
                  <a:gd name="T6" fmla="*/ 48 w 96"/>
                  <a:gd name="T7" fmla="*/ 48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56"/>
                  <a:gd name="T14" fmla="*/ 96 w 96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56">
                    <a:moveTo>
                      <a:pt x="0" y="0"/>
                    </a:moveTo>
                    <a:cubicBezTo>
                      <a:pt x="16" y="20"/>
                      <a:pt x="32" y="40"/>
                      <a:pt x="48" y="48"/>
                    </a:cubicBezTo>
                    <a:cubicBezTo>
                      <a:pt x="64" y="56"/>
                      <a:pt x="96" y="48"/>
                      <a:pt x="96" y="48"/>
                    </a:cubicBezTo>
                    <a:cubicBezTo>
                      <a:pt x="96" y="48"/>
                      <a:pt x="72" y="48"/>
                      <a:pt x="48" y="48"/>
                    </a:cubicBezTo>
                  </a:path>
                </a:pathLst>
              </a:cu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63" name="Rectangle 20"/>
              <p:cNvSpPr>
                <a:spLocks noChangeArrowheads="1"/>
              </p:cNvSpPr>
              <p:nvPr/>
            </p:nvSpPr>
            <p:spPr bwMode="auto">
              <a:xfrm>
                <a:off x="117" y="692"/>
                <a:ext cx="1440" cy="1728"/>
              </a:xfrm>
              <a:prstGeom prst="rect">
                <a:avLst/>
              </a:prstGeom>
              <a:gradFill rotWithShape="1">
                <a:gsLst>
                  <a:gs pos="0">
                    <a:srgbClr val="002F76"/>
                  </a:gs>
                  <a:gs pos="50000">
                    <a:srgbClr val="0066FF"/>
                  </a:gs>
                  <a:gs pos="100000">
                    <a:srgbClr val="002F7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6158" name="Text Box 22"/>
            <p:cNvSpPr txBox="1">
              <a:spLocks noChangeArrowheads="1"/>
            </p:cNvSpPr>
            <p:nvPr/>
          </p:nvSpPr>
          <p:spPr bwMode="auto">
            <a:xfrm>
              <a:off x="6332398" y="1395413"/>
              <a:ext cx="222917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kumimoji="1" lang="ru-RU" sz="1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6159" name="Text Box 23"/>
            <p:cNvSpPr txBox="1">
              <a:spLocks noChangeArrowheads="1"/>
            </p:cNvSpPr>
            <p:nvPr/>
          </p:nvSpPr>
          <p:spPr bwMode="auto">
            <a:xfrm>
              <a:off x="6084888" y="2382838"/>
              <a:ext cx="272419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50000"/>
                </a:spcBef>
              </a:pPr>
              <a:r>
                <a:rPr kumimoji="1" lang="ru-RU" sz="1800" b="1">
                  <a:solidFill>
                    <a:schemeClr val="tx2"/>
                  </a:solidFill>
                  <a:latin typeface="Times New Roman" pitchFamily="18" charset="0"/>
                </a:rPr>
                <a:t>   </a:t>
              </a:r>
              <a:endParaRPr kumimoji="1" lang="ru-RU" sz="1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6150" name="Picture 27" descr="i[52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933825"/>
            <a:ext cx="11318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 Box 30"/>
          <p:cNvSpPr txBox="1">
            <a:spLocks noChangeArrowheads="1"/>
          </p:cNvSpPr>
          <p:nvPr/>
        </p:nvSpPr>
        <p:spPr bwMode="auto">
          <a:xfrm>
            <a:off x="755650" y="2205038"/>
            <a:ext cx="24479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«Программа патриотического воспитания граждан Российской Федерации на 2006-2010 годы»</a:t>
            </a: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3635375" y="3429000"/>
            <a:ext cx="18716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«Проектная деятельность в дошкольных учреждениях»</a:t>
            </a:r>
          </a:p>
        </p:txBody>
      </p:sp>
      <p:sp>
        <p:nvSpPr>
          <p:cNvPr id="6153" name="Text Box 32"/>
          <p:cNvSpPr txBox="1">
            <a:spLocks noChangeArrowheads="1"/>
          </p:cNvSpPr>
          <p:nvPr/>
        </p:nvSpPr>
        <p:spPr bwMode="auto">
          <a:xfrm>
            <a:off x="6227763" y="2133600"/>
            <a:ext cx="23050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/>
              <a:t>Патриотическое воспитание дошкольников</a:t>
            </a:r>
          </a:p>
          <a:p>
            <a:pPr algn="ctr">
              <a:spcBef>
                <a:spcPct val="50000"/>
              </a:spcBef>
            </a:pPr>
            <a:r>
              <a:rPr lang="ru-RU" sz="1400" b="1"/>
              <a:t>                           </a:t>
            </a:r>
          </a:p>
          <a:p>
            <a:pPr algn="ctr">
              <a:spcBef>
                <a:spcPct val="50000"/>
              </a:spcBef>
            </a:pPr>
            <a:r>
              <a:rPr lang="ru-RU" sz="1400" b="1"/>
              <a:t>                Н.В.Алёшина</a:t>
            </a:r>
          </a:p>
          <a:p>
            <a:pPr algn="ctr">
              <a:spcBef>
                <a:spcPct val="50000"/>
              </a:spcBef>
            </a:pPr>
            <a:r>
              <a:rPr lang="ru-RU" sz="1400" b="1"/>
              <a:t>                   Конспекты       </a:t>
            </a:r>
          </a:p>
          <a:p>
            <a:pPr algn="ctr">
              <a:spcBef>
                <a:spcPct val="50000"/>
              </a:spcBef>
            </a:pPr>
            <a:r>
              <a:rPr lang="ru-RU" sz="1400" b="1"/>
              <a:t>                         занятий</a:t>
            </a:r>
          </a:p>
          <a:p>
            <a:pPr algn="ctr">
              <a:spcBef>
                <a:spcPct val="50000"/>
              </a:spcBef>
            </a:pPr>
            <a:endParaRPr lang="ru-RU" sz="1800" b="1"/>
          </a:p>
          <a:p>
            <a:pPr algn="ctr">
              <a:spcBef>
                <a:spcPct val="50000"/>
              </a:spcBef>
            </a:pPr>
            <a:endParaRPr lang="ru-RU" sz="1800" b="1"/>
          </a:p>
        </p:txBody>
      </p:sp>
      <p:sp>
        <p:nvSpPr>
          <p:cNvPr id="6154" name="Text Box 33"/>
          <p:cNvSpPr txBox="1">
            <a:spLocks noChangeArrowheads="1"/>
          </p:cNvSpPr>
          <p:nvPr/>
        </p:nvSpPr>
        <p:spPr bwMode="auto">
          <a:xfrm>
            <a:off x="4067175" y="4652963"/>
            <a:ext cx="1504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009900"/>
                </a:solidFill>
              </a:rPr>
              <a:t>Н.Е.Веракса, А.Н.Веракса</a:t>
            </a:r>
          </a:p>
        </p:txBody>
      </p:sp>
      <p:pic>
        <p:nvPicPr>
          <p:cNvPr id="6155" name="Picture 3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25" y="4786313"/>
            <a:ext cx="12890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3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38" y="4071938"/>
            <a:ext cx="1357312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5"/>
          <p:cNvSpPr>
            <a:spLocks noChangeArrowheads="1"/>
          </p:cNvSpPr>
          <p:nvPr/>
        </p:nvSpPr>
        <p:spPr bwMode="auto">
          <a:xfrm>
            <a:off x="0" y="2133600"/>
            <a:ext cx="3203575" cy="4724400"/>
          </a:xfrm>
          <a:prstGeom prst="rect">
            <a:avLst/>
          </a:prstGeom>
          <a:gradFill rotWithShape="1">
            <a:gsLst>
              <a:gs pos="0">
                <a:srgbClr val="9A529A"/>
              </a:gs>
              <a:gs pos="50000">
                <a:srgbClr val="DD79DD"/>
              </a:gs>
              <a:gs pos="100000">
                <a:srgbClr val="FF91FF"/>
              </a:gs>
            </a:gsLst>
            <a:lin ang="16200000" scaled="1"/>
          </a:gradFill>
          <a:ln w="15875" algn="ctr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/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2411760" y="2060848"/>
            <a:ext cx="3888431" cy="47971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25400" algn="ctr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sz="1800"/>
          </a:p>
        </p:txBody>
      </p:sp>
      <p:sp>
        <p:nvSpPr>
          <p:cNvPr id="9220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effectLst/>
              </a:rPr>
              <a:t/>
            </a:r>
            <a:br>
              <a:rPr lang="ru-RU" smtClean="0">
                <a:effectLst/>
              </a:rPr>
            </a:br>
            <a:endParaRPr lang="ru-RU" smtClean="0">
              <a:effectLst/>
            </a:endParaRPr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10588" cy="936625"/>
          </a:xfrm>
          <a:gradFill rotWithShape="1">
            <a:gsLst>
              <a:gs pos="0">
                <a:srgbClr val="99FF66"/>
              </a:gs>
              <a:gs pos="50000">
                <a:srgbClr val="FFFF00"/>
              </a:gs>
              <a:gs pos="100000">
                <a:srgbClr val="99FF66"/>
              </a:gs>
            </a:gsLst>
            <a:lin ang="5400000" scaled="1"/>
          </a:gradFill>
          <a:ln w="38100" cmpd="dbl">
            <a:solidFill>
              <a:schemeClr val="tx2"/>
            </a:solidFill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ru-RU" dirty="0" smtClean="0">
                <a:solidFill>
                  <a:srgbClr val="33CC33"/>
                </a:solidFill>
                <a:effectLst/>
              </a:rPr>
              <a:t>Целевые группы</a:t>
            </a:r>
          </a:p>
        </p:txBody>
      </p:sp>
      <p:sp>
        <p:nvSpPr>
          <p:cNvPr id="54277" name="UTurnArrow"/>
          <p:cNvSpPr>
            <a:spLocks noEditPoints="1" noChangeArrowheads="1"/>
          </p:cNvSpPr>
          <p:nvPr/>
        </p:nvSpPr>
        <p:spPr bwMode="auto">
          <a:xfrm>
            <a:off x="179388" y="476250"/>
            <a:ext cx="1944687" cy="1771650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6529 0 5975"/>
              <a:gd name="G14" fmla="+- 16529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6529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6529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20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bat" pitchFamily="2" charset="0"/>
            </a:endParaRPr>
          </a:p>
        </p:txBody>
      </p:sp>
      <p:sp>
        <p:nvSpPr>
          <p:cNvPr id="54279" name="UTurnArrow"/>
          <p:cNvSpPr>
            <a:spLocks noEditPoints="1" noChangeArrowheads="1"/>
          </p:cNvSpPr>
          <p:nvPr/>
        </p:nvSpPr>
        <p:spPr bwMode="auto">
          <a:xfrm>
            <a:off x="3429000" y="1000125"/>
            <a:ext cx="1944688" cy="1357313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6529 0 5975"/>
              <a:gd name="G14" fmla="+- 16529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6529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6529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20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bat" pitchFamily="2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 rot="-2106047">
            <a:off x="107950" y="62071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chemeClr val="bg2"/>
                </a:solidFill>
              </a:rPr>
              <a:t>педагоги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 rot="-2111635">
            <a:off x="3363913" y="901700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дети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1331913" y="105251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i="1" dirty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643438" y="1557338"/>
            <a:ext cx="36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2</a:t>
            </a:r>
          </a:p>
        </p:txBody>
      </p:sp>
      <p:sp>
        <p:nvSpPr>
          <p:cNvPr id="9229" name="Text Box 14"/>
          <p:cNvSpPr txBox="1">
            <a:spLocks noChangeArrowheads="1"/>
          </p:cNvSpPr>
          <p:nvPr/>
        </p:nvSpPr>
        <p:spPr bwMode="auto">
          <a:xfrm>
            <a:off x="8172450" y="1052513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A50021"/>
                </a:solidFill>
              </a:rPr>
              <a:t>3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6300192" y="1844824"/>
            <a:ext cx="2843808" cy="5013176"/>
          </a:xfrm>
          <a:prstGeom prst="rect">
            <a:avLst/>
          </a:prstGeom>
          <a:solidFill>
            <a:schemeClr val="folHlink"/>
          </a:solidFill>
          <a:ln w="15875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bat" pitchFamily="2" charset="0"/>
              </a:rPr>
              <a:t>     </a:t>
            </a:r>
          </a:p>
        </p:txBody>
      </p:sp>
      <p:sp>
        <p:nvSpPr>
          <p:cNvPr id="54278" name="UTurnArrow"/>
          <p:cNvSpPr>
            <a:spLocks noEditPoints="1" noChangeArrowheads="1"/>
          </p:cNvSpPr>
          <p:nvPr/>
        </p:nvSpPr>
        <p:spPr bwMode="auto">
          <a:xfrm>
            <a:off x="6732240" y="764704"/>
            <a:ext cx="1944687" cy="1771650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6529 0 5975"/>
              <a:gd name="G14" fmla="+- 16529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6529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6529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20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bat" pitchFamily="2" charset="0"/>
            </a:endParaRP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 rot="-1923442">
            <a:off x="6614612" y="870883"/>
            <a:ext cx="13814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родители</a:t>
            </a: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7956376" y="1052736"/>
            <a:ext cx="504056" cy="58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258" name="Text Box 22"/>
          <p:cNvSpPr txBox="1">
            <a:spLocks noChangeArrowheads="1"/>
          </p:cNvSpPr>
          <p:nvPr/>
        </p:nvSpPr>
        <p:spPr bwMode="auto">
          <a:xfrm>
            <a:off x="2411760" y="2492896"/>
            <a:ext cx="38884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u="sng" dirty="0">
                <a:solidFill>
                  <a:schemeClr val="bg1">
                    <a:lumMod val="75000"/>
                  </a:schemeClr>
                </a:solidFill>
              </a:rPr>
              <a:t>Решение поставленных задач с детьми вне занятий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Беседа с просмотром семейных фотографий Мой папа, мой дедушка - военные»;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 Слушание рассказов о солдатах, об армии;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 Рассматривание </a:t>
            </a: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иллюстраций </a:t>
            </a: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с изображениями летчиков, пехотинцев, танкистов, моряков</a:t>
            </a: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 Выставка книг;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 Разучивание песен и стихов;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b="1" u="sng" dirty="0">
                <a:solidFill>
                  <a:schemeClr val="bg1">
                    <a:lumMod val="75000"/>
                  </a:schemeClr>
                </a:solidFill>
              </a:rPr>
              <a:t>Продуктивная деятельность вне занятий: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-Ручной труд </a:t>
            </a: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«Очень папочку люблю, ему подарок подарю»;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-Рисование </a:t>
            </a: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«Танки»</a:t>
            </a:r>
            <a:endParaRPr lang="ru-RU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 smtClean="0">
                <a:solidFill>
                  <a:schemeClr val="bg1">
                    <a:lumMod val="75000"/>
                  </a:schemeClr>
                </a:solidFill>
              </a:rPr>
              <a:t>-Лепка «Танковые войска»(с элементами конструирования)</a:t>
            </a:r>
            <a:endParaRPr lang="ru-RU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b="1" u="sng" dirty="0" smtClean="0">
                <a:solidFill>
                  <a:schemeClr val="bg1">
                    <a:lumMod val="75000"/>
                  </a:schemeClr>
                </a:solidFill>
              </a:rPr>
              <a:t>Игровая </a:t>
            </a:r>
            <a:r>
              <a:rPr lang="ru-RU" b="1" u="sng" dirty="0">
                <a:solidFill>
                  <a:schemeClr val="bg1">
                    <a:lumMod val="75000"/>
                  </a:schemeClr>
                </a:solidFill>
              </a:rPr>
              <a:t>деятельность: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-Сюжетно-ролевые игры «Разведчики», «Моряки»;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-Дидактические игры «Разложи и назови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 правильно», «Знаешь ли ты?», «Собери машину», лото «Военная техника».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bg1">
                    <a:lumMod val="75000"/>
                  </a:schemeClr>
                </a:solidFill>
              </a:rPr>
              <a:t>-Подвижные игры «Сигнальные флажки», «Три танкиста»,«Перетягивание каната», «Подводная лодка» 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FontTx/>
              <a:buChar char="-"/>
              <a:defRPr/>
            </a:pP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9235" name="Text Box 24"/>
          <p:cNvSpPr txBox="1">
            <a:spLocks noChangeArrowheads="1"/>
          </p:cNvSpPr>
          <p:nvPr/>
        </p:nvSpPr>
        <p:spPr bwMode="auto">
          <a:xfrm>
            <a:off x="6300192" y="2000250"/>
            <a:ext cx="2843808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400" i="1" dirty="0">
              <a:solidFill>
                <a:srgbClr val="800000"/>
              </a:solidFill>
            </a:endParaRPr>
          </a:p>
          <a:p>
            <a:endParaRPr lang="ru-RU" sz="1400" i="1" dirty="0">
              <a:solidFill>
                <a:srgbClr val="800000"/>
              </a:solidFill>
            </a:endParaRPr>
          </a:p>
          <a:p>
            <a:endParaRPr lang="ru-RU" sz="1400" b="1" u="sng" dirty="0" smtClean="0">
              <a:solidFill>
                <a:srgbClr val="682614"/>
              </a:solidFill>
            </a:endParaRPr>
          </a:p>
          <a:p>
            <a:r>
              <a:rPr lang="ru-RU" sz="1400" b="1" u="sng" dirty="0" smtClean="0">
                <a:solidFill>
                  <a:srgbClr val="682614"/>
                </a:solidFill>
              </a:rPr>
              <a:t>Решение </a:t>
            </a:r>
            <a:r>
              <a:rPr lang="ru-RU" sz="1400" b="1" u="sng" dirty="0">
                <a:solidFill>
                  <a:srgbClr val="682614"/>
                </a:solidFill>
              </a:rPr>
              <a:t>поставленных задач с родителями:</a:t>
            </a:r>
            <a:endParaRPr lang="ru-RU" sz="1400" dirty="0">
              <a:solidFill>
                <a:srgbClr val="682614"/>
              </a:solidFill>
            </a:endParaRPr>
          </a:p>
          <a:p>
            <a:r>
              <a:rPr lang="ru-RU" sz="1400" b="1" dirty="0">
                <a:solidFill>
                  <a:srgbClr val="682614"/>
                </a:solidFill>
              </a:rPr>
              <a:t> </a:t>
            </a:r>
            <a:endParaRPr lang="ru-RU" sz="1400" dirty="0">
              <a:solidFill>
                <a:srgbClr val="682614"/>
              </a:solidFill>
            </a:endParaRPr>
          </a:p>
          <a:p>
            <a:r>
              <a:rPr lang="ru-RU" sz="1400" i="1" dirty="0" smtClean="0">
                <a:solidFill>
                  <a:srgbClr val="682614"/>
                </a:solidFill>
              </a:rPr>
              <a:t>-оформление фотовыставки  «Наши защитники», посвящённой </a:t>
            </a:r>
            <a:r>
              <a:rPr lang="ru-RU" sz="1400" i="1" dirty="0">
                <a:solidFill>
                  <a:srgbClr val="682614"/>
                </a:solidFill>
              </a:rPr>
              <a:t>дню З</a:t>
            </a:r>
            <a:r>
              <a:rPr lang="ru-RU" sz="1400" i="1" dirty="0" smtClean="0">
                <a:solidFill>
                  <a:srgbClr val="682614"/>
                </a:solidFill>
              </a:rPr>
              <a:t>ащитника Отечества </a:t>
            </a:r>
            <a:r>
              <a:rPr lang="ru-RU" sz="1400" i="1" dirty="0">
                <a:solidFill>
                  <a:srgbClr val="682614"/>
                </a:solidFill>
              </a:rPr>
              <a:t>с фотографиями пап </a:t>
            </a:r>
            <a:r>
              <a:rPr lang="ru-RU" sz="1400" i="1" dirty="0" smtClean="0">
                <a:solidFill>
                  <a:srgbClr val="682614"/>
                </a:solidFill>
              </a:rPr>
              <a:t> и дедушек во </a:t>
            </a:r>
            <a:r>
              <a:rPr lang="ru-RU" sz="1400" i="1" dirty="0">
                <a:solidFill>
                  <a:srgbClr val="682614"/>
                </a:solidFill>
              </a:rPr>
              <a:t>время службы в армии</a:t>
            </a:r>
            <a:r>
              <a:rPr lang="ru-RU" sz="1400" i="1" dirty="0" smtClean="0">
                <a:solidFill>
                  <a:srgbClr val="682614"/>
                </a:solidFill>
              </a:rPr>
              <a:t>.</a:t>
            </a:r>
            <a:endParaRPr lang="ru-RU" sz="1400" dirty="0">
              <a:solidFill>
                <a:srgbClr val="682614"/>
              </a:solidFill>
            </a:endParaRPr>
          </a:p>
          <a:p>
            <a:r>
              <a:rPr lang="ru-RU" sz="1400" i="1" dirty="0">
                <a:solidFill>
                  <a:srgbClr val="682614"/>
                </a:solidFill>
              </a:rPr>
              <a:t>- Оформление  стендовой информации, поздравление с праздником</a:t>
            </a:r>
            <a:r>
              <a:rPr lang="ru-RU" sz="1400" i="1" dirty="0" smtClean="0">
                <a:solidFill>
                  <a:srgbClr val="682614"/>
                </a:solidFill>
              </a:rPr>
              <a:t>.</a:t>
            </a:r>
            <a:endParaRPr lang="ru-RU" sz="1400" dirty="0">
              <a:solidFill>
                <a:srgbClr val="682614"/>
              </a:solidFill>
            </a:endParaRPr>
          </a:p>
          <a:p>
            <a:r>
              <a:rPr lang="ru-RU" sz="1400" i="1" dirty="0">
                <a:solidFill>
                  <a:srgbClr val="682614"/>
                </a:solidFill>
              </a:rPr>
              <a:t>- Организация выставки </a:t>
            </a:r>
            <a:r>
              <a:rPr lang="ru-RU" sz="1400" i="1" dirty="0" smtClean="0">
                <a:solidFill>
                  <a:srgbClr val="682614"/>
                </a:solidFill>
              </a:rPr>
              <a:t> совместных работ  детей и родителей на тему «Военная техника»</a:t>
            </a:r>
            <a:endParaRPr lang="ru-RU" sz="1400" dirty="0" smtClean="0">
              <a:solidFill>
                <a:srgbClr val="682614"/>
              </a:solidFill>
            </a:endParaRPr>
          </a:p>
          <a:p>
            <a:endParaRPr lang="ru-RU" i="1" dirty="0">
              <a:solidFill>
                <a:srgbClr val="800000"/>
              </a:solidFill>
            </a:endParaRPr>
          </a:p>
        </p:txBody>
      </p:sp>
      <p:sp>
        <p:nvSpPr>
          <p:cNvPr id="9236" name="Text Box 26"/>
          <p:cNvSpPr txBox="1">
            <a:spLocks noChangeArrowheads="1"/>
          </p:cNvSpPr>
          <p:nvPr/>
        </p:nvSpPr>
        <p:spPr bwMode="auto">
          <a:xfrm>
            <a:off x="158750" y="2419350"/>
            <a:ext cx="225301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400" i="1" dirty="0">
              <a:solidFill>
                <a:srgbClr val="C00000"/>
              </a:solidFill>
            </a:endParaRPr>
          </a:p>
          <a:p>
            <a:r>
              <a:rPr lang="ru-RU" sz="1400" i="1" dirty="0" smtClean="0">
                <a:solidFill>
                  <a:srgbClr val="C00000"/>
                </a:solidFill>
              </a:rPr>
              <a:t>- </a:t>
            </a:r>
            <a:r>
              <a:rPr lang="ru-RU" sz="1800" i="1" dirty="0" smtClean="0">
                <a:solidFill>
                  <a:srgbClr val="C00000"/>
                </a:solidFill>
              </a:rPr>
              <a:t>взаимодействие с узкими специалистами</a:t>
            </a:r>
            <a:endParaRPr lang="ru-RU" sz="1800" i="1" dirty="0">
              <a:solidFill>
                <a:srgbClr val="C00000"/>
              </a:solidFill>
            </a:endParaRPr>
          </a:p>
          <a:p>
            <a:endParaRPr lang="ru-RU" sz="1800" i="1" dirty="0">
              <a:solidFill>
                <a:srgbClr val="C00000"/>
              </a:solidFill>
            </a:endParaRPr>
          </a:p>
          <a:p>
            <a:r>
              <a:rPr lang="ru-RU" sz="1800" i="1" dirty="0" smtClean="0">
                <a:solidFill>
                  <a:srgbClr val="C00000"/>
                </a:solidFill>
              </a:rPr>
              <a:t>- выступление </a:t>
            </a:r>
            <a:r>
              <a:rPr lang="ru-RU" sz="1800" i="1" dirty="0">
                <a:solidFill>
                  <a:srgbClr val="C00000"/>
                </a:solidFill>
              </a:rPr>
              <a:t>на педагогическом совете.</a:t>
            </a:r>
          </a:p>
          <a:p>
            <a:endParaRPr lang="ru-RU" sz="1400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10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983413" cy="1325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Организация выставок</a:t>
            </a: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0" y="1628800"/>
            <a:ext cx="9144000" cy="4968552"/>
          </a:xfrm>
          <a:prstGeom prst="ellipse">
            <a:avLst/>
          </a:prstGeom>
          <a:gradFill rotWithShape="1">
            <a:gsLst>
              <a:gs pos="0">
                <a:schemeClr val="accent1">
                  <a:alpha val="59000"/>
                </a:schemeClr>
              </a:gs>
              <a:gs pos="50000">
                <a:srgbClr val="66FF66">
                  <a:alpha val="59000"/>
                </a:srgbClr>
              </a:gs>
              <a:gs pos="100000">
                <a:schemeClr val="accent1">
                  <a:alpha val="59000"/>
                </a:schemeClr>
              </a:gs>
            </a:gsLst>
            <a:lin ang="5400000" scaled="1"/>
          </a:gradFill>
          <a:ln w="57150" cmpd="thickThin">
            <a:solidFill>
              <a:schemeClr val="bg1"/>
            </a:solidFill>
            <a:round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>
              <a:buFont typeface="Wingdings" pitchFamily="2" charset="2"/>
              <a:buChar char="Ø"/>
              <a:defRPr/>
            </a:pPr>
            <a:endParaRPr lang="ru-RU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«</a:t>
            </a:r>
            <a:r>
              <a:rPr lang="ru-RU" sz="2400" dirty="0">
                <a:solidFill>
                  <a:schemeClr val="bg1">
                    <a:lumMod val="75000"/>
                  </a:schemeClr>
                </a:solidFill>
              </a:rPr>
              <a:t>Военная техника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»-изготовление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поделок 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родителями совместно с детьми</a:t>
            </a:r>
            <a:endParaRPr lang="ru-RU" sz="2400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«Танк»-детские рисунки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Лепка «Танковые войска»- с элементами конструирования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Фотовыставка «Наши защитники» </a:t>
            </a:r>
            <a:endParaRPr lang="ru-RU" sz="2400" dirty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bg1">
                    <a:lumMod val="75000"/>
                  </a:schemeClr>
                </a:solidFill>
              </a:rPr>
              <a:t>с фотографиями пап и дедушек </a:t>
            </a:r>
          </a:p>
          <a:p>
            <a:pPr algn="ctr">
              <a:defRPr/>
            </a:pPr>
            <a:r>
              <a:rPr lang="ru-RU" sz="2400" dirty="0">
                <a:solidFill>
                  <a:schemeClr val="bg1">
                    <a:lumMod val="75000"/>
                  </a:schemeClr>
                </a:solidFill>
              </a:rPr>
              <a:t>во время службы в 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армии.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«Очень папочку люблю, ему подарок подарю!»-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конструирование 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из бумаги</a:t>
            </a:r>
          </a:p>
          <a:p>
            <a:pPr algn="ctr">
              <a:defRPr/>
            </a:pPr>
            <a:endParaRPr lang="ru-RU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Comp5\Рабочий стол\уголок\проект 23 февраля\Фото23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556792"/>
            <a:ext cx="6624736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36904" cy="1628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44056B"/>
                </a:solidFill>
              </a:rPr>
              <a:t>Выставка фотографий</a:t>
            </a:r>
            <a:br>
              <a:rPr lang="ru-RU" sz="3200" dirty="0" smtClean="0">
                <a:solidFill>
                  <a:srgbClr val="44056B"/>
                </a:solidFill>
              </a:rPr>
            </a:br>
            <a:r>
              <a:rPr lang="ru-RU" sz="3200" dirty="0" smtClean="0">
                <a:solidFill>
                  <a:srgbClr val="44056B"/>
                </a:solidFill>
              </a:rPr>
              <a:t>«Наши защитники»</a:t>
            </a:r>
            <a:endParaRPr lang="ru-RU" sz="3200" dirty="0">
              <a:solidFill>
                <a:srgbClr val="44056B"/>
              </a:solidFill>
            </a:endParaRPr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3" name="Group 6"/>
          <p:cNvGrpSpPr>
            <a:grpSpLocks/>
          </p:cNvGrpSpPr>
          <p:nvPr/>
        </p:nvGrpSpPr>
        <p:grpSpPr bwMode="auto">
          <a:xfrm flipH="1">
            <a:off x="5004048" y="1556792"/>
            <a:ext cx="3024336" cy="1800200"/>
            <a:chOff x="192" y="144"/>
            <a:chExt cx="1819" cy="1633"/>
          </a:xfrm>
        </p:grpSpPr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6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7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61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2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65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72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76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77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3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74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75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66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70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71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68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69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  <p:grpSp>
        <p:nvGrpSpPr>
          <p:cNvPr id="78" name="Group 6"/>
          <p:cNvGrpSpPr>
            <a:grpSpLocks/>
          </p:cNvGrpSpPr>
          <p:nvPr/>
        </p:nvGrpSpPr>
        <p:grpSpPr bwMode="auto">
          <a:xfrm>
            <a:off x="1619672" y="1628800"/>
            <a:ext cx="3024336" cy="1656184"/>
            <a:chOff x="192" y="144"/>
            <a:chExt cx="1819" cy="1633"/>
          </a:xfrm>
        </p:grpSpPr>
        <p:sp>
          <p:nvSpPr>
            <p:cNvPr id="79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5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8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9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0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4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6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97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98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99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100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107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111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12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08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109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10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01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105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106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04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  <p:grpSp>
        <p:nvGrpSpPr>
          <p:cNvPr id="113" name="Group 6"/>
          <p:cNvGrpSpPr>
            <a:grpSpLocks/>
          </p:cNvGrpSpPr>
          <p:nvPr/>
        </p:nvGrpSpPr>
        <p:grpSpPr bwMode="auto">
          <a:xfrm flipH="1">
            <a:off x="3851920" y="5661248"/>
            <a:ext cx="1296144" cy="864096"/>
            <a:chOff x="192" y="144"/>
            <a:chExt cx="1819" cy="1633"/>
          </a:xfrm>
        </p:grpSpPr>
        <p:sp>
          <p:nvSpPr>
            <p:cNvPr id="114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15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2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3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4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5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6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7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8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9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30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31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32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33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34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135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142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146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47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43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144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45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36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140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141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137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38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39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716016" y="4869160"/>
            <a:ext cx="4104456" cy="1224136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РИСОВАНИЕ</a:t>
            </a:r>
          </a:p>
          <a:p>
            <a:pPr algn="ctr" eaLnBrk="1" hangingPunct="1"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«ТАНКИ»</a:t>
            </a:r>
          </a:p>
        </p:txBody>
      </p:sp>
      <p:sp>
        <p:nvSpPr>
          <p:cNvPr id="1536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1" name="Picture 3" descr="C:\Documents and Settings\Comp5\Рабочий стол\уголок\проект 23 февраля\Фото23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620688"/>
            <a:ext cx="3456384" cy="2592288"/>
          </a:xfrm>
          <a:prstGeom prst="rect">
            <a:avLst/>
          </a:prstGeom>
          <a:noFill/>
        </p:spPr>
      </p:pic>
      <p:pic>
        <p:nvPicPr>
          <p:cNvPr id="2052" name="Picture 4" descr="C:\Documents and Settings\Comp5\Рабочий стол\уголок\проект 23 февраля\Фото23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005064"/>
            <a:ext cx="3456384" cy="2592288"/>
          </a:xfrm>
          <a:prstGeom prst="rect">
            <a:avLst/>
          </a:prstGeom>
          <a:noFill/>
        </p:spPr>
      </p:pic>
      <p:pic>
        <p:nvPicPr>
          <p:cNvPr id="2050" name="Picture 2" descr="C:\Documents and Settings\Comp5\Рабочий стол\уголок\проект 23 февраля\Фото23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1844824"/>
            <a:ext cx="3528392" cy="2646294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88640"/>
            <a:ext cx="4000500" cy="3000375"/>
            <a:chOff x="192" y="144"/>
            <a:chExt cx="1819" cy="1633"/>
          </a:xfrm>
        </p:grpSpPr>
        <p:sp>
          <p:nvSpPr>
            <p:cNvPr id="15371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3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3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4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5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7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8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9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0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1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2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3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4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5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6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87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8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89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90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91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15392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15399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15403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5404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400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15401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5402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5393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15397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15398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15394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95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96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2623</TotalTime>
  <Words>437</Words>
  <Application>Microsoft Office PowerPoint</Application>
  <PresentationFormat>Экран (4:3)</PresentationFormat>
  <Paragraphs>103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Облака</vt:lpstr>
      <vt:lpstr>Слайд 1</vt:lpstr>
      <vt:lpstr>Паспорт проекта</vt:lpstr>
      <vt:lpstr>                     Цель</vt:lpstr>
      <vt:lpstr> Задачи </vt:lpstr>
      <vt:lpstr>Теоретическое обоснование</vt:lpstr>
      <vt:lpstr>Целевые группы</vt:lpstr>
      <vt:lpstr>Слайд 7</vt:lpstr>
      <vt:lpstr>Выставка фотографий «Наши защитники»</vt:lpstr>
      <vt:lpstr>Слайд 9</vt:lpstr>
      <vt:lpstr>РУЧНОЙ ТРУД  «ОЧЕНЬ ПАПОЧКУ ЛЮБЛЮ,ЕМУ ПОДАРОК ПОДАРЮ»</vt:lpstr>
      <vt:lpstr>РАССМАТРИВАНИЕ ИЛЛЮСТРАЦИЙ</vt:lpstr>
      <vt:lpstr>МАСТЕРИМ  ВМЕСТЕ С ПАПОЙ</vt:lpstr>
      <vt:lpstr>Слайд 13</vt:lpstr>
      <vt:lpstr>ЛЕПКА  «ТАНКОВЫЕ ВОЙСКА»</vt:lpstr>
      <vt:lpstr>МОЙ ПАПА,  МОЙ ДЕДУШКА - ВОЕННЫЕ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</dc:title>
  <dc:creator>ЛИЛИЯ</dc:creator>
  <cp:lastModifiedBy>User</cp:lastModifiedBy>
  <cp:revision>152</cp:revision>
  <dcterms:created xsi:type="dcterms:W3CDTF">2008-03-30T18:32:54Z</dcterms:created>
  <dcterms:modified xsi:type="dcterms:W3CDTF">2017-02-05T11:42:35Z</dcterms:modified>
</cp:coreProperties>
</file>