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8" r:id="rId2"/>
    <p:sldId id="260" r:id="rId3"/>
    <p:sldId id="261" r:id="rId4"/>
    <p:sldId id="276" r:id="rId5"/>
    <p:sldId id="277" r:id="rId6"/>
    <p:sldId id="281" r:id="rId7"/>
    <p:sldId id="278" r:id="rId8"/>
    <p:sldId id="280" r:id="rId9"/>
    <p:sldId id="262" r:id="rId10"/>
    <p:sldId id="263" r:id="rId11"/>
    <p:sldId id="264" r:id="rId12"/>
    <p:sldId id="265" r:id="rId13"/>
    <p:sldId id="27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8" autoAdjust="0"/>
    <p:restoredTop sz="94628" autoAdjust="0"/>
  </p:normalViewPr>
  <p:slideViewPr>
    <p:cSldViewPr>
      <p:cViewPr varScale="1">
        <p:scale>
          <a:sx n="70" d="100"/>
          <a:sy n="70" d="100"/>
        </p:scale>
        <p:origin x="-3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D0604-9EE2-4111-9C4A-167320A6D4B9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BB2AD-5B6C-44B3-B0D7-C0F312D6AB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0753-84BF-4C30-BF58-7D6CD0C1BD65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F1AF1-7B25-4B8A-84EE-2EEC9619E4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E6421-A44D-4C7D-AF31-8663CAB2F9A4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BC26C-3C11-44BD-AC52-EC862059C3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057400"/>
            <a:ext cx="6400800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220F1-4F9D-4884-90C7-41CA0B90C72A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F190F-DD21-4524-804A-ECE287BA17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E225F-3618-4F7A-8640-22EA99B74EE3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9121C-680B-44A7-8F89-57EA4E2C53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D9306-CA81-42C5-9CF4-4C9B09086227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72E79-6E73-4624-821F-A9808BB906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01B30-261A-40A4-9D56-1E09E3BDB4DA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2169-0C42-4570-AD02-AA28F7511D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0E3C5-CA34-4951-9116-997A61726FE1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ADFE7-1F36-487B-ACCA-621D447B36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F87A3-3D5A-4F31-AD6F-A3412F733A14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3789D-899D-4029-9963-4B827B9686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6B5B4-5153-46B1-B94A-495874C5406A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D78A7-016F-4940-BA2E-6592F8C6E8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33F49-87F0-4A15-A13B-B5BC78E7B51B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93D6B-CADE-4346-AF07-210A063ABB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FCB05-2EC0-48C2-88F6-4EC1C0F1C77F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5C357-3C3B-486E-9372-F5DFB9E2E1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0E3C36-62A1-44BA-94AD-D7D088B96A33}" type="datetimeFigureOut">
              <a:rPr lang="ru-RU"/>
              <a:pPr>
                <a:defRPr/>
              </a:pPr>
              <a:t>03.02.2017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2CA63C-362E-4D06-A0ED-69D660EB4F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0" r:id="rId7"/>
    <p:sldLayoutId id="2147483779" r:id="rId8"/>
    <p:sldLayoutId id="2147483787" r:id="rId9"/>
    <p:sldLayoutId id="2147483778" r:id="rId10"/>
    <p:sldLayoutId id="2147483777" r:id="rId11"/>
    <p:sldLayoutId id="214748377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2988" y="1125538"/>
            <a:ext cx="7058025" cy="2519362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cap="none" smtClean="0">
                <a:latin typeface="Arial" charset="0"/>
              </a:rPr>
              <a:t/>
            </a:r>
            <a:br>
              <a:rPr lang="ru-RU" sz="3200" cap="none" smtClean="0">
                <a:latin typeface="Arial" charset="0"/>
              </a:rPr>
            </a:br>
            <a:r>
              <a:rPr lang="ru-RU" sz="3200" cap="none" smtClean="0">
                <a:latin typeface="Arial" charset="0"/>
              </a:rPr>
              <a:t> </a:t>
            </a:r>
            <a:r>
              <a:rPr lang="ru-RU" sz="5000" b="1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000" b="1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5000" b="1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4000" b="1" cap="none" smtClean="0"/>
              <a:t>Математика вокруг нас.</a:t>
            </a:r>
            <a:br>
              <a:rPr lang="ru-RU" sz="4000" b="1" cap="none" smtClean="0"/>
            </a:br>
            <a:r>
              <a:rPr lang="ru-RU" sz="4000" b="1" cap="none" smtClean="0"/>
              <a:t> Числа в загадках, пословицах, поговорках, сказках, стихах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513" y="3860800"/>
            <a:ext cx="5832475" cy="2016125"/>
          </a:xfrm>
        </p:spPr>
        <p:txBody>
          <a:bodyPr/>
          <a:lstStyle/>
          <a:p>
            <a:pPr algn="r" eaLnBrk="1" hangingPunct="1"/>
            <a:r>
              <a:rPr lang="ru-RU" b="1" i="0" smtClean="0">
                <a:solidFill>
                  <a:schemeClr val="tx1"/>
                </a:solidFill>
              </a:rPr>
              <a:t>Работу выполнили: </a:t>
            </a:r>
          </a:p>
          <a:p>
            <a:pPr algn="r" eaLnBrk="1" hangingPunct="1"/>
            <a:r>
              <a:rPr lang="ru-RU" b="1" i="0" smtClean="0">
                <a:solidFill>
                  <a:schemeClr val="tx1"/>
                </a:solidFill>
              </a:rPr>
              <a:t>ученики 5-х  классов  Троснянской СОШ</a:t>
            </a:r>
          </a:p>
          <a:p>
            <a:pPr algn="r" eaLnBrk="1" hangingPunct="1"/>
            <a:r>
              <a:rPr lang="ru-RU" b="1" i="0" smtClean="0">
                <a:solidFill>
                  <a:schemeClr val="tx1"/>
                </a:solidFill>
              </a:rPr>
              <a:t> Руководитель Билык Т.В.</a:t>
            </a:r>
          </a:p>
          <a:p>
            <a:pPr eaLnBrk="1" hangingPunct="1"/>
            <a:r>
              <a:rPr lang="ru-RU" b="1" i="0" smtClean="0">
                <a:solidFill>
                  <a:schemeClr val="tx1"/>
                </a:solidFill>
              </a:rPr>
              <a:t>Тросна 2017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341438"/>
            <a:ext cx="7129462" cy="1008062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cap="none" smtClean="0"/>
              <a:t>Числа в пословицах</a:t>
            </a:r>
            <a:br>
              <a:rPr lang="ru-RU" sz="4000" b="1" cap="none" smtClean="0"/>
            </a:br>
            <a:endParaRPr lang="ru-RU" sz="4000" b="1" cap="none" smtClean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116013" y="2276475"/>
            <a:ext cx="6985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Одно дерево срубишь- десять посади.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Одна голова –хорошо, две –лучше.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Не узнавай друга в три дня, узнавай в три года.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Без четырех углов изба не рубится.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Семь раз примерь, один раз- отрежь.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Весна да осень, на дню погод восемь.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Один в поле не воин.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Лучше один раз увидеть, чем сто раз услышать.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Одна весна на Родине лучше, чем сто весен на чужбине.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268413"/>
            <a:ext cx="6224588" cy="865187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cap="none" smtClean="0"/>
              <a:t>Скороговорки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331913" y="2565400"/>
            <a:ext cx="6480175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Три сороки тараторки, тараторили на горке.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У  четырех черепах по четыре черепашонка.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Шесть мышат в шалаше шуршат.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 утру мой брат Кирилл трех крольчат травой кормил.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Восемь сцепщиков сцепляют цистерны.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Сидели, свистели семь свирестелей.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ru-RU" sz="2000" b="1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ChangeArrowheads="1"/>
          </p:cNvSpPr>
          <p:nvPr/>
        </p:nvSpPr>
        <p:spPr bwMode="auto">
          <a:xfrm>
            <a:off x="1116013" y="877888"/>
            <a:ext cx="6624637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Constantia" pitchFamily="18" charset="0"/>
              </a:rPr>
              <a:t>Считалки</a:t>
            </a:r>
          </a:p>
          <a:p>
            <a:r>
              <a:rPr lang="ru-RU" sz="2000" b="1">
                <a:latin typeface="Constantia" pitchFamily="18" charset="0"/>
              </a:rPr>
              <a:t>Раз, два, три, четыре</a:t>
            </a:r>
          </a:p>
          <a:p>
            <a:r>
              <a:rPr lang="ru-RU" sz="2000" b="1">
                <a:latin typeface="Constantia" pitchFamily="18" charset="0"/>
              </a:rPr>
              <a:t>Мы сидели на квартире. </a:t>
            </a:r>
          </a:p>
          <a:p>
            <a:r>
              <a:rPr lang="ru-RU" sz="2000" b="1">
                <a:latin typeface="Constantia" pitchFamily="18" charset="0"/>
              </a:rPr>
              <a:t>Чай пили, булки ели,</a:t>
            </a:r>
          </a:p>
          <a:p>
            <a:r>
              <a:rPr lang="ru-RU" sz="2000" b="1">
                <a:latin typeface="Constantia" pitchFamily="18" charset="0"/>
              </a:rPr>
              <a:t>Позабыли с кем сидели.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Раз , два, три, четыре.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Кто не спит у нас в квартире?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Всем на свете нужен сон,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Кто не спит, тот выйдет вон.</a:t>
            </a:r>
          </a:p>
          <a:p>
            <a:r>
              <a:rPr lang="ru-RU" sz="2000" b="1">
                <a:latin typeface="Constantia" pitchFamily="18" charset="0"/>
              </a:rPr>
              <a:t>Раз, два, три , четыре, пять,</a:t>
            </a:r>
          </a:p>
          <a:p>
            <a:r>
              <a:rPr lang="ru-RU" sz="2000" b="1">
                <a:latin typeface="Constantia" pitchFamily="18" charset="0"/>
              </a:rPr>
              <a:t>Будем в прятки мы играть.</a:t>
            </a:r>
          </a:p>
          <a:p>
            <a:r>
              <a:rPr lang="ru-RU" sz="2000" b="1">
                <a:latin typeface="Constantia" pitchFamily="18" charset="0"/>
              </a:rPr>
              <a:t>Небо, звезды, луг, цветы,</a:t>
            </a:r>
          </a:p>
          <a:p>
            <a:r>
              <a:rPr lang="ru-RU" sz="2000" b="1">
                <a:latin typeface="Constantia" pitchFamily="18" charset="0"/>
              </a:rPr>
              <a:t>Ты поди-ка поводи.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Раз, два, три , четыре, пять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Мы собрались поиграть.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К нам сорока прилетела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И тебе водить велела.</a:t>
            </a:r>
          </a:p>
          <a:p>
            <a:endParaRPr lang="ru-RU" sz="2000" b="1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5"/>
          <p:cNvSpPr>
            <a:spLocks noChangeArrowheads="1"/>
          </p:cNvSpPr>
          <p:nvPr/>
        </p:nvSpPr>
        <p:spPr bwMode="auto">
          <a:xfrm>
            <a:off x="1908175" y="2565400"/>
            <a:ext cx="5273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4000" b="1"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042988" y="1412875"/>
            <a:ext cx="7129462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>
                <a:latin typeface="Constantia" pitchFamily="18" charset="0"/>
              </a:rPr>
              <a:t>Цель: 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расширить представления о числах на материале устного народного творчества</a:t>
            </a:r>
          </a:p>
          <a:p>
            <a:pPr>
              <a:defRPr/>
            </a:pPr>
            <a:r>
              <a:rPr lang="ru-RU" sz="4000" b="1">
                <a:latin typeface="Constantia" pitchFamily="18" charset="0"/>
              </a:rPr>
              <a:t>Задачи: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Отбирать загадки, пословицы и поговорки, содержащие числа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Собирать и классифицировать информацию по разделам (загадки, пословицы, поговорки)</a:t>
            </a:r>
          </a:p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Работать в группе, планировать и распределять работу между ее членами</a:t>
            </a:r>
            <a:r>
              <a:rPr lang="ru-RU" sz="2000" b="1"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idx="1"/>
          </p:nvPr>
        </p:nvSpPr>
        <p:spPr>
          <a:xfrm>
            <a:off x="1547813" y="2924175"/>
            <a:ext cx="6400800" cy="1439863"/>
          </a:xfrm>
        </p:spPr>
        <p:txBody>
          <a:bodyPr/>
          <a:lstStyle/>
          <a:p>
            <a:pPr marL="0" indent="-273050" eaLnBrk="1" hangingPunct="1"/>
            <a:endParaRPr lang="ru-RU" sz="2000" b="1" smtClean="0"/>
          </a:p>
          <a:p>
            <a:pPr marL="0" indent="-273050" algn="ctr" eaLnBrk="1" hangingPunct="1"/>
            <a:endParaRPr lang="ru-RU" sz="2000" b="1" smtClean="0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966913" y="1582738"/>
            <a:ext cx="5851525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Давайте ребята, учиться считать,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Делить, умножать, прибавлять , вычитать.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Запомните все, что без точного счета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Не сдвинется с места любая работа.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            Без счета не будет на улице света.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            Без счета не сможет подняться ракета,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            Без счета письмо не найдет адресата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            И в прятки сыграть не сумеют ребята.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Считайте, ребята, точнее считайте,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Хорошее дело смелей прибавляйте,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Плохие дела поскорей вычитайте.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Учебник научит вас точному счету,</a:t>
            </a:r>
            <a:b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</a:b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Скорей за работу, скорей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2063750" y="1143000"/>
            <a:ext cx="51609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latin typeface="Constantia" pitchFamily="18" charset="0"/>
              </a:rPr>
              <a:t>Как люди </a:t>
            </a:r>
          </a:p>
          <a:p>
            <a:pPr algn="ctr"/>
            <a:r>
              <a:rPr lang="ru-RU" sz="4000" b="1">
                <a:latin typeface="Constantia" pitchFamily="18" charset="0"/>
              </a:rPr>
              <a:t>научились считать?</a:t>
            </a:r>
          </a:p>
        </p:txBody>
      </p:sp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1258888" y="2420938"/>
            <a:ext cx="67691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Давным –давно наши далекие предки жили племенами. Их жизнь мало чем отличалась от жизни животных. Первобытные люди, так же как и маленькие дети не знали счета. Наблюдая окружающую природу , </a:t>
            </a:r>
          </a:p>
          <a:p>
            <a:r>
              <a:rPr lang="ru-RU" sz="2000" b="1">
                <a:latin typeface="Constantia" pitchFamily="18" charset="0"/>
              </a:rPr>
              <a:t>   от которой полностью зависела их жизнь, наши предки из множества различных предметов научились выделять отдельные предметы. Поначалу они определяли это соотношение как «много», «один». Пальцы рук сыграли немалую роль в истории счета.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ChangeArrowheads="1"/>
          </p:cNvSpPr>
          <p:nvPr/>
        </p:nvSpPr>
        <p:spPr bwMode="auto">
          <a:xfrm>
            <a:off x="1042988" y="1268413"/>
            <a:ext cx="698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4000" b="1">
                <a:latin typeface="Constantia" pitchFamily="18" charset="0"/>
              </a:rPr>
              <a:t>Сказка о стране Цифирии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116013" y="1916113"/>
            <a:ext cx="7129462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4"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Далеко-далеко за морями и горами была страна Цифирия. Жили в ней очень честные числа. Только ноль отличался ленью и нечестностью.</a:t>
            </a:r>
          </a:p>
          <a:p>
            <a:pPr lvl="4"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Однажды все узнали, что королева Арифметика зовет к себе на службу жителей Цифирии. Служить королеве захотели все. Между Цифирией и королевством Арифметики протекали четыре глубокие реки: Сложение, Вычитание, Умножение и Деление. Числа решили объединится все вместе, чтобы добраться до королевства. В пути с ними произошло много удивительных приключений, всем мешал ноль. Но жители Цифирии добрались до королевства. Королева Арифметика примирила все числа с лентяем нулем: она стала приписывать Ноль рядом с числами, которое от этого увеличивались в 10 раз.</a:t>
            </a:r>
            <a:r>
              <a:rPr lang="ru-RU" b="1"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cap="none" smtClean="0"/>
              <a:t>На что похожа цифра?</a:t>
            </a:r>
            <a:br>
              <a:rPr lang="ru-RU" sz="4000" b="1" cap="none" smtClean="0"/>
            </a:br>
            <a:endParaRPr lang="ru-RU" sz="4000" b="1" cap="none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755650" y="2057400"/>
            <a:ext cx="7016750" cy="3429000"/>
          </a:xfrm>
        </p:spPr>
        <p:txBody>
          <a:bodyPr/>
          <a:lstStyle/>
          <a:p>
            <a:pPr marL="0" indent="-273050" algn="ctr">
              <a:buFont typeface="Wingdings" pitchFamily="2" charset="2"/>
              <a:buNone/>
            </a:pPr>
            <a:r>
              <a:rPr lang="ru-RU" sz="2000" b="1" smtClean="0"/>
              <a:t>Вот один, иль единица</a:t>
            </a:r>
          </a:p>
          <a:p>
            <a:pPr marL="0" indent="-273050" algn="ctr">
              <a:buFont typeface="Wingdings" pitchFamily="2" charset="2"/>
              <a:buNone/>
            </a:pPr>
            <a:r>
              <a:rPr lang="ru-RU" sz="2000" b="1" smtClean="0"/>
              <a:t>Очень тонкая , как спица.</a:t>
            </a:r>
          </a:p>
          <a:p>
            <a:pPr marL="0" indent="-273050" algn="ctr">
              <a:buFont typeface="Wingdings" pitchFamily="2" charset="2"/>
              <a:buNone/>
            </a:pPr>
            <a:r>
              <a:rPr lang="ru-RU" sz="2000" b="1" smtClean="0"/>
              <a:t>Вид ее, как запятая,</a:t>
            </a:r>
          </a:p>
          <a:p>
            <a:pPr marL="0" indent="-273050" algn="ctr">
              <a:buFont typeface="Wingdings" pitchFamily="2" charset="2"/>
              <a:buNone/>
            </a:pPr>
            <a:r>
              <a:rPr lang="ru-RU" sz="2000" b="1" smtClean="0"/>
              <a:t>Хвост крючком, и не секрет:</a:t>
            </a:r>
          </a:p>
          <a:p>
            <a:pPr marL="0" indent="-273050" algn="ctr">
              <a:buFont typeface="Wingdings" pitchFamily="2" charset="2"/>
              <a:buNone/>
            </a:pPr>
            <a:r>
              <a:rPr lang="ru-RU" sz="2000" b="1" smtClean="0"/>
              <a:t>Любит всех она лентяев,</a:t>
            </a:r>
          </a:p>
          <a:p>
            <a:pPr marL="0" indent="-273050" algn="ctr">
              <a:buFont typeface="Wingdings" pitchFamily="2" charset="2"/>
              <a:buNone/>
            </a:pPr>
            <a:r>
              <a:rPr lang="ru-RU" sz="2000" b="1" smtClean="0"/>
              <a:t>А лентяи ее –нет.</a:t>
            </a:r>
          </a:p>
          <a:p>
            <a:pPr marL="0" indent="-273050" algn="ctr" eaLnBrk="1" hangingPunct="1"/>
            <a:endParaRPr lang="ru-RU" sz="2000" b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042988" y="9842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sz="4000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1187450" y="1052513"/>
            <a:ext cx="67691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onstantia" pitchFamily="18" charset="0"/>
              </a:rPr>
              <a:t>А вот это, посмотри,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Выступает цифра -3.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Тройка –третий из значков-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Состоит из двух крючков</a:t>
            </a:r>
          </a:p>
          <a:p>
            <a:r>
              <a:rPr lang="ru-RU" sz="2000" b="1">
                <a:latin typeface="Constantia" pitchFamily="18" charset="0"/>
              </a:rPr>
              <a:t>Гляди, четыре -это стул,</a:t>
            </a:r>
          </a:p>
          <a:p>
            <a:r>
              <a:rPr lang="ru-RU" sz="2000" b="1">
                <a:latin typeface="Constantia" pitchFamily="18" charset="0"/>
              </a:rPr>
              <a:t>Который я перевернул.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А вот это цифра 5!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До пяти легко считать.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Каждый пальчик подержи,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Цифру пальчику скажи.</a:t>
            </a:r>
          </a:p>
          <a:p>
            <a:r>
              <a:rPr lang="ru-RU" sz="2000" b="1">
                <a:latin typeface="Constantia" pitchFamily="18" charset="0"/>
              </a:rPr>
              <a:t>Эта цифра-акробатка,</a:t>
            </a:r>
          </a:p>
          <a:p>
            <a:r>
              <a:rPr lang="ru-RU" sz="2000" b="1">
                <a:latin typeface="Constantia" pitchFamily="18" charset="0"/>
              </a:rPr>
              <a:t>То шестерка, то девятка.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Вот семерка-кочерга, у нее одна нога.</a:t>
            </a:r>
          </a:p>
          <a:p>
            <a:r>
              <a:rPr lang="ru-RU" sz="2000" b="1">
                <a:latin typeface="Constantia" pitchFamily="18" charset="0"/>
              </a:rPr>
              <a:t>У восьмерки два кольца, без начала и конца.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Ноль встает за единицей,цифра 10 на странице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5"/>
          <p:cNvSpPr>
            <a:spLocks noChangeArrowheads="1"/>
          </p:cNvSpPr>
          <p:nvPr/>
        </p:nvSpPr>
        <p:spPr bwMode="auto">
          <a:xfrm>
            <a:off x="2613025" y="2781300"/>
            <a:ext cx="2524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100">
                <a:latin typeface="Constantia" pitchFamily="18" charset="0"/>
              </a:rPr>
              <a:t>.</a:t>
            </a:r>
          </a:p>
        </p:txBody>
      </p:sp>
      <p:sp>
        <p:nvSpPr>
          <p:cNvPr id="21506" name="Rectangle 9"/>
          <p:cNvSpPr>
            <a:spLocks noChangeArrowheads="1"/>
          </p:cNvSpPr>
          <p:nvPr/>
        </p:nvSpPr>
        <p:spPr bwMode="auto">
          <a:xfrm>
            <a:off x="1116013" y="434340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2000" b="1">
              <a:latin typeface="Times New Roman" pitchFamily="18" charset="0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042988" y="942975"/>
            <a:ext cx="7586662" cy="52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>
                <a:latin typeface="Constantia" pitchFamily="18" charset="0"/>
              </a:rPr>
              <a:t>Загадки в числах</a:t>
            </a:r>
            <a:br>
              <a:rPr lang="ru-RU" sz="4000" b="1">
                <a:latin typeface="Constantia" pitchFamily="18" charset="0"/>
              </a:rPr>
            </a:br>
            <a:r>
              <a:rPr lang="ru-RU" sz="2000" b="1">
                <a:latin typeface="Constantia" pitchFamily="18" charset="0"/>
              </a:rPr>
              <a:t>Два братца в воду глядятся, ввек не сойдутся.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У кого одна нога, да и та без башмака?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Один пастух тысячу овец пасет.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Два близнеца, два братца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На нос верхом садятся.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У одной мыши три хвоста.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Живет между камнями голова с четырьмя ногами.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Пять ступенек- лесенка, на ступеньках песенка.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Четыре четырки, две растопырки, седьмой – вертун.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Шесть ног , две головы, один хвост. Кто это?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Пять пальцев, ни костей , ни мяса.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Четыре ноги , а ходить не может?</a:t>
            </a:r>
          </a:p>
          <a:p>
            <a:pPr>
              <a:defRPr/>
            </a:pPr>
            <a:r>
              <a:rPr lang="ru-RU" sz="2000" b="1">
                <a:latin typeface="Constantia" pitchFamily="18" charset="0"/>
              </a:rPr>
              <a:t>Кто в году четыре раза переодевается?</a:t>
            </a:r>
          </a:p>
          <a:p>
            <a:pPr>
              <a:defRPr/>
            </a:pPr>
            <a:endParaRPr lang="ru-RU" sz="2000" b="1">
              <a:latin typeface="Constantia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ru-RU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cap="none" smtClean="0"/>
              <a:t>Крылатые выражения</a:t>
            </a:r>
          </a:p>
        </p:txBody>
      </p:sp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2195513" y="2060575"/>
            <a:ext cx="5472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2000" b="1">
              <a:latin typeface="Times New Roman" pitchFamily="18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755650" y="1730375"/>
            <a:ext cx="7704138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Заблудился в трех соснах.</a:t>
            </a:r>
          </a:p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(не суметь разобраться, в чем– нибудь простом)</a:t>
            </a:r>
          </a:p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От горшка три вершка 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(очень низкий, низкого роста)</a:t>
            </a:r>
          </a:p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За двумя зайцами погонишься, ни одного не поймаешь.</a:t>
            </a:r>
          </a:p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(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когда берешься сразу за несколько дел, и ни одного не доведешь до конца)</a:t>
            </a:r>
          </a:p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Семеро одного не ждут (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говорят, когда начинают какое –нибудь дело без того, кто опоздал)</a:t>
            </a:r>
          </a:p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Семь пятниц на неделе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(говорят, когда часто меняют свои решения)</a:t>
            </a:r>
          </a:p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У семи нянек дитя без глазу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(без присмотра, дело выполняется плохо, когда за него сразу отвечают несколько человек)</a:t>
            </a:r>
          </a:p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Обещанного три года ждут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(говорят шутливо, когда не верят в скорое выполнение данного обещания)</a:t>
            </a:r>
          </a:p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Плакать в три ручья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(очень горько плакать)</a:t>
            </a:r>
          </a:p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За семь верст киселя хлебать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(далеко и попусту ехать, тащиться)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315</TotalTime>
  <Words>763</Words>
  <Application>Microsoft Office PowerPoint</Application>
  <PresentationFormat>Экран (4:3)</PresentationFormat>
  <Paragraphs>102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13</vt:i4>
      </vt:variant>
    </vt:vector>
  </HeadingPairs>
  <TitlesOfParts>
    <vt:vector size="28" baseType="lpstr">
      <vt:lpstr>Arial</vt:lpstr>
      <vt:lpstr>Constantia</vt:lpstr>
      <vt:lpstr>Wingdings</vt:lpstr>
      <vt:lpstr>Calibri</vt:lpstr>
      <vt:lpstr>Garamond</vt:lpstr>
      <vt:lpstr>Wingdings 2</vt:lpstr>
      <vt:lpstr>Times New Roman</vt:lpstr>
      <vt:lpstr>Кутюр</vt:lpstr>
      <vt:lpstr>Кутюр</vt:lpstr>
      <vt:lpstr>Кутюр</vt:lpstr>
      <vt:lpstr>Кутюр</vt:lpstr>
      <vt:lpstr>Кутюр</vt:lpstr>
      <vt:lpstr>Кутюр</vt:lpstr>
      <vt:lpstr>Кутюр</vt:lpstr>
      <vt:lpstr>Кутюр</vt:lpstr>
      <vt:lpstr>    Математика вокруг нас.  Числа в загадках, пословицах, поговорках, сказках, стихах</vt:lpstr>
      <vt:lpstr>Слайд 2</vt:lpstr>
      <vt:lpstr>Слайд 3</vt:lpstr>
      <vt:lpstr>Слайд 4</vt:lpstr>
      <vt:lpstr>Слайд 5</vt:lpstr>
      <vt:lpstr>На что похожа цифра? </vt:lpstr>
      <vt:lpstr>Слайд 7</vt:lpstr>
      <vt:lpstr>Слайд 8</vt:lpstr>
      <vt:lpstr>Крылатые выражения</vt:lpstr>
      <vt:lpstr>Числа в пословицах </vt:lpstr>
      <vt:lpstr>Скороговорки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  в архитектуре.</dc:title>
  <dc:creator>Максим</dc:creator>
  <cp:lastModifiedBy>Admin</cp:lastModifiedBy>
  <cp:revision>34</cp:revision>
  <dcterms:created xsi:type="dcterms:W3CDTF">2017-01-24T18:53:10Z</dcterms:created>
  <dcterms:modified xsi:type="dcterms:W3CDTF">2017-02-03T18:50:32Z</dcterms:modified>
</cp:coreProperties>
</file>