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sldIdLst>
    <p:sldId id="269" r:id="rId2"/>
    <p:sldId id="270" r:id="rId3"/>
    <p:sldId id="301" r:id="rId4"/>
    <p:sldId id="272" r:id="rId5"/>
    <p:sldId id="275" r:id="rId6"/>
    <p:sldId id="273" r:id="rId7"/>
    <p:sldId id="281" r:id="rId8"/>
    <p:sldId id="282" r:id="rId9"/>
    <p:sldId id="292" r:id="rId10"/>
    <p:sldId id="283" r:id="rId11"/>
    <p:sldId id="284" r:id="rId12"/>
    <p:sldId id="285" r:id="rId13"/>
    <p:sldId id="286" r:id="rId14"/>
    <p:sldId id="287" r:id="rId15"/>
    <p:sldId id="288" r:id="rId16"/>
    <p:sldId id="302" r:id="rId17"/>
    <p:sldId id="289" r:id="rId18"/>
    <p:sldId id="29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CCFF99"/>
    <a:srgbClr val="CCFFCC"/>
    <a:srgbClr val="F8FBD3"/>
    <a:srgbClr val="62139E"/>
    <a:srgbClr val="219797"/>
    <a:srgbClr val="E3CD74"/>
    <a:srgbClr val="0066FF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4600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86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A5A8627-6E57-4DEF-95D6-7F2FE1B79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84CD2-08A1-4D91-8FCA-EB1862CEE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C5AF6-D76B-4D16-90C2-0854893EE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4FDAC-A736-4E9F-9D0F-03CA9A52C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BAC27-1143-4F80-90CE-3009EA44B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A9B2F-E429-45B8-A413-BFB9A94A2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16F09-93EF-4455-A2E1-DB817A049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884D8-B6DF-4BC8-8E46-E3C3BF0A7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112E4-EF7B-41C7-96CD-D49E4CE46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CEEA9-EA3D-4B0A-8DF3-8501AF13B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EBEA5-F56E-45BB-B4BC-A169B1874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385D5-A29A-4ED5-837D-3F7BF044D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6F3D4-38BD-4238-8AC4-EF29160C9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83E1DC-04CA-44EB-A5FA-8A8FD6697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3008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3428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60463" y="306388"/>
            <a:ext cx="7650162" cy="1168400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571472" y="1785926"/>
            <a:ext cx="8135937" cy="20717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CanDown">
              <a:avLst>
                <a:gd name="adj" fmla="val 14287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kern="1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Impact"/>
              </a:rPr>
              <a:t>Психологическая готовность </a:t>
            </a:r>
          </a:p>
          <a:p>
            <a:pPr algn="ctr"/>
            <a:r>
              <a:rPr lang="ru-RU" sz="3200" b="1" kern="1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Impact"/>
              </a:rPr>
              <a:t>Ребёнка  к обучению в </a:t>
            </a:r>
            <a:r>
              <a:rPr lang="ru-RU" sz="3200" b="1" kern="10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Impact"/>
              </a:rPr>
              <a:t>школе</a:t>
            </a:r>
          </a:p>
          <a:p>
            <a:pPr algn="ctr"/>
            <a:r>
              <a:rPr lang="ru-RU" sz="3200" b="1" kern="10" cap="all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Impact"/>
              </a:rPr>
              <a:t>В рамках ФГОС</a:t>
            </a:r>
            <a:endParaRPr lang="ru-RU" sz="3200" b="1" kern="10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Impact"/>
            </a:endParaRPr>
          </a:p>
        </p:txBody>
      </p:sp>
      <p:pic>
        <p:nvPicPr>
          <p:cNvPr id="5" name="Picture 4" descr="04_zs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4786322"/>
            <a:ext cx="1489075" cy="1752600"/>
          </a:xfrm>
          <a:prstGeom prst="rect">
            <a:avLst/>
          </a:prstGeom>
          <a:noFill/>
          <a:ln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286512" y="5286388"/>
            <a:ext cx="25003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- психолог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«Д/с №47»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Пархоменко И.Н.</a:t>
            </a:r>
          </a:p>
        </p:txBody>
      </p:sp>
      <p:pic>
        <p:nvPicPr>
          <p:cNvPr id="8" name="Picture 25" descr="a29038e3f7639887aea70b1818307af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929198"/>
            <a:ext cx="885825" cy="154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620713"/>
            <a:ext cx="7543800" cy="1008062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/>
              <a:t/>
            </a:r>
            <a:br>
              <a:rPr lang="ru-RU" sz="3600" b="1" i="1" smtClean="0"/>
            </a:br>
            <a:r>
              <a:rPr lang="ru-RU" sz="3600" b="1" i="1" smtClean="0"/>
              <a:t>пальчиковая гимнастика</a:t>
            </a:r>
          </a:p>
        </p:txBody>
      </p:sp>
      <p:pic>
        <p:nvPicPr>
          <p:cNvPr id="106499" name="Picture 3" descr="r_5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636838"/>
            <a:ext cx="3529013" cy="3051175"/>
          </a:xfrm>
          <a:noFill/>
        </p:spPr>
      </p:pic>
      <p:pic>
        <p:nvPicPr>
          <p:cNvPr id="106500" name="Picture 4" descr="r_6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2636838"/>
            <a:ext cx="3529013" cy="3014662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549275"/>
            <a:ext cx="7793037" cy="1127125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62139E"/>
                </a:solidFill>
              </a:rPr>
              <a:t> </a:t>
            </a:r>
            <a:r>
              <a:rPr lang="ru-RU" sz="3600" b="1" i="1" smtClean="0"/>
              <a:t>рисунок по точкам</a:t>
            </a:r>
          </a:p>
        </p:txBody>
      </p:sp>
      <p:pic>
        <p:nvPicPr>
          <p:cNvPr id="107523" name="Picture 3" descr="b01_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276475"/>
            <a:ext cx="3816350" cy="2963863"/>
          </a:xfrm>
          <a:noFill/>
        </p:spPr>
      </p:pic>
      <p:pic>
        <p:nvPicPr>
          <p:cNvPr id="107524" name="Picture 4" descr="r_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3357563"/>
            <a:ext cx="4537075" cy="3095625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476250"/>
            <a:ext cx="7921625" cy="1317625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/>
              <a:t/>
            </a:r>
            <a:br>
              <a:rPr lang="ru-RU" sz="3600" b="1" i="1" smtClean="0"/>
            </a:br>
            <a:r>
              <a:rPr lang="ru-RU" sz="3600" b="1" i="1" smtClean="0"/>
              <a:t>обведение по контуру,          штриховка</a:t>
            </a:r>
          </a:p>
        </p:txBody>
      </p:sp>
      <p:pic>
        <p:nvPicPr>
          <p:cNvPr id="108548" name="Picture 4" descr="2787cab3c712e64a45e4d444ffc17448прол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2636838"/>
            <a:ext cx="2449512" cy="2124075"/>
          </a:xfrm>
          <a:noFill/>
        </p:spPr>
      </p:pic>
      <p:pic>
        <p:nvPicPr>
          <p:cNvPr id="108550" name="Picture 6" descr="Изображение 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989138"/>
            <a:ext cx="3698875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04950" y="188913"/>
            <a:ext cx="7639050" cy="1439862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/>
              <a:t>рисование орнамента по клеточкам</a:t>
            </a:r>
          </a:p>
        </p:txBody>
      </p:sp>
      <p:pic>
        <p:nvPicPr>
          <p:cNvPr id="109571" name="Picture 3" descr="r_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276475"/>
            <a:ext cx="4294187" cy="2300288"/>
          </a:xfrm>
          <a:noFill/>
        </p:spPr>
      </p:pic>
      <p:pic>
        <p:nvPicPr>
          <p:cNvPr id="109572" name="Picture 4" descr="r_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4005263"/>
            <a:ext cx="4049713" cy="2300287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04813"/>
            <a:ext cx="7567612" cy="1252537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/>
              <a:t>рисование линий различной формы и сложности</a:t>
            </a:r>
          </a:p>
        </p:txBody>
      </p:sp>
      <p:pic>
        <p:nvPicPr>
          <p:cNvPr id="110595" name="Picture 3" descr="Изображение 0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2420938"/>
            <a:ext cx="3411538" cy="4114800"/>
          </a:xfrm>
          <a:noFill/>
        </p:spPr>
      </p:pic>
      <p:pic>
        <p:nvPicPr>
          <p:cNvPr id="110596" name="Picture 4" descr="pic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2636838"/>
            <a:ext cx="3816350" cy="3454400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793037" cy="1462087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hlink"/>
                </a:solidFill>
              </a:rPr>
              <a:t>Это важно!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133600"/>
            <a:ext cx="8229600" cy="511175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Не учить ребенка читать, а развивать речь, способность различать звуки</a:t>
            </a:r>
          </a:p>
          <a:p>
            <a:pPr eaLnBrk="1" hangingPunct="1"/>
            <a:r>
              <a:rPr lang="ru-RU" sz="2800" dirty="0" smtClean="0"/>
              <a:t>Не учить писать, а развивать мелкую моторику</a:t>
            </a:r>
          </a:p>
          <a:p>
            <a:pPr eaLnBrk="1" hangingPunct="1"/>
            <a:r>
              <a:rPr lang="ru-RU" sz="2800" dirty="0" smtClean="0"/>
              <a:t>Развивать способность ребенка слушать, понимать смысл прочитанного,               уметь пересказывать </a:t>
            </a:r>
          </a:p>
        </p:txBody>
      </p:sp>
      <p:pic>
        <p:nvPicPr>
          <p:cNvPr id="111622" name="Picture 6" descr="ag00293_(p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4652963"/>
            <a:ext cx="19685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Модель выпускника детского сада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17712"/>
            <a:ext cx="8812244" cy="4840287"/>
          </a:xfrm>
        </p:spPr>
        <p:txBody>
          <a:bodyPr/>
          <a:lstStyle/>
          <a:p>
            <a:r>
              <a:rPr lang="ru-RU" sz="2000" b="1" dirty="0" smtClean="0"/>
              <a:t>физически развитый;</a:t>
            </a:r>
            <a:endParaRPr lang="ru-RU" sz="2000" dirty="0" smtClean="0"/>
          </a:p>
          <a:p>
            <a:r>
              <a:rPr lang="ru-RU" sz="2000" b="1" dirty="0" smtClean="0"/>
              <a:t>любознательный, активный;</a:t>
            </a:r>
          </a:p>
          <a:p>
            <a:r>
              <a:rPr lang="ru-RU" sz="2000" b="1" dirty="0" smtClean="0"/>
              <a:t>эмоционально отзывчивый;</a:t>
            </a:r>
            <a:endParaRPr lang="ru-RU" sz="2000" dirty="0" smtClean="0"/>
          </a:p>
          <a:p>
            <a:r>
              <a:rPr lang="ru-RU" sz="2000" b="1" dirty="0" smtClean="0"/>
              <a:t>овладевший средствами общения и способами взаимодействия со взрослыми и сверстниками;</a:t>
            </a:r>
          </a:p>
          <a:p>
            <a:r>
              <a:rPr lang="ru-RU" sz="2000" b="1" dirty="0" smtClean="0"/>
              <a:t>способный управлять своим поведением и планировать свои действия;</a:t>
            </a:r>
          </a:p>
          <a:p>
            <a:r>
              <a:rPr lang="ru-RU" sz="2000" b="1" dirty="0" smtClean="0"/>
              <a:t>способный решать интеллектуальные и личностные задачи;</a:t>
            </a:r>
          </a:p>
          <a:p>
            <a:r>
              <a:rPr lang="ru-RU" sz="2000" b="1" dirty="0" smtClean="0"/>
              <a:t>имеющий первичные представления о себе, семье, обществе, государстве, мире и природе;</a:t>
            </a:r>
            <a:endParaRPr lang="ru-RU" sz="2000" dirty="0" smtClean="0"/>
          </a:p>
          <a:p>
            <a:r>
              <a:rPr lang="ru-RU" sz="2000" b="1" dirty="0" smtClean="0"/>
              <a:t>овладевший универсальными предпосылками учебной деятельности;</a:t>
            </a:r>
          </a:p>
          <a:p>
            <a:r>
              <a:rPr lang="ru-RU" sz="2000" b="1" dirty="0" smtClean="0"/>
              <a:t>овладевший необходимыми умениями и навыками.</a:t>
            </a:r>
            <a:endParaRPr lang="ru-RU" sz="2000" dirty="0"/>
          </a:p>
        </p:txBody>
      </p:sp>
      <p:pic>
        <p:nvPicPr>
          <p:cNvPr id="1027" name="Picture 3" descr="D:\все мамино\шаблоны\анимашки\ludia-24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1238250" cy="1238250"/>
          </a:xfrm>
          <a:prstGeom prst="rect">
            <a:avLst/>
          </a:prstGeom>
          <a:noFill/>
        </p:spPr>
      </p:pic>
      <p:pic>
        <p:nvPicPr>
          <p:cNvPr id="8" name="Picture 10" descr="doc2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928802"/>
            <a:ext cx="1944688" cy="14160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15888"/>
            <a:ext cx="8605838" cy="4846637"/>
          </a:xfrm>
        </p:spPr>
        <p:txBody>
          <a:bodyPr/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7030A0"/>
                </a:solidFill>
              </a:rPr>
              <a:t>Ребенок – это чистый лист, который нам предстоит заполнить. </a:t>
            </a:r>
          </a:p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7030A0"/>
                </a:solidFill>
              </a:rPr>
              <a:t>И от того, как мы это будем делать, зависит образ будущей личности.</a:t>
            </a:r>
          </a:p>
        </p:txBody>
      </p:sp>
      <p:pic>
        <p:nvPicPr>
          <p:cNvPr id="27651" name="Picture 2" descr="C:\Documents and Settings\Администратор\Мои документы\Мои рисунки\школа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644900"/>
            <a:ext cx="4314825" cy="3033713"/>
          </a:xfrm>
          <a:prstGeom prst="rect">
            <a:avLst/>
          </a:prstGeom>
          <a:noFill/>
          <a:ln w="317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2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2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2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01788" y="2106613"/>
            <a:ext cx="6276975" cy="3986212"/>
          </a:xfrm>
        </p:spPr>
        <p:txBody>
          <a:bodyPr/>
          <a:lstStyle/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700" name="Picture 4" descr="1168876570_ya_120107_b"/>
          <p:cNvPicPr>
            <a:picLocks noChangeAspect="1" noChangeArrowheads="1"/>
          </p:cNvPicPr>
          <p:nvPr/>
        </p:nvPicPr>
        <p:blipFill>
          <a:blip r:embed="rId2" cstate="print"/>
          <a:srcRect b="44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WordArt 5"/>
          <p:cNvSpPr>
            <a:spLocks noChangeArrowheads="1" noChangeShapeType="1" noTextEdit="1"/>
          </p:cNvSpPr>
          <p:nvPr/>
        </p:nvSpPr>
        <p:spPr bwMode="auto">
          <a:xfrm>
            <a:off x="2627313" y="-242888"/>
            <a:ext cx="5688012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4319"/>
              </a:avLst>
            </a:prstTxWarp>
          </a:bodyPr>
          <a:lstStyle/>
          <a:p>
            <a:pPr algn="ctr"/>
            <a:endParaRPr lang="ru-RU" sz="44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 встречи!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36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42844" y="1928802"/>
            <a:ext cx="856932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i="1" dirty="0" smtClean="0"/>
              <a:t>Мотивационная готовность</a:t>
            </a:r>
          </a:p>
          <a:p>
            <a:pPr>
              <a:buBlip>
                <a:blip r:embed="rId2"/>
              </a:buBlip>
            </a:pPr>
            <a:endParaRPr lang="ru-RU" sz="3200" b="1" i="1" dirty="0" smtClean="0"/>
          </a:p>
          <a:p>
            <a:pPr>
              <a:buFontTx/>
              <a:buBlip>
                <a:blip r:embed="rId2"/>
              </a:buBlip>
            </a:pPr>
            <a:r>
              <a:rPr lang="ru-RU" sz="3200" b="1" i="1" dirty="0" smtClean="0"/>
              <a:t>Волевая </a:t>
            </a:r>
            <a:r>
              <a:rPr lang="ru-RU" sz="3200" b="1" i="1" dirty="0"/>
              <a:t>готовность</a:t>
            </a:r>
          </a:p>
          <a:p>
            <a:pPr>
              <a:buFontTx/>
              <a:buBlip>
                <a:blip r:embed="rId2"/>
              </a:buBlip>
            </a:pPr>
            <a:endParaRPr lang="ru-RU" sz="3200" b="1" i="1" dirty="0"/>
          </a:p>
          <a:p>
            <a:pPr>
              <a:buBlip>
                <a:blip r:embed="rId2"/>
              </a:buBlip>
            </a:pPr>
            <a:r>
              <a:rPr lang="ru-RU" sz="3200" b="1" i="1" dirty="0" smtClean="0"/>
              <a:t>Интеллектуальная  готовность</a:t>
            </a:r>
          </a:p>
          <a:p>
            <a:endParaRPr lang="ru-RU" sz="3200" b="1" i="1" dirty="0" smtClean="0"/>
          </a:p>
          <a:p>
            <a:pPr>
              <a:buFontTx/>
              <a:buBlip>
                <a:blip r:embed="rId2"/>
              </a:buBlip>
            </a:pPr>
            <a:r>
              <a:rPr lang="ru-RU" sz="3200" b="1" i="1" dirty="0" smtClean="0"/>
              <a:t>Социальная </a:t>
            </a:r>
            <a:r>
              <a:rPr lang="ru-RU" sz="3200" b="1" i="1" dirty="0"/>
              <a:t>готовность</a:t>
            </a:r>
          </a:p>
          <a:p>
            <a:pPr>
              <a:buFontTx/>
              <a:buBlip>
                <a:blip r:embed="rId2"/>
              </a:buBlip>
            </a:pPr>
            <a:endParaRPr lang="ru-RU" sz="3200" b="1" i="1" dirty="0"/>
          </a:p>
          <a:p>
            <a:endParaRPr lang="ru-RU" sz="3200" b="1" i="1" dirty="0"/>
          </a:p>
          <a:p>
            <a:endParaRPr lang="ru-RU" sz="3200" b="1" i="1" dirty="0"/>
          </a:p>
          <a:p>
            <a:endParaRPr lang="ru-RU" sz="3200" b="1" i="1" dirty="0">
              <a:latin typeface="Arial" charset="0"/>
            </a:endParaRPr>
          </a:p>
          <a:p>
            <a:endParaRPr lang="ru-RU" sz="3200" b="1" i="1" dirty="0">
              <a:latin typeface="Arial" charset="0"/>
            </a:endParaRP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1547813" y="404813"/>
            <a:ext cx="72009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chemeClr val="tx2"/>
                </a:solidFill>
              </a:rPr>
              <a:t>Психологическая готовность:</a:t>
            </a:r>
          </a:p>
        </p:txBody>
      </p:sp>
      <p:pic>
        <p:nvPicPr>
          <p:cNvPr id="5" name="Picture 24" descr="bbede0006c530d485ca772fc67e59d7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3500438"/>
            <a:ext cx="1089025" cy="1814513"/>
          </a:xfrm>
          <a:prstGeom prst="rect">
            <a:avLst/>
          </a:prstGeom>
          <a:noFill/>
        </p:spPr>
      </p:pic>
      <p:pic>
        <p:nvPicPr>
          <p:cNvPr id="6" name="Picture 13" descr="уро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1785926"/>
            <a:ext cx="1336675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" name="Picture 1" descr="D:\все мамино\шаблоны\Детки\0_62126_23300486_M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5000636"/>
            <a:ext cx="971550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/>
              <a:t>Мотивационная готовность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916113"/>
            <a:ext cx="4679950" cy="44656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желание учиться, получать знания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умение слушать учителя и выполнять его задания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определенный уровень развития мышления, памяти, внимания. </a:t>
            </a:r>
          </a:p>
        </p:txBody>
      </p:sp>
      <p:pic>
        <p:nvPicPr>
          <p:cNvPr id="97285" name="Picture 5" descr="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060575"/>
            <a:ext cx="30495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60350"/>
            <a:ext cx="7793037" cy="1462088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Волевая готовность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1336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умеет ставить цель;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 принимать решения; 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намечать план действий; 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принимать усилия для реализации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3600" dirty="0" smtClean="0"/>
              <a:t>    поставленной цели;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преодолевать препятствия.</a:t>
            </a:r>
          </a:p>
        </p:txBody>
      </p:sp>
      <p:pic>
        <p:nvPicPr>
          <p:cNvPr id="5" name="Picture 4" descr="http://im8-tub.yandex.net/i?id=466128836-16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99002">
            <a:off x="6696402" y="1927164"/>
            <a:ext cx="2041086" cy="1644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6" descr="http://im4-tub.yandex.net/i?id=108184382-08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04560">
            <a:off x="6881468" y="3959763"/>
            <a:ext cx="1881191" cy="17618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214283" y="2781300"/>
            <a:ext cx="4548218" cy="3494088"/>
          </a:xfrm>
        </p:spPr>
        <p:txBody>
          <a:bodyPr/>
          <a:lstStyle/>
          <a:p>
            <a:pPr marL="273050" indent="-273050" eaLnBrk="1" hangingPunct="1">
              <a:buFont typeface="Wingdings" pitchFamily="2" charset="2"/>
              <a:buChar char="§"/>
            </a:pPr>
            <a:r>
              <a:rPr lang="ru-RU" sz="3600" dirty="0" smtClean="0"/>
              <a:t>наличие кругозора</a:t>
            </a:r>
          </a:p>
          <a:p>
            <a:pPr marL="273050" indent="-273050" eaLnBrk="1" hangingPunct="1">
              <a:buFont typeface="Wingdings" pitchFamily="2" charset="2"/>
              <a:buChar char="§"/>
            </a:pPr>
            <a:r>
              <a:rPr lang="ru-RU" sz="3600" dirty="0" smtClean="0"/>
              <a:t>запас конкретных знаний</a:t>
            </a:r>
          </a:p>
          <a:p>
            <a:pPr marL="273050" indent="-273050" eaLnBrk="1" hangingPunct="1">
              <a:buFont typeface="Wingdings" pitchFamily="2" charset="2"/>
              <a:buChar char="§"/>
            </a:pPr>
            <a:r>
              <a:rPr lang="ru-RU" sz="3600" dirty="0" smtClean="0"/>
              <a:t> интерес к знаниям.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547813" y="333375"/>
            <a:ext cx="74882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chemeClr val="tx2"/>
                </a:solidFill>
              </a:rPr>
              <a:t>Интеллектуальная готовность</a:t>
            </a:r>
          </a:p>
        </p:txBody>
      </p:sp>
      <p:pic>
        <p:nvPicPr>
          <p:cNvPr id="8" name="Picture 4" descr="http://im8-tub.yandex.net/i?id=35723225-08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2181231" cy="1347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6" descr="http://im4-tub.yandex.net/i?id=378549257-1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357562"/>
            <a:ext cx="1785950" cy="1643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6" descr="http://im0-tub.yandex.net/i?id=356028713-03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929198"/>
            <a:ext cx="2286006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Социальная готовность </a:t>
            </a:r>
            <a:endParaRPr lang="ru-RU" dirty="0" smtClean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mtClean="0"/>
              <a:t>умение строить отношения с учителем</a:t>
            </a:r>
          </a:p>
          <a:p>
            <a:endParaRPr lang="ru-RU" smtClean="0"/>
          </a:p>
          <a:p>
            <a:r>
              <a:rPr lang="ru-RU" smtClean="0"/>
              <a:t>умение общаться со сверстниками</a:t>
            </a:r>
          </a:p>
          <a:p>
            <a:endParaRPr lang="ru-RU" smtClean="0"/>
          </a:p>
          <a:p>
            <a:r>
              <a:rPr lang="ru-RU" smtClean="0"/>
              <a:t>отношение к себе</a:t>
            </a:r>
          </a:p>
        </p:txBody>
      </p:sp>
      <p:pic>
        <p:nvPicPr>
          <p:cNvPr id="6" name="Рисунок 5" descr="S149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10335"/>
            <a:ext cx="3571900" cy="2009194"/>
          </a:xfrm>
          <a:prstGeom prst="rect">
            <a:avLst/>
          </a:prstGeom>
        </p:spPr>
      </p:pic>
      <p:pic>
        <p:nvPicPr>
          <p:cNvPr id="9" name="Рисунок 8" descr="S1470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071678"/>
            <a:ext cx="3571900" cy="20091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7127875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Рекомендации родителям</a:t>
            </a:r>
          </a:p>
          <a:p>
            <a:pPr algn="ctr"/>
            <a:r>
              <a:rPr lang="ru-RU" sz="36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 подготовке </a:t>
            </a:r>
            <a:r>
              <a:rPr lang="ru-RU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ребенка</a:t>
            </a:r>
          </a:p>
          <a:p>
            <a:pPr algn="ctr"/>
            <a:r>
              <a:rPr lang="ru-RU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 </a:t>
            </a:r>
            <a:r>
              <a:rPr lang="ru-RU" sz="36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школе.</a:t>
            </a:r>
            <a:endParaRPr lang="ru-RU" sz="3600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04451" name="Picture 3" descr="р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15150" y="3573463"/>
            <a:ext cx="18446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 descr="T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3357563"/>
            <a:ext cx="2449512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i="1" dirty="0" smtClean="0"/>
              <a:t>Упражнения, которые помогут подготовить ребенка к школе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Задачи – головоломки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Мозаика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Назови одним словом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Какая фигура не подходит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Отгадай загадку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Закончи предложение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Четвертый лишний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Скажи наоборот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Что будет, если…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smtClean="0"/>
          </a:p>
        </p:txBody>
      </p:sp>
      <p:pic>
        <p:nvPicPr>
          <p:cNvPr id="105476" name="Picture 4" descr="Книг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2060575"/>
            <a:ext cx="19446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8" name="Picture 24" descr="girl_abo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076700"/>
            <a:ext cx="143827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997200"/>
            <a:ext cx="7793037" cy="1462088"/>
          </a:xfrm>
        </p:spPr>
        <p:txBody>
          <a:bodyPr/>
          <a:lstStyle/>
          <a:p>
            <a:pPr eaLnBrk="1" hangingPunct="1"/>
            <a:r>
              <a:rPr lang="ru-RU" b="1" i="1" smtClean="0"/>
              <a:t>Развитие мелкой моторики и графических навыков</a:t>
            </a:r>
          </a:p>
        </p:txBody>
      </p:sp>
      <p:pic>
        <p:nvPicPr>
          <p:cNvPr id="115718" name="Picture 6" descr="ag00217_(p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076700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</p:bld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612</TotalTime>
  <Words>300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Палитра</vt:lpstr>
      <vt:lpstr> </vt:lpstr>
      <vt:lpstr>Слайд 2</vt:lpstr>
      <vt:lpstr>Мотивационная готовность</vt:lpstr>
      <vt:lpstr>Волевая готовность</vt:lpstr>
      <vt:lpstr>Слайд 5</vt:lpstr>
      <vt:lpstr>Социальная готовность </vt:lpstr>
      <vt:lpstr>Слайд 7</vt:lpstr>
      <vt:lpstr>Упражнения, которые помогут подготовить ребенка к школе</vt:lpstr>
      <vt:lpstr>Развитие мелкой моторики и графических навыков</vt:lpstr>
      <vt:lpstr> пальчиковая гимнастика</vt:lpstr>
      <vt:lpstr> рисунок по точкам</vt:lpstr>
      <vt:lpstr> обведение по контуру,          штриховка</vt:lpstr>
      <vt:lpstr>рисование орнамента по клеточкам</vt:lpstr>
      <vt:lpstr>рисование линий различной формы и сложности</vt:lpstr>
      <vt:lpstr>Это важно!</vt:lpstr>
      <vt:lpstr>Модель выпускника детского сада</vt:lpstr>
      <vt:lpstr>Слайд 17</vt:lpstr>
      <vt:lpstr>Слайд 18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*</dc:creator>
  <cp:keywords/>
  <dc:description/>
  <cp:lastModifiedBy>Викулька</cp:lastModifiedBy>
  <cp:revision>42</cp:revision>
  <dcterms:created xsi:type="dcterms:W3CDTF">2008-11-04T09:17:49Z</dcterms:created>
  <dcterms:modified xsi:type="dcterms:W3CDTF">2017-02-05T13:19:00Z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TC010721251049</vt:lpwstr>
  </property>
</Properties>
</file>