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52D0EC8-6850-43FF-9767-04186B33C7C5}" type="datetimeFigureOut">
              <a:rPr lang="ru-RU" smtClean="0"/>
              <a:pPr/>
              <a:t>13.11.2015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F59EDE-C71D-4879-A7B1-BDEFF2FD0D4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52D0EC8-6850-43FF-9767-04186B33C7C5}" type="datetimeFigureOut">
              <a:rPr lang="ru-RU" smtClean="0"/>
              <a:pPr/>
              <a:t>13.11.2015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F59EDE-C71D-4879-A7B1-BDEFF2FD0D4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52D0EC8-6850-43FF-9767-04186B33C7C5}" type="datetimeFigureOut">
              <a:rPr lang="ru-RU" smtClean="0"/>
              <a:pPr/>
              <a:t>13.11.2015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F59EDE-C71D-4879-A7B1-BDEFF2FD0D4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52D0EC8-6850-43FF-9767-04186B33C7C5}" type="datetimeFigureOut">
              <a:rPr lang="ru-RU" smtClean="0"/>
              <a:pPr/>
              <a:t>13.11.2015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F59EDE-C71D-4879-A7B1-BDEFF2FD0D4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52D0EC8-6850-43FF-9767-04186B33C7C5}" type="datetimeFigureOut">
              <a:rPr lang="ru-RU" smtClean="0"/>
              <a:pPr/>
              <a:t>13.11.2015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F59EDE-C71D-4879-A7B1-BDEFF2FD0D4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52D0EC8-6850-43FF-9767-04186B33C7C5}" type="datetimeFigureOut">
              <a:rPr lang="ru-RU" smtClean="0"/>
              <a:pPr/>
              <a:t>13.11.2015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BF59EDE-C71D-4879-A7B1-BDEFF2FD0D4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52D0EC8-6850-43FF-9767-04186B33C7C5}" type="datetimeFigureOut">
              <a:rPr lang="ru-RU" smtClean="0"/>
              <a:pPr/>
              <a:t>13.11.2015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BF59EDE-C71D-4879-A7B1-BDEFF2FD0D4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52D0EC8-6850-43FF-9767-04186B33C7C5}" type="datetimeFigureOut">
              <a:rPr lang="ru-RU" smtClean="0"/>
              <a:pPr/>
              <a:t>13.11.2015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BF59EDE-C71D-4879-A7B1-BDEFF2FD0D4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52D0EC8-6850-43FF-9767-04186B33C7C5}" type="datetimeFigureOut">
              <a:rPr lang="ru-RU" smtClean="0"/>
              <a:pPr/>
              <a:t>13.11.2015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BF59EDE-C71D-4879-A7B1-BDEFF2FD0D4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52D0EC8-6850-43FF-9767-04186B33C7C5}" type="datetimeFigureOut">
              <a:rPr lang="ru-RU" smtClean="0"/>
              <a:pPr/>
              <a:t>13.11.2015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BF59EDE-C71D-4879-A7B1-BDEFF2FD0D4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52D0EC8-6850-43FF-9767-04186B33C7C5}" type="datetimeFigureOut">
              <a:rPr lang="ru-RU" smtClean="0"/>
              <a:pPr/>
              <a:t>13.11.2015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BF59EDE-C71D-4879-A7B1-BDEFF2FD0D4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2D0EC8-6850-43FF-9767-04186B33C7C5}" type="datetimeFigureOut">
              <a:rPr lang="ru-RU" smtClean="0"/>
              <a:pPr/>
              <a:t>13.11.2015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F59EDE-C71D-4879-A7B1-BDEFF2FD0D4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85728"/>
            <a:ext cx="7772400" cy="2643206"/>
          </a:xfrm>
        </p:spPr>
        <p:txBody>
          <a:bodyPr>
            <a:normAutofit/>
          </a:bodyPr>
          <a:lstStyle/>
          <a:p>
            <a:pPr algn="l"/>
            <a:r>
              <a:rPr lang="ru-RU" sz="2400" dirty="0" smtClean="0"/>
              <a:t>Средняя группа</a:t>
            </a:r>
            <a:br>
              <a:rPr lang="ru-RU" sz="2400" dirty="0" smtClean="0"/>
            </a:br>
            <a:r>
              <a:rPr lang="ru-RU" sz="4800" i="1" dirty="0" smtClean="0"/>
              <a:t>Предметный мир</a:t>
            </a:r>
            <a:br>
              <a:rPr lang="ru-RU" sz="4800" i="1" dirty="0" smtClean="0"/>
            </a:br>
            <a:r>
              <a:rPr lang="ru-RU" sz="8000" i="1" dirty="0"/>
              <a:t> </a:t>
            </a:r>
            <a:r>
              <a:rPr lang="ru-RU" sz="8000" i="1" dirty="0" smtClean="0"/>
              <a:t>          </a:t>
            </a:r>
            <a:r>
              <a:rPr lang="ru-RU" sz="8000" dirty="0" smtClean="0">
                <a:solidFill>
                  <a:srgbClr val="00B0F0"/>
                </a:solidFill>
              </a:rPr>
              <a:t>Посуда</a:t>
            </a:r>
            <a:endParaRPr lang="ru-RU" sz="8000" dirty="0">
              <a:solidFill>
                <a:srgbClr val="00B0F0"/>
              </a:solidFill>
            </a:endParaRPr>
          </a:p>
        </p:txBody>
      </p:sp>
      <p:sp>
        <p:nvSpPr>
          <p:cNvPr id="3" name="Подзаголовок 2"/>
          <p:cNvSpPr>
            <a:spLocks noGrp="1"/>
          </p:cNvSpPr>
          <p:nvPr>
            <p:ph type="subTitle" idx="1"/>
          </p:nvPr>
        </p:nvSpPr>
        <p:spPr>
          <a:xfrm>
            <a:off x="2357422" y="4786322"/>
            <a:ext cx="6400800" cy="1752600"/>
          </a:xfrm>
        </p:spPr>
        <p:txBody>
          <a:bodyPr>
            <a:normAutofit fontScale="85000" lnSpcReduction="20000"/>
          </a:bodyPr>
          <a:lstStyle/>
          <a:p>
            <a:pPr algn="r"/>
            <a:r>
              <a:rPr lang="ru-RU" dirty="0" smtClean="0">
                <a:solidFill>
                  <a:schemeClr val="tx1">
                    <a:lumMod val="95000"/>
                    <a:lumOff val="5000"/>
                  </a:schemeClr>
                </a:solidFill>
              </a:rPr>
              <a:t>Автор: Шумарина Е. А.</a:t>
            </a:r>
          </a:p>
          <a:p>
            <a:pPr algn="r"/>
            <a:r>
              <a:rPr lang="ru-RU" dirty="0" smtClean="0">
                <a:solidFill>
                  <a:schemeClr val="tx1">
                    <a:lumMod val="95000"/>
                    <a:lumOff val="5000"/>
                  </a:schemeClr>
                </a:solidFill>
              </a:rPr>
              <a:t>МДОУ «Родничок»</a:t>
            </a:r>
          </a:p>
          <a:p>
            <a:pPr algn="r"/>
            <a:r>
              <a:rPr lang="ru-RU" dirty="0" smtClean="0">
                <a:solidFill>
                  <a:schemeClr val="tx1">
                    <a:lumMod val="95000"/>
                    <a:lumOff val="5000"/>
                  </a:schemeClr>
                </a:solidFill>
              </a:rPr>
              <a:t>С. Турочак</a:t>
            </a:r>
          </a:p>
          <a:p>
            <a:pPr algn="r"/>
            <a:r>
              <a:rPr lang="ru-RU" dirty="0" err="1" smtClean="0">
                <a:solidFill>
                  <a:schemeClr val="tx1">
                    <a:lumMod val="95000"/>
                    <a:lumOff val="5000"/>
                  </a:schemeClr>
                </a:solidFill>
              </a:rPr>
              <a:t>Турочакский</a:t>
            </a:r>
            <a:r>
              <a:rPr lang="ru-RU" dirty="0" smtClean="0">
                <a:solidFill>
                  <a:schemeClr val="tx1">
                    <a:lumMod val="95000"/>
                    <a:lumOff val="5000"/>
                  </a:schemeClr>
                </a:solidFill>
              </a:rPr>
              <a:t> район</a:t>
            </a:r>
            <a:endParaRPr lang="ru-RU" dirty="0">
              <a:solidFill>
                <a:schemeClr val="tx1">
                  <a:lumMod val="95000"/>
                  <a:lumOff val="5000"/>
                </a:schemeClr>
              </a:solidFill>
            </a:endParaRPr>
          </a:p>
        </p:txBody>
      </p:sp>
    </p:spTree>
  </p:cSld>
  <p:clrMapOvr>
    <a:masterClrMapping/>
  </p:clrMapOvr>
  <p:transition advTm="14336">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857232"/>
            <a:ext cx="8229600" cy="1143000"/>
          </a:xfrm>
        </p:spPr>
        <p:txBody>
          <a:bodyPr>
            <a:normAutofit fontScale="90000"/>
          </a:bodyPr>
          <a:lstStyle/>
          <a:p>
            <a:r>
              <a:rPr lang="ru-RU" sz="5400" dirty="0" smtClean="0"/>
              <a:t>Какая это посуда?</a:t>
            </a:r>
            <a:br>
              <a:rPr lang="ru-RU" sz="5400" dirty="0" smtClean="0"/>
            </a:br>
            <a:r>
              <a:rPr lang="ru-RU" sz="5400" dirty="0" smtClean="0"/>
              <a:t>Чайная.</a:t>
            </a:r>
            <a:endParaRPr lang="ru-RU" sz="5400" dirty="0"/>
          </a:p>
        </p:txBody>
      </p:sp>
    </p:spTree>
  </p:cSld>
  <p:clrMapOvr>
    <a:masterClrMapping/>
  </p:clrMapOvr>
  <p:transition advTm="6802">
    <p:pull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dirty="0" smtClean="0"/>
              <a:t>Чего не стало?</a:t>
            </a:r>
            <a:endParaRPr lang="ru-RU" dirty="0"/>
          </a:p>
        </p:txBody>
      </p:sp>
      <p:pic>
        <p:nvPicPr>
          <p:cNvPr id="3" name="Рисунок 2" descr="C:\Users\Вячеслав\Desktop\img16.jpg"/>
          <p:cNvPicPr/>
          <p:nvPr/>
        </p:nvPicPr>
        <p:blipFill>
          <a:blip r:embed="rId2"/>
          <a:srcRect/>
          <a:stretch>
            <a:fillRect/>
          </a:stretch>
        </p:blipFill>
        <p:spPr bwMode="auto">
          <a:xfrm>
            <a:off x="0" y="3038456"/>
            <a:ext cx="4762523" cy="3819544"/>
          </a:xfrm>
          <a:prstGeom prst="rect">
            <a:avLst/>
          </a:prstGeom>
          <a:noFill/>
          <a:ln w="9525">
            <a:noFill/>
            <a:miter lim="800000"/>
            <a:headEnd/>
            <a:tailEnd/>
          </a:ln>
        </p:spPr>
      </p:pic>
      <p:pic>
        <p:nvPicPr>
          <p:cNvPr id="4" name="Рисунок 3" descr="C:\Users\Вячеслав\Desktop\img29.jpg"/>
          <p:cNvPicPr/>
          <p:nvPr/>
        </p:nvPicPr>
        <p:blipFill>
          <a:blip r:embed="rId3"/>
          <a:srcRect/>
          <a:stretch>
            <a:fillRect/>
          </a:stretch>
        </p:blipFill>
        <p:spPr bwMode="auto">
          <a:xfrm>
            <a:off x="4238601" y="500042"/>
            <a:ext cx="4905399" cy="4033858"/>
          </a:xfrm>
          <a:prstGeom prst="rect">
            <a:avLst/>
          </a:prstGeom>
          <a:noFill/>
          <a:ln w="9525">
            <a:noFill/>
            <a:miter lim="800000"/>
            <a:headEnd/>
            <a:tailEnd/>
          </a:ln>
        </p:spPr>
      </p:pic>
    </p:spTree>
  </p:cSld>
  <p:clrMapOvr>
    <a:masterClrMapping/>
  </p:clrMapOvr>
  <p:transition advTm="12012">
    <p:pull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786058"/>
            <a:ext cx="8229600" cy="1143000"/>
          </a:xfrm>
        </p:spPr>
        <p:txBody>
          <a:bodyPr>
            <a:noAutofit/>
          </a:bodyPr>
          <a:lstStyle/>
          <a:p>
            <a:pPr algn="l"/>
            <a:r>
              <a:rPr lang="ru-RU" sz="3200" dirty="0"/>
              <a:t>Физ. Минутка.</a:t>
            </a:r>
            <a:br>
              <a:rPr lang="ru-RU" sz="3200" dirty="0"/>
            </a:br>
            <a:r>
              <a:rPr lang="ru-RU" sz="3200" dirty="0"/>
              <a:t>Вот большой пузатый чайник,</a:t>
            </a:r>
            <a:br>
              <a:rPr lang="ru-RU" sz="3200" dirty="0"/>
            </a:br>
            <a:r>
              <a:rPr lang="ru-RU" sz="3200" dirty="0"/>
              <a:t>Очень важен как начальник,</a:t>
            </a:r>
            <a:br>
              <a:rPr lang="ru-RU" sz="3200" dirty="0"/>
            </a:br>
            <a:r>
              <a:rPr lang="ru-RU" sz="3200" dirty="0"/>
              <a:t>Вот фарфоровые чашки,</a:t>
            </a:r>
            <a:br>
              <a:rPr lang="ru-RU" sz="3200" dirty="0"/>
            </a:br>
            <a:r>
              <a:rPr lang="ru-RU" sz="3200" dirty="0"/>
              <a:t>Очень хрупкие бедняжки,</a:t>
            </a:r>
            <a:br>
              <a:rPr lang="ru-RU" sz="3200" dirty="0"/>
            </a:br>
            <a:r>
              <a:rPr lang="ru-RU" sz="3200" dirty="0"/>
              <a:t>Вот фарфоровые блюдца, </a:t>
            </a:r>
            <a:br>
              <a:rPr lang="ru-RU" sz="3200" dirty="0"/>
            </a:br>
            <a:r>
              <a:rPr lang="ru-RU" sz="3200" dirty="0"/>
              <a:t>Только стукни, разобьются,</a:t>
            </a:r>
            <a:br>
              <a:rPr lang="ru-RU" sz="3200" dirty="0"/>
            </a:br>
            <a:r>
              <a:rPr lang="ru-RU" sz="3200" dirty="0"/>
              <a:t>Вот серебряные ложки,</a:t>
            </a:r>
            <a:br>
              <a:rPr lang="ru-RU" sz="3200" dirty="0"/>
            </a:br>
            <a:r>
              <a:rPr lang="ru-RU" sz="3200" dirty="0"/>
              <a:t>Голова на тонкой ножке,</a:t>
            </a:r>
            <a:br>
              <a:rPr lang="ru-RU" sz="3200" dirty="0"/>
            </a:br>
            <a:r>
              <a:rPr lang="ru-RU" sz="3200" dirty="0"/>
              <a:t>Вот пластмассовый поднос,</a:t>
            </a:r>
            <a:br>
              <a:rPr lang="ru-RU" sz="3200" dirty="0"/>
            </a:br>
            <a:r>
              <a:rPr lang="ru-RU" sz="3200" dirty="0"/>
              <a:t>Он посуду нам принес.</a:t>
            </a:r>
            <a:br>
              <a:rPr lang="ru-RU" sz="3200" dirty="0"/>
            </a:br>
            <a:endParaRPr lang="ru-RU" sz="3200" dirty="0"/>
          </a:p>
        </p:txBody>
      </p:sp>
    </p:spTree>
  </p:cSld>
  <p:clrMapOvr>
    <a:masterClrMapping/>
  </p:clrMapOvr>
  <p:transition advTm="35396">
    <p:pull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285992"/>
            <a:ext cx="8229600" cy="1143000"/>
          </a:xfrm>
        </p:spPr>
        <p:txBody>
          <a:bodyPr/>
          <a:lstStyle/>
          <a:p>
            <a:r>
              <a:rPr lang="ru-RU" dirty="0" smtClean="0"/>
              <a:t>Сама не ест, а людей кормит.</a:t>
            </a:r>
            <a:endParaRPr lang="ru-RU" dirty="0"/>
          </a:p>
        </p:txBody>
      </p:sp>
    </p:spTree>
  </p:cSld>
  <p:clrMapOvr>
    <a:masterClrMapping/>
  </p:clrMapOvr>
  <p:transition advTm="5429">
    <p:pull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7410" name="Picture 2" descr="C:\Users\Вячеслав\Desktop\i.jpg"/>
          <p:cNvPicPr>
            <a:picLocks noChangeAspect="1" noChangeArrowheads="1"/>
          </p:cNvPicPr>
          <p:nvPr/>
        </p:nvPicPr>
        <p:blipFill>
          <a:blip r:embed="rId3"/>
          <a:srcRect/>
          <a:stretch>
            <a:fillRect/>
          </a:stretch>
        </p:blipFill>
        <p:spPr bwMode="auto">
          <a:xfrm>
            <a:off x="1500166" y="714356"/>
            <a:ext cx="6072229" cy="5429287"/>
          </a:xfrm>
          <a:prstGeom prst="rect">
            <a:avLst/>
          </a:prstGeom>
          <a:noFill/>
        </p:spPr>
      </p:pic>
    </p:spTree>
  </p:cSld>
  <p:clrMapOvr>
    <a:masterClrMapping/>
  </p:clrMapOvr>
  <p:transition advTm="7191">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285992"/>
            <a:ext cx="8229600" cy="1143000"/>
          </a:xfrm>
        </p:spPr>
        <p:txBody>
          <a:bodyPr>
            <a:normAutofit fontScale="90000"/>
          </a:bodyPr>
          <a:lstStyle/>
          <a:p>
            <a:pPr algn="l"/>
            <a:r>
              <a:rPr lang="ru-RU" dirty="0" smtClean="0"/>
              <a:t>Захочешь чай – любую выбирай!</a:t>
            </a:r>
            <a:br>
              <a:rPr lang="ru-RU" dirty="0" smtClean="0"/>
            </a:br>
            <a:r>
              <a:rPr lang="ru-RU" dirty="0" smtClean="0"/>
              <a:t>Вот они толстушки.</a:t>
            </a:r>
            <a:br>
              <a:rPr lang="ru-RU" dirty="0" smtClean="0"/>
            </a:br>
            <a:r>
              <a:rPr lang="ru-RU" dirty="0" smtClean="0"/>
              <a:t>Кто такие?</a:t>
            </a:r>
            <a:endParaRPr lang="ru-RU" dirty="0"/>
          </a:p>
        </p:txBody>
      </p:sp>
    </p:spTree>
  </p:cSld>
  <p:clrMapOvr>
    <a:masterClrMapping/>
  </p:clrMapOvr>
  <p:transition advTm="10561">
    <p:zoom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8434" name="Picture 2" descr="C:\Users\Вячеслав\Desktop\i (1).jpg"/>
          <p:cNvPicPr>
            <a:picLocks noChangeAspect="1" noChangeArrowheads="1"/>
          </p:cNvPicPr>
          <p:nvPr/>
        </p:nvPicPr>
        <p:blipFill>
          <a:blip r:embed="rId3"/>
          <a:srcRect/>
          <a:stretch>
            <a:fillRect/>
          </a:stretch>
        </p:blipFill>
        <p:spPr bwMode="auto">
          <a:xfrm>
            <a:off x="1214414" y="571480"/>
            <a:ext cx="6643734" cy="5429288"/>
          </a:xfrm>
          <a:prstGeom prst="rect">
            <a:avLst/>
          </a:prstGeom>
          <a:noFill/>
        </p:spPr>
      </p:pic>
    </p:spTree>
  </p:cSld>
  <p:clrMapOvr>
    <a:masterClrMapping/>
  </p:clrMapOvr>
  <p:transition advTm="9656">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357430"/>
            <a:ext cx="8229600" cy="1143000"/>
          </a:xfrm>
        </p:spPr>
        <p:txBody>
          <a:bodyPr>
            <a:normAutofit fontScale="90000"/>
          </a:bodyPr>
          <a:lstStyle/>
          <a:p>
            <a:pPr algn="l"/>
            <a:r>
              <a:rPr lang="ru-RU" dirty="0" smtClean="0"/>
              <a:t>Суп, салат, пюре, котлеты</a:t>
            </a:r>
            <a:br>
              <a:rPr lang="ru-RU" dirty="0" smtClean="0"/>
            </a:br>
            <a:r>
              <a:rPr lang="ru-RU" dirty="0" smtClean="0"/>
              <a:t>Подают всегда в …</a:t>
            </a:r>
            <a:endParaRPr lang="ru-RU" dirty="0"/>
          </a:p>
        </p:txBody>
      </p:sp>
    </p:spTree>
  </p:cSld>
  <p:clrMapOvr>
    <a:masterClrMapping/>
  </p:clrMapOvr>
  <p:transition advTm="9313">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9458" name="Picture 2" descr="C:\Users\Вячеслав\Desktop\Тарелка.jpg"/>
          <p:cNvPicPr>
            <a:picLocks noChangeAspect="1" noChangeArrowheads="1"/>
          </p:cNvPicPr>
          <p:nvPr/>
        </p:nvPicPr>
        <p:blipFill>
          <a:blip r:embed="rId3"/>
          <a:srcRect/>
          <a:stretch>
            <a:fillRect/>
          </a:stretch>
        </p:blipFill>
        <p:spPr bwMode="auto">
          <a:xfrm>
            <a:off x="1142976" y="714356"/>
            <a:ext cx="6572296" cy="5643602"/>
          </a:xfrm>
          <a:prstGeom prst="rect">
            <a:avLst/>
          </a:prstGeom>
          <a:noFill/>
        </p:spPr>
      </p:pic>
    </p:spTree>
  </p:cSld>
  <p:clrMapOvr>
    <a:masterClrMapping/>
  </p:clrMapOvr>
  <p:transition advTm="8003">
    <p:wheel spokes="2"/>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3071810"/>
            <a:ext cx="8229600" cy="1143000"/>
          </a:xfrm>
        </p:spPr>
        <p:txBody>
          <a:bodyPr>
            <a:normAutofit fontScale="90000"/>
          </a:bodyPr>
          <a:lstStyle/>
          <a:p>
            <a:pPr algn="l"/>
            <a:r>
              <a:rPr lang="ru-RU" dirty="0"/>
              <a:t>На одной широкой ножке,</a:t>
            </a:r>
            <a:br>
              <a:rPr lang="ru-RU" dirty="0"/>
            </a:br>
            <a:r>
              <a:rPr lang="ru-RU" dirty="0"/>
              <a:t>У неё четыре рожка,</a:t>
            </a:r>
            <a:br>
              <a:rPr lang="ru-RU" dirty="0"/>
            </a:br>
            <a:r>
              <a:rPr lang="ru-RU" dirty="0"/>
              <a:t>Но она совсем не пилка,</a:t>
            </a:r>
            <a:br>
              <a:rPr lang="ru-RU" dirty="0"/>
            </a:br>
            <a:r>
              <a:rPr lang="ru-RU" dirty="0"/>
              <a:t>Для котлет и мяса (вилка)</a:t>
            </a:r>
            <a:br>
              <a:rPr lang="ru-RU" dirty="0"/>
            </a:br>
            <a:endParaRPr lang="ru-RU" dirty="0"/>
          </a:p>
        </p:txBody>
      </p:sp>
    </p:spTree>
  </p:cSld>
  <p:clrMapOvr>
    <a:masterClrMapping/>
  </p:clrMapOvr>
  <p:transition advTm="11263">
    <p:wheel spokes="2"/>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500306"/>
            <a:ext cx="8229600" cy="1143000"/>
          </a:xfrm>
        </p:spPr>
        <p:txBody>
          <a:bodyPr>
            <a:normAutofit fontScale="90000"/>
          </a:bodyPr>
          <a:lstStyle/>
          <a:p>
            <a:r>
              <a:rPr lang="ru-RU" sz="2400" dirty="0" smtClean="0"/>
              <a:t/>
            </a:r>
            <a:br>
              <a:rPr lang="ru-RU" sz="2400" dirty="0" smtClean="0"/>
            </a:br>
            <a:r>
              <a:rPr lang="ru-RU" sz="2800" dirty="0" smtClean="0"/>
              <a:t/>
            </a:r>
            <a:br>
              <a:rPr lang="ru-RU" sz="2800" dirty="0" smtClean="0"/>
            </a:br>
            <a:r>
              <a:rPr lang="ru-RU" sz="2700" dirty="0"/>
              <a:t>Образовательные области :</a:t>
            </a:r>
            <a:br>
              <a:rPr lang="ru-RU" sz="2700" dirty="0"/>
            </a:br>
            <a:r>
              <a:rPr lang="ru-RU" sz="2700" dirty="0"/>
              <a:t>«Познание», «</a:t>
            </a:r>
            <a:r>
              <a:rPr lang="ru-RU" sz="2700"/>
              <a:t>Коммуникация</a:t>
            </a:r>
            <a:r>
              <a:rPr lang="ru-RU" sz="2700" smtClean="0"/>
              <a:t>», </a:t>
            </a:r>
            <a:r>
              <a:rPr lang="ru-RU" sz="2700" dirty="0"/>
              <a:t>«Художественная литература».</a:t>
            </a:r>
            <a:br>
              <a:rPr lang="ru-RU" sz="2700" dirty="0"/>
            </a:br>
            <a:r>
              <a:rPr lang="ru-RU" sz="2700" dirty="0"/>
              <a:t>Цель: Расширение представления об окружающих предметах.</a:t>
            </a:r>
            <a:br>
              <a:rPr lang="ru-RU" sz="2700" dirty="0"/>
            </a:br>
            <a:r>
              <a:rPr lang="ru-RU" sz="2700" dirty="0"/>
              <a:t>Образовательные задачи:</a:t>
            </a:r>
            <a:br>
              <a:rPr lang="ru-RU" sz="2700" dirty="0"/>
            </a:br>
            <a:r>
              <a:rPr lang="ru-RU" sz="2700" dirty="0"/>
              <a:t>Расширение и обогащение словарного запаса по теме: «Посуда».</a:t>
            </a:r>
            <a:br>
              <a:rPr lang="ru-RU" sz="2700" dirty="0"/>
            </a:br>
            <a:r>
              <a:rPr lang="ru-RU" sz="2700" dirty="0"/>
              <a:t>Закрепление навыков правильного употребления названий  и назначений посуды.</a:t>
            </a:r>
            <a:br>
              <a:rPr lang="ru-RU" sz="2700" dirty="0"/>
            </a:br>
            <a:r>
              <a:rPr lang="ru-RU" sz="2700" dirty="0"/>
              <a:t>Учить детей образовывать слова по аналогии, отгадывать загадки.</a:t>
            </a:r>
            <a:br>
              <a:rPr lang="ru-RU" sz="2700" dirty="0"/>
            </a:br>
            <a:r>
              <a:rPr lang="ru-RU" sz="2700" dirty="0"/>
              <a:t>Развивающие:</a:t>
            </a:r>
            <a:br>
              <a:rPr lang="ru-RU" sz="2700" dirty="0"/>
            </a:br>
            <a:r>
              <a:rPr lang="ru-RU" sz="2700" dirty="0"/>
              <a:t>Развитие наблюдательности, воображения, мышления.</a:t>
            </a:r>
            <a:br>
              <a:rPr lang="ru-RU" sz="2700" dirty="0"/>
            </a:br>
            <a:r>
              <a:rPr lang="ru-RU" sz="2700" dirty="0"/>
              <a:t>Воспитательные: </a:t>
            </a:r>
            <a:br>
              <a:rPr lang="ru-RU" sz="2700" dirty="0"/>
            </a:br>
            <a:r>
              <a:rPr lang="ru-RU" sz="2700" dirty="0"/>
              <a:t>Воспитание умения выслушивать ответы друг друга.</a:t>
            </a:r>
            <a:br>
              <a:rPr lang="ru-RU" sz="2700" dirty="0"/>
            </a:br>
            <a:endParaRPr lang="ru-RU" sz="2700" dirty="0"/>
          </a:p>
        </p:txBody>
      </p:sp>
    </p:spTree>
  </p:cSld>
  <p:clrMapOvr>
    <a:masterClrMapping/>
  </p:clrMapOvr>
  <p:transition advTm="20514">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C:\Users\Вячеслав\Desktop\img22.jpg"/>
          <p:cNvPicPr/>
          <p:nvPr/>
        </p:nvPicPr>
        <p:blipFill>
          <a:blip r:embed="rId3"/>
          <a:srcRect/>
          <a:stretch>
            <a:fillRect/>
          </a:stretch>
        </p:blipFill>
        <p:spPr bwMode="auto">
          <a:xfrm>
            <a:off x="1500166" y="785794"/>
            <a:ext cx="6786610" cy="5500726"/>
          </a:xfrm>
          <a:prstGeom prst="rect">
            <a:avLst/>
          </a:prstGeom>
          <a:noFill/>
          <a:ln w="9525">
            <a:noFill/>
            <a:miter lim="800000"/>
            <a:headEnd/>
            <a:tailEnd/>
          </a:ln>
        </p:spPr>
      </p:pic>
    </p:spTree>
  </p:cSld>
  <p:clrMapOvr>
    <a:masterClrMapping/>
  </p:clrMapOvr>
  <p:transition advTm="7004">
    <p:wheel spokes="2"/>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786058"/>
            <a:ext cx="8229600" cy="1143000"/>
          </a:xfrm>
        </p:spPr>
        <p:txBody>
          <a:bodyPr>
            <a:normAutofit fontScale="90000"/>
          </a:bodyPr>
          <a:lstStyle/>
          <a:p>
            <a:r>
              <a:rPr lang="ru-RU" dirty="0" smtClean="0"/>
              <a:t>Какая это посуда?</a:t>
            </a:r>
            <a:br>
              <a:rPr lang="ru-RU" dirty="0" smtClean="0"/>
            </a:br>
            <a:r>
              <a:rPr lang="ru-RU" dirty="0" smtClean="0"/>
              <a:t>Столовая</a:t>
            </a:r>
            <a:endParaRPr lang="ru-RU" dirty="0"/>
          </a:p>
        </p:txBody>
      </p:sp>
    </p:spTree>
  </p:cSld>
  <p:clrMapOvr>
    <a:masterClrMapping/>
  </p:clrMapOvr>
  <p:transition advTm="4992">
    <p:wheel spokes="3"/>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357430"/>
            <a:ext cx="8229600" cy="1143000"/>
          </a:xfrm>
        </p:spPr>
        <p:txBody>
          <a:bodyPr>
            <a:normAutofit fontScale="90000"/>
          </a:bodyPr>
          <a:lstStyle/>
          <a:p>
            <a:r>
              <a:rPr lang="ru-RU" dirty="0" smtClean="0"/>
              <a:t>Найди лишнее слово.</a:t>
            </a:r>
            <a:br>
              <a:rPr lang="ru-RU" dirty="0" smtClean="0"/>
            </a:br>
            <a:r>
              <a:rPr lang="ru-RU" dirty="0"/>
              <a:t/>
            </a:r>
            <a:br>
              <a:rPr lang="ru-RU" dirty="0"/>
            </a:br>
            <a:r>
              <a:rPr lang="ru-RU" b="1" dirty="0"/>
              <a:t>Тарелка, ложка, вилка, стул.</a:t>
            </a:r>
            <a:r>
              <a:rPr lang="ru-RU" dirty="0"/>
              <a:t/>
            </a:r>
            <a:br>
              <a:rPr lang="ru-RU" dirty="0"/>
            </a:br>
            <a:r>
              <a:rPr lang="ru-RU" b="1" dirty="0"/>
              <a:t>Кружка, яблоко, груша, апельсин</a:t>
            </a:r>
            <a:r>
              <a:rPr lang="ru-RU" b="1" dirty="0" smtClean="0"/>
              <a:t>.</a:t>
            </a:r>
            <a:br>
              <a:rPr lang="ru-RU" b="1" dirty="0" smtClean="0"/>
            </a:br>
            <a:r>
              <a:rPr lang="ru-RU" dirty="0"/>
              <a:t/>
            </a:r>
            <a:br>
              <a:rPr lang="ru-RU" dirty="0"/>
            </a:br>
            <a:endParaRPr lang="ru-RU" dirty="0"/>
          </a:p>
        </p:txBody>
      </p:sp>
    </p:spTree>
  </p:cSld>
  <p:clrMapOvr>
    <a:masterClrMapping/>
  </p:clrMapOvr>
  <p:transition advTm="20280">
    <p:whee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643182"/>
            <a:ext cx="8229600" cy="1143000"/>
          </a:xfrm>
        </p:spPr>
        <p:txBody>
          <a:bodyPr>
            <a:normAutofit fontScale="90000"/>
          </a:bodyPr>
          <a:lstStyle/>
          <a:p>
            <a:pPr algn="l"/>
            <a:r>
              <a:rPr lang="ru-RU" dirty="0"/>
              <a:t>Физ. Минутка.</a:t>
            </a:r>
            <a:br>
              <a:rPr lang="ru-RU" dirty="0"/>
            </a:br>
            <a:r>
              <a:rPr lang="ru-RU" dirty="0"/>
              <a:t>Мы посуду для Федоры вымоем без уговоров,</a:t>
            </a:r>
            <a:br>
              <a:rPr lang="ru-RU" dirty="0"/>
            </a:br>
            <a:r>
              <a:rPr lang="ru-RU" dirty="0"/>
              <a:t>Моем вилку, кружку, ложку, моем блюдо и стакан,</a:t>
            </a:r>
            <a:br>
              <a:rPr lang="ru-RU" dirty="0"/>
            </a:br>
            <a:r>
              <a:rPr lang="ru-RU" dirty="0"/>
              <a:t>И закроем крепко кран.</a:t>
            </a:r>
            <a:br>
              <a:rPr lang="ru-RU" dirty="0"/>
            </a:br>
            <a:endParaRPr lang="ru-RU" dirty="0"/>
          </a:p>
        </p:txBody>
      </p:sp>
    </p:spTree>
  </p:cSld>
  <p:clrMapOvr>
    <a:masterClrMapping/>
  </p:clrMapOvr>
  <p:transition advTm="26926">
    <p:spli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428868"/>
            <a:ext cx="8229600" cy="1143000"/>
          </a:xfrm>
        </p:spPr>
        <p:txBody>
          <a:bodyPr>
            <a:normAutofit fontScale="90000"/>
          </a:bodyPr>
          <a:lstStyle/>
          <a:p>
            <a:r>
              <a:rPr lang="ru-RU" dirty="0" smtClean="0"/>
              <a:t>В ней варят щи, компот и кашу</a:t>
            </a:r>
            <a:br>
              <a:rPr lang="ru-RU" dirty="0" smtClean="0"/>
            </a:br>
            <a:r>
              <a:rPr lang="ru-RU" dirty="0" smtClean="0"/>
              <a:t>На всю семью большую нашу!</a:t>
            </a:r>
            <a:br>
              <a:rPr lang="ru-RU" dirty="0" smtClean="0"/>
            </a:br>
            <a:endParaRPr lang="ru-RU" dirty="0"/>
          </a:p>
        </p:txBody>
      </p:sp>
    </p:spTree>
  </p:cSld>
  <p:clrMapOvr>
    <a:masterClrMapping/>
  </p:clrMapOvr>
  <p:transition advTm="10140">
    <p:wheel spokes="8"/>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0482" name="Picture 2" descr="C:\Users\Вячеслав\Desktop\i (2).jpg"/>
          <p:cNvPicPr>
            <a:picLocks noChangeAspect="1" noChangeArrowheads="1"/>
          </p:cNvPicPr>
          <p:nvPr/>
        </p:nvPicPr>
        <p:blipFill>
          <a:blip r:embed="rId3"/>
          <a:srcRect/>
          <a:stretch>
            <a:fillRect/>
          </a:stretch>
        </p:blipFill>
        <p:spPr bwMode="auto">
          <a:xfrm>
            <a:off x="1500166" y="428604"/>
            <a:ext cx="6215106" cy="5715039"/>
          </a:xfrm>
          <a:prstGeom prst="rect">
            <a:avLst/>
          </a:prstGeom>
          <a:noFill/>
        </p:spPr>
      </p:pic>
    </p:spTree>
  </p:cSld>
  <p:clrMapOvr>
    <a:masterClrMapping/>
  </p:clrMapOvr>
  <p:transition advTm="7316">
    <p:spli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714620"/>
            <a:ext cx="8229600" cy="1143000"/>
          </a:xfrm>
        </p:spPr>
        <p:txBody>
          <a:bodyPr>
            <a:normAutofit fontScale="90000"/>
          </a:bodyPr>
          <a:lstStyle/>
          <a:p>
            <a:r>
              <a:rPr lang="ru-RU" smtClean="0"/>
              <a:t>Печем блины, картошку жарим,</a:t>
            </a:r>
            <a:br>
              <a:rPr lang="ru-RU" smtClean="0"/>
            </a:br>
            <a:r>
              <a:rPr lang="ru-RU" smtClean="0"/>
              <a:t>Омлет готовим мы на ней.</a:t>
            </a:r>
            <a:endParaRPr lang="ru-RU" dirty="0"/>
          </a:p>
        </p:txBody>
      </p:sp>
    </p:spTree>
  </p:cSld>
  <p:clrMapOvr>
    <a:masterClrMapping/>
  </p:clrMapOvr>
  <p:transition advTm="10093">
    <p:spli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Вячеслав\Desktop\3(45).jpg"/>
          <p:cNvPicPr>
            <a:picLocks noChangeAspect="1" noChangeArrowheads="1"/>
          </p:cNvPicPr>
          <p:nvPr/>
        </p:nvPicPr>
        <p:blipFill>
          <a:blip r:embed="rId2"/>
          <a:srcRect/>
          <a:stretch>
            <a:fillRect/>
          </a:stretch>
        </p:blipFill>
        <p:spPr bwMode="auto">
          <a:xfrm>
            <a:off x="571500" y="330200"/>
            <a:ext cx="8001000" cy="6197600"/>
          </a:xfrm>
          <a:prstGeom prst="rect">
            <a:avLst/>
          </a:prstGeom>
          <a:noFill/>
        </p:spPr>
      </p:pic>
    </p:spTree>
  </p:cSld>
  <p:clrMapOvr>
    <a:masterClrMapping/>
  </p:clrMapOvr>
  <p:transition advTm="7317">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714620"/>
            <a:ext cx="8229600" cy="1143000"/>
          </a:xfrm>
        </p:spPr>
        <p:txBody>
          <a:bodyPr>
            <a:normAutofit fontScale="90000"/>
          </a:bodyPr>
          <a:lstStyle/>
          <a:p>
            <a:r>
              <a:rPr lang="ru-RU" dirty="0" smtClean="0"/>
              <a:t>Среди ложек я полковник</a:t>
            </a:r>
            <a:br>
              <a:rPr lang="ru-RU" dirty="0" smtClean="0"/>
            </a:br>
            <a:r>
              <a:rPr lang="ru-RU" dirty="0" smtClean="0"/>
              <a:t>И зовут меня половник</a:t>
            </a:r>
            <a:endParaRPr lang="ru-RU" dirty="0"/>
          </a:p>
        </p:txBody>
      </p:sp>
    </p:spTree>
  </p:cSld>
  <p:clrMapOvr>
    <a:masterClrMapping/>
  </p:clrMapOvr>
  <p:transition advTm="13962">
    <p:split orient="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Вячеслав\Desktop\0_968e7_d4ecbaa8_XL.jpg"/>
          <p:cNvPicPr>
            <a:picLocks noChangeAspect="1" noChangeArrowheads="1"/>
          </p:cNvPicPr>
          <p:nvPr/>
        </p:nvPicPr>
        <p:blipFill>
          <a:blip r:embed="rId2"/>
          <a:srcRect/>
          <a:stretch>
            <a:fillRect/>
          </a:stretch>
        </p:blipFill>
        <p:spPr bwMode="auto">
          <a:xfrm>
            <a:off x="1214414" y="642918"/>
            <a:ext cx="6572296" cy="5643601"/>
          </a:xfrm>
          <a:prstGeom prst="rect">
            <a:avLst/>
          </a:prstGeom>
          <a:noFill/>
        </p:spPr>
      </p:pic>
    </p:spTree>
  </p:cSld>
  <p:clrMapOvr>
    <a:masterClrMapping/>
  </p:clrMapOvr>
  <p:transition advTm="8019">
    <p:strips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714620"/>
            <a:ext cx="8229600" cy="1143000"/>
          </a:xfrm>
        </p:spPr>
        <p:txBody>
          <a:bodyPr>
            <a:noAutofit/>
          </a:bodyPr>
          <a:lstStyle/>
          <a:p>
            <a:r>
              <a:rPr lang="ru-RU" sz="2400" dirty="0"/>
              <a:t>Словарная работа: посуда кухонная, столовая, чайная;  сахарница, салатница,  </a:t>
            </a:r>
            <a:r>
              <a:rPr lang="ru-RU" sz="2400" dirty="0" err="1"/>
              <a:t>конфетница</a:t>
            </a:r>
            <a:r>
              <a:rPr lang="ru-RU" sz="2400" dirty="0"/>
              <a:t>, хлебница, масленка, солонка.</a:t>
            </a:r>
            <a:br>
              <a:rPr lang="ru-RU" sz="2400" dirty="0"/>
            </a:br>
            <a:r>
              <a:rPr lang="ru-RU" sz="2400" dirty="0"/>
              <a:t>Предварительная работа: чтение сказки К. Чуковского «</a:t>
            </a:r>
            <a:r>
              <a:rPr lang="ru-RU" sz="2400" dirty="0" err="1"/>
              <a:t>Федорино</a:t>
            </a:r>
            <a:r>
              <a:rPr lang="ru-RU" sz="2400" dirty="0"/>
              <a:t> горе», рассматривание  иллюстраций на тему «Посуда», отгадывание загадок про посуду</a:t>
            </a:r>
            <a:br>
              <a:rPr lang="ru-RU" sz="2400" dirty="0"/>
            </a:br>
            <a:endParaRPr lang="ru-RU" sz="2400" dirty="0"/>
          </a:p>
        </p:txBody>
      </p:sp>
    </p:spTree>
  </p:cSld>
  <p:clrMapOvr>
    <a:masterClrMapping/>
  </p:clrMapOvr>
  <p:transition advTm="15054">
    <p:wipe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428868"/>
            <a:ext cx="8229600" cy="1143000"/>
          </a:xfrm>
        </p:spPr>
        <p:txBody>
          <a:bodyPr>
            <a:normAutofit fontScale="90000"/>
          </a:bodyPr>
          <a:lstStyle/>
          <a:p>
            <a:pPr algn="l"/>
            <a:r>
              <a:rPr lang="ru-RU" dirty="0" smtClean="0"/>
              <a:t>Я пыхчу, пыхчу,</a:t>
            </a:r>
            <a:br>
              <a:rPr lang="ru-RU" dirty="0" smtClean="0"/>
            </a:br>
            <a:r>
              <a:rPr lang="ru-RU" dirty="0" smtClean="0"/>
              <a:t>Больше греться не хочу.</a:t>
            </a:r>
            <a:br>
              <a:rPr lang="ru-RU" dirty="0" smtClean="0"/>
            </a:br>
            <a:r>
              <a:rPr lang="ru-RU" dirty="0" smtClean="0"/>
              <a:t>Крышка громко зазвенела:</a:t>
            </a:r>
            <a:br>
              <a:rPr lang="ru-RU" dirty="0" smtClean="0"/>
            </a:br>
            <a:r>
              <a:rPr lang="ru-RU" dirty="0" smtClean="0"/>
              <a:t>«Пейте чай, вода вскипела!:</a:t>
            </a:r>
            <a:endParaRPr lang="ru-RU" dirty="0"/>
          </a:p>
        </p:txBody>
      </p:sp>
    </p:spTree>
  </p:cSld>
  <p:clrMapOvr>
    <a:masterClrMapping/>
  </p:clrMapOvr>
  <p:transition advTm="10343">
    <p:plus/>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Вячеслав\Desktop\iced1a294d.jpg"/>
          <p:cNvPicPr>
            <a:picLocks noChangeAspect="1" noChangeArrowheads="1"/>
          </p:cNvPicPr>
          <p:nvPr/>
        </p:nvPicPr>
        <p:blipFill>
          <a:blip r:embed="rId2"/>
          <a:srcRect/>
          <a:stretch>
            <a:fillRect/>
          </a:stretch>
        </p:blipFill>
        <p:spPr bwMode="auto">
          <a:xfrm>
            <a:off x="1714500" y="666750"/>
            <a:ext cx="5715000" cy="5524500"/>
          </a:xfrm>
          <a:prstGeom prst="rect">
            <a:avLst/>
          </a:prstGeom>
          <a:noFill/>
        </p:spPr>
      </p:pic>
    </p:spTree>
  </p:cSld>
  <p:clrMapOvr>
    <a:masterClrMapping/>
  </p:clrMapOvr>
  <p:transition advTm="5960">
    <p:strips dir="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571744"/>
            <a:ext cx="8229600" cy="1143000"/>
          </a:xfrm>
        </p:spPr>
        <p:txBody>
          <a:bodyPr>
            <a:normAutofit fontScale="90000"/>
          </a:bodyPr>
          <a:lstStyle/>
          <a:p>
            <a:r>
              <a:rPr lang="ru-RU" dirty="0" smtClean="0"/>
              <a:t>Какая это посуда?</a:t>
            </a:r>
            <a:br>
              <a:rPr lang="ru-RU" dirty="0" smtClean="0"/>
            </a:br>
            <a:r>
              <a:rPr lang="ru-RU" dirty="0" smtClean="0"/>
              <a:t>Кухонная.</a:t>
            </a:r>
            <a:endParaRPr lang="ru-RU" dirty="0"/>
          </a:p>
        </p:txBody>
      </p:sp>
    </p:spTree>
  </p:cSld>
  <p:clrMapOvr>
    <a:masterClrMapping/>
  </p:clrMapOvr>
  <p:transition advTm="4945">
    <p:split orient="vert"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Вячеслав\Desktop\zadanie-naidi-chego-ne-khvataet.jpg"/>
          <p:cNvPicPr/>
          <p:nvPr/>
        </p:nvPicPr>
        <p:blipFill>
          <a:blip r:embed="rId2"/>
          <a:srcRect/>
          <a:stretch>
            <a:fillRect/>
          </a:stretch>
        </p:blipFill>
        <p:spPr bwMode="auto">
          <a:xfrm>
            <a:off x="0" y="0"/>
            <a:ext cx="9143999" cy="6857999"/>
          </a:xfrm>
          <a:prstGeom prst="rect">
            <a:avLst/>
          </a:prstGeom>
          <a:noFill/>
          <a:ln w="9525">
            <a:noFill/>
            <a:miter lim="800000"/>
            <a:headEnd/>
            <a:tailEnd/>
          </a:ln>
        </p:spPr>
      </p:pic>
    </p:spTree>
  </p:cSld>
  <p:clrMapOvr>
    <a:masterClrMapping/>
  </p:clrMapOvr>
  <p:transition advTm="27378">
    <p:wipe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571744"/>
            <a:ext cx="8229600" cy="1143000"/>
          </a:xfrm>
        </p:spPr>
        <p:txBody>
          <a:bodyPr>
            <a:normAutofit fontScale="90000"/>
          </a:bodyPr>
          <a:lstStyle/>
          <a:p>
            <a:pPr algn="l"/>
            <a:r>
              <a:rPr lang="ru-RU" dirty="0"/>
              <a:t>Физ. Минутка</a:t>
            </a:r>
            <a:br>
              <a:rPr lang="ru-RU" dirty="0"/>
            </a:br>
            <a:r>
              <a:rPr lang="ru-RU" dirty="0"/>
              <a:t>Ну-ка, ну-ка, </a:t>
            </a:r>
            <a:r>
              <a:rPr lang="ru-RU" dirty="0" err="1"/>
              <a:t>ну-ли</a:t>
            </a:r>
            <a:r>
              <a:rPr lang="ru-RU" dirty="0"/>
              <a:t>, не ворчите  вы кастрюли!</a:t>
            </a:r>
            <a:br>
              <a:rPr lang="ru-RU" dirty="0"/>
            </a:br>
            <a:r>
              <a:rPr lang="ru-RU" dirty="0"/>
              <a:t>Кашу сладкую варите, наших деточек кормите.</a:t>
            </a:r>
            <a:br>
              <a:rPr lang="ru-RU" dirty="0"/>
            </a:br>
            <a:endParaRPr lang="ru-RU" dirty="0"/>
          </a:p>
        </p:txBody>
      </p:sp>
    </p:spTree>
  </p:cSld>
  <p:clrMapOvr>
    <a:masterClrMapping/>
  </p:clrMapOvr>
  <p:transition advTm="25366">
    <p:wipe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714620"/>
            <a:ext cx="8229600" cy="1143000"/>
          </a:xfrm>
        </p:spPr>
        <p:txBody>
          <a:bodyPr>
            <a:normAutofit fontScale="90000"/>
          </a:bodyPr>
          <a:lstStyle/>
          <a:p>
            <a:r>
              <a:rPr lang="ru-RU" dirty="0"/>
              <a:t/>
            </a:r>
            <a:br>
              <a:rPr lang="ru-RU" dirty="0"/>
            </a:br>
            <a:r>
              <a:rPr lang="ru-RU" dirty="0"/>
              <a:t>Сахар живет… (в сахарнице)</a:t>
            </a:r>
            <a:br>
              <a:rPr lang="ru-RU" dirty="0"/>
            </a:br>
            <a:r>
              <a:rPr lang="ru-RU" dirty="0"/>
              <a:t>Хлеб живет… (в хлебнице)</a:t>
            </a:r>
            <a:br>
              <a:rPr lang="ru-RU" dirty="0"/>
            </a:br>
            <a:r>
              <a:rPr lang="ru-RU" dirty="0"/>
              <a:t>Салат живет… (в салатнице)</a:t>
            </a:r>
            <a:br>
              <a:rPr lang="ru-RU" dirty="0"/>
            </a:br>
            <a:r>
              <a:rPr lang="ru-RU" dirty="0"/>
              <a:t>Конфеты живут… (в конфетнице)</a:t>
            </a:r>
            <a:br>
              <a:rPr lang="ru-RU" dirty="0"/>
            </a:br>
            <a:r>
              <a:rPr lang="ru-RU" dirty="0"/>
              <a:t>Масло живет… (в масленке)</a:t>
            </a:r>
            <a:br>
              <a:rPr lang="ru-RU" dirty="0"/>
            </a:br>
            <a:r>
              <a:rPr lang="ru-RU" dirty="0"/>
              <a:t>Соль живет… (в солонке)</a:t>
            </a:r>
            <a:br>
              <a:rPr lang="ru-RU" dirty="0"/>
            </a:br>
            <a:endParaRPr lang="ru-RU" dirty="0"/>
          </a:p>
        </p:txBody>
      </p:sp>
    </p:spTree>
  </p:cSld>
  <p:clrMapOvr>
    <a:masterClrMapping/>
  </p:clrMapOvr>
  <p:transition advTm="31107">
    <p:wheel spokes="3"/>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785794"/>
            <a:ext cx="8229600" cy="1143000"/>
          </a:xfrm>
        </p:spPr>
        <p:txBody>
          <a:bodyPr>
            <a:normAutofit fontScale="90000"/>
          </a:bodyPr>
          <a:lstStyle/>
          <a:p>
            <a:r>
              <a:rPr lang="ru-RU" dirty="0" smtClean="0"/>
              <a:t>Посуда бывает: </a:t>
            </a:r>
            <a:br>
              <a:rPr lang="ru-RU" dirty="0" smtClean="0"/>
            </a:br>
            <a:r>
              <a:rPr lang="ru-RU" dirty="0" smtClean="0"/>
              <a:t>Деревянная.</a:t>
            </a:r>
            <a:br>
              <a:rPr lang="ru-RU" dirty="0" smtClean="0"/>
            </a:br>
            <a:r>
              <a:rPr lang="ru-RU" dirty="0" smtClean="0"/>
              <a:t/>
            </a:r>
            <a:br>
              <a:rPr lang="ru-RU" dirty="0" smtClean="0"/>
            </a:br>
            <a:endParaRPr lang="ru-RU" dirty="0"/>
          </a:p>
        </p:txBody>
      </p:sp>
      <p:pic>
        <p:nvPicPr>
          <p:cNvPr id="24578" name="Picture 2" descr="C:\Users\Вячеслав\Desktop\1314020197_image_4cdc49636127e.jpg"/>
          <p:cNvPicPr>
            <a:picLocks noChangeAspect="1" noChangeArrowheads="1"/>
          </p:cNvPicPr>
          <p:nvPr/>
        </p:nvPicPr>
        <p:blipFill>
          <a:blip r:embed="rId3"/>
          <a:srcRect/>
          <a:stretch>
            <a:fillRect/>
          </a:stretch>
        </p:blipFill>
        <p:spPr bwMode="auto">
          <a:xfrm>
            <a:off x="2214563" y="1571612"/>
            <a:ext cx="5143519" cy="5191138"/>
          </a:xfrm>
          <a:prstGeom prst="rect">
            <a:avLst/>
          </a:prstGeom>
          <a:noFill/>
        </p:spPr>
      </p:pic>
    </p:spTree>
  </p:cSld>
  <p:clrMapOvr>
    <a:masterClrMapping/>
  </p:clrMapOvr>
  <p:transition advTm="10077">
    <p:wheel spokes="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Стеклянная.</a:t>
            </a:r>
            <a:endParaRPr lang="ru-RU" dirty="0"/>
          </a:p>
        </p:txBody>
      </p:sp>
      <p:pic>
        <p:nvPicPr>
          <p:cNvPr id="25603" name="Picture 3" descr="C:\Users\Вячеслав\Desktop\1217287.jpg"/>
          <p:cNvPicPr>
            <a:picLocks noChangeAspect="1" noChangeArrowheads="1"/>
          </p:cNvPicPr>
          <p:nvPr/>
        </p:nvPicPr>
        <p:blipFill>
          <a:blip r:embed="rId3"/>
          <a:srcRect/>
          <a:stretch>
            <a:fillRect/>
          </a:stretch>
        </p:blipFill>
        <p:spPr bwMode="auto">
          <a:xfrm>
            <a:off x="1928794" y="1357298"/>
            <a:ext cx="5429288" cy="4857774"/>
          </a:xfrm>
          <a:prstGeom prst="rect">
            <a:avLst/>
          </a:prstGeom>
          <a:noFill/>
        </p:spPr>
      </p:pic>
    </p:spTree>
  </p:cSld>
  <p:clrMapOvr>
    <a:masterClrMapping/>
  </p:clrMapOvr>
  <p:transition advTm="10811">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Пластмассовая.</a:t>
            </a:r>
            <a:endParaRPr lang="ru-RU" dirty="0"/>
          </a:p>
        </p:txBody>
      </p:sp>
      <p:pic>
        <p:nvPicPr>
          <p:cNvPr id="26626" name="Picture 2" descr="C:\Users\Вячеслав\Desktop\1246359587_0010.jpg"/>
          <p:cNvPicPr>
            <a:picLocks noChangeAspect="1" noChangeArrowheads="1"/>
          </p:cNvPicPr>
          <p:nvPr/>
        </p:nvPicPr>
        <p:blipFill>
          <a:blip r:embed="rId3"/>
          <a:srcRect/>
          <a:stretch>
            <a:fillRect/>
          </a:stretch>
        </p:blipFill>
        <p:spPr bwMode="auto">
          <a:xfrm>
            <a:off x="1142976" y="1800224"/>
            <a:ext cx="7286676" cy="4200543"/>
          </a:xfrm>
          <a:prstGeom prst="rect">
            <a:avLst/>
          </a:prstGeom>
          <a:noFill/>
        </p:spPr>
      </p:pic>
    </p:spTree>
  </p:cSld>
  <p:clrMapOvr>
    <a:masterClrMapping/>
  </p:clrMapOvr>
  <p:transition advTm="9859">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Металлическая</a:t>
            </a:r>
            <a:endParaRPr lang="ru-RU" dirty="0"/>
          </a:p>
        </p:txBody>
      </p:sp>
      <p:pic>
        <p:nvPicPr>
          <p:cNvPr id="27651" name="Picture 3" descr="C:\Users\Вячеслав\Desktop\sovremennaya-posuda.jpg"/>
          <p:cNvPicPr>
            <a:picLocks noChangeAspect="1" noChangeArrowheads="1"/>
          </p:cNvPicPr>
          <p:nvPr/>
        </p:nvPicPr>
        <p:blipFill>
          <a:blip r:embed="rId3"/>
          <a:srcRect/>
          <a:stretch>
            <a:fillRect/>
          </a:stretch>
        </p:blipFill>
        <p:spPr bwMode="auto">
          <a:xfrm>
            <a:off x="1214414" y="1285860"/>
            <a:ext cx="6858000" cy="5143500"/>
          </a:xfrm>
          <a:prstGeom prst="rect">
            <a:avLst/>
          </a:prstGeom>
          <a:noFill/>
        </p:spPr>
      </p:pic>
    </p:spTree>
  </p:cSld>
  <p:clrMapOvr>
    <a:masterClrMapping/>
  </p:clrMapOvr>
  <p:transition advTm="10562">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3116"/>
            <a:ext cx="8229600" cy="1143000"/>
          </a:xfrm>
        </p:spPr>
        <p:txBody>
          <a:bodyPr>
            <a:normAutofit fontScale="90000"/>
          </a:bodyPr>
          <a:lstStyle/>
          <a:p>
            <a:pPr algn="l"/>
            <a:r>
              <a:rPr lang="ru-RU" dirty="0" smtClean="0"/>
              <a:t>Мы в шкафу рядком стоим</a:t>
            </a:r>
            <a:br>
              <a:rPr lang="ru-RU" dirty="0" smtClean="0"/>
            </a:br>
            <a:r>
              <a:rPr lang="ru-RU" dirty="0" smtClean="0"/>
              <a:t>Чистотой своей блестим</a:t>
            </a:r>
            <a:br>
              <a:rPr lang="ru-RU" dirty="0" smtClean="0"/>
            </a:br>
            <a:r>
              <a:rPr lang="ru-RU" dirty="0" smtClean="0"/>
              <a:t>Приглашают нас на чай</a:t>
            </a:r>
            <a:br>
              <a:rPr lang="ru-RU" dirty="0" smtClean="0"/>
            </a:br>
            <a:r>
              <a:rPr lang="ru-RU" dirty="0" smtClean="0"/>
              <a:t>Знаешь нас? Так отвечай!</a:t>
            </a:r>
            <a:br>
              <a:rPr lang="ru-RU" dirty="0" smtClean="0"/>
            </a:br>
            <a:endParaRPr lang="ru-RU" dirty="0"/>
          </a:p>
        </p:txBody>
      </p:sp>
    </p:spTree>
  </p:cSld>
  <p:clrMapOvr>
    <a:masterClrMapping/>
  </p:clrMapOvr>
  <p:transition advTm="10280">
    <p:wipe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Фарфоровая</a:t>
            </a:r>
            <a:endParaRPr lang="ru-RU" dirty="0"/>
          </a:p>
        </p:txBody>
      </p:sp>
      <p:pic>
        <p:nvPicPr>
          <p:cNvPr id="28675" name="Picture 3" descr="C:\Users\Вячеслав\Desktop\01_490x368.jpg"/>
          <p:cNvPicPr>
            <a:picLocks noChangeAspect="1" noChangeArrowheads="1"/>
          </p:cNvPicPr>
          <p:nvPr/>
        </p:nvPicPr>
        <p:blipFill>
          <a:blip r:embed="rId2"/>
          <a:srcRect/>
          <a:stretch>
            <a:fillRect/>
          </a:stretch>
        </p:blipFill>
        <p:spPr bwMode="auto">
          <a:xfrm>
            <a:off x="857224" y="1676400"/>
            <a:ext cx="7215237" cy="4467244"/>
          </a:xfrm>
          <a:prstGeom prst="rect">
            <a:avLst/>
          </a:prstGeom>
          <a:noFill/>
        </p:spPr>
      </p:pic>
    </p:spTree>
  </p:cSld>
  <p:clrMapOvr>
    <a:masterClrMapping/>
  </p:clrMapOvr>
  <p:transition advTm="10187">
    <p:wheel spokes="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Керамическая</a:t>
            </a:r>
            <a:endParaRPr lang="ru-RU" dirty="0"/>
          </a:p>
        </p:txBody>
      </p:sp>
      <p:pic>
        <p:nvPicPr>
          <p:cNvPr id="29698" name="Picture 2" descr="C:\Users\Вячеслав\Desktop\25.jpg"/>
          <p:cNvPicPr>
            <a:picLocks noChangeAspect="1" noChangeArrowheads="1"/>
          </p:cNvPicPr>
          <p:nvPr/>
        </p:nvPicPr>
        <p:blipFill>
          <a:blip r:embed="rId3"/>
          <a:srcRect/>
          <a:stretch>
            <a:fillRect/>
          </a:stretch>
        </p:blipFill>
        <p:spPr bwMode="auto">
          <a:xfrm>
            <a:off x="1285852" y="1428736"/>
            <a:ext cx="6667500" cy="5000625"/>
          </a:xfrm>
          <a:prstGeom prst="rect">
            <a:avLst/>
          </a:prstGeom>
          <a:noFill/>
        </p:spPr>
      </p:pic>
    </p:spTree>
  </p:cSld>
  <p:clrMapOvr>
    <a:masterClrMapping/>
  </p:clrMapOvr>
  <p:transition advTm="9922">
    <p:wheel spokes="3"/>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Проверим.</a:t>
            </a:r>
            <a:endParaRPr lang="ru-RU" dirty="0"/>
          </a:p>
        </p:txBody>
      </p:sp>
      <p:pic>
        <p:nvPicPr>
          <p:cNvPr id="30723" name="Picture 3" descr="C:\Users\Вячеслав\Desktop\11b5e7c53fed3a87c5cdeca233b2e680.jpg"/>
          <p:cNvPicPr>
            <a:picLocks noChangeAspect="1" noChangeArrowheads="1"/>
          </p:cNvPicPr>
          <p:nvPr/>
        </p:nvPicPr>
        <p:blipFill>
          <a:blip r:embed="rId2"/>
          <a:srcRect/>
          <a:stretch>
            <a:fillRect/>
          </a:stretch>
        </p:blipFill>
        <p:spPr bwMode="auto">
          <a:xfrm>
            <a:off x="785786" y="1214422"/>
            <a:ext cx="7620000" cy="5238750"/>
          </a:xfrm>
          <a:prstGeom prst="rect">
            <a:avLst/>
          </a:prstGeom>
          <a:noFill/>
        </p:spPr>
      </p:pic>
    </p:spTree>
  </p:cSld>
  <p:clrMapOvr>
    <a:masterClrMapping/>
  </p:clrMapOvr>
  <p:transition advTm="15226">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1746" name="Picture 2" descr="C:\Users\Вячеслав\Desktop\384881ea38104cec63f372ac86cddea8.gif"/>
          <p:cNvPicPr>
            <a:picLocks noChangeAspect="1" noChangeArrowheads="1"/>
          </p:cNvPicPr>
          <p:nvPr/>
        </p:nvPicPr>
        <p:blipFill>
          <a:blip r:embed="rId3"/>
          <a:srcRect/>
          <a:stretch>
            <a:fillRect/>
          </a:stretch>
        </p:blipFill>
        <p:spPr bwMode="auto">
          <a:xfrm>
            <a:off x="1500167" y="714356"/>
            <a:ext cx="6357982" cy="5500726"/>
          </a:xfrm>
          <a:prstGeom prst="rect">
            <a:avLst/>
          </a:prstGeom>
          <a:noFill/>
        </p:spPr>
      </p:pic>
    </p:spTree>
  </p:cSld>
  <p:clrMapOvr>
    <a:masterClrMapping/>
  </p:clrMapOvr>
  <p:transition advTm="15647">
    <p:diamon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2770" name="Picture 2" descr="C:\Users\Вячеслав\Desktop\1.jpg"/>
          <p:cNvPicPr>
            <a:picLocks noChangeAspect="1" noChangeArrowheads="1"/>
          </p:cNvPicPr>
          <p:nvPr/>
        </p:nvPicPr>
        <p:blipFill>
          <a:blip r:embed="rId3"/>
          <a:srcRect/>
          <a:stretch>
            <a:fillRect/>
          </a:stretch>
        </p:blipFill>
        <p:spPr bwMode="auto">
          <a:xfrm>
            <a:off x="1500166" y="500042"/>
            <a:ext cx="6215106" cy="5929354"/>
          </a:xfrm>
          <a:prstGeom prst="rect">
            <a:avLst/>
          </a:prstGeom>
          <a:noFill/>
        </p:spPr>
      </p:pic>
    </p:spTree>
  </p:cSld>
  <p:clrMapOvr>
    <a:masterClrMapping/>
  </p:clrMapOvr>
  <p:transition advTm="15460">
    <p:strips/>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3794" name="Picture 2" descr="C:\Users\Вячеслав\Desktop\140849.jpg"/>
          <p:cNvPicPr>
            <a:picLocks noChangeAspect="1" noChangeArrowheads="1"/>
          </p:cNvPicPr>
          <p:nvPr/>
        </p:nvPicPr>
        <p:blipFill>
          <a:blip r:embed="rId3"/>
          <a:srcRect/>
          <a:stretch>
            <a:fillRect/>
          </a:stretch>
        </p:blipFill>
        <p:spPr bwMode="auto">
          <a:xfrm>
            <a:off x="1571604" y="571481"/>
            <a:ext cx="6143668" cy="5643602"/>
          </a:xfrm>
          <a:prstGeom prst="rect">
            <a:avLst/>
          </a:prstGeom>
          <a:noFill/>
        </p:spPr>
      </p:pic>
    </p:spTree>
  </p:cSld>
  <p:clrMapOvr>
    <a:masterClrMapping/>
  </p:clrMapOvr>
  <p:transition advTm="15007">
    <p:pull dir="l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4818" name="Picture 2" descr="C:\Users\Вячеслав\Desktop\5.jpg"/>
          <p:cNvPicPr>
            <a:picLocks noChangeAspect="1" noChangeArrowheads="1"/>
          </p:cNvPicPr>
          <p:nvPr/>
        </p:nvPicPr>
        <p:blipFill>
          <a:blip r:embed="rId3"/>
          <a:srcRect/>
          <a:stretch>
            <a:fillRect/>
          </a:stretch>
        </p:blipFill>
        <p:spPr bwMode="auto">
          <a:xfrm>
            <a:off x="1214414" y="642918"/>
            <a:ext cx="7358114" cy="5429288"/>
          </a:xfrm>
          <a:prstGeom prst="rect">
            <a:avLst/>
          </a:prstGeom>
          <a:noFill/>
        </p:spPr>
      </p:pic>
    </p:spTree>
  </p:cSld>
  <p:clrMapOvr>
    <a:masterClrMapping/>
  </p:clrMapOvr>
  <p:transition advTm="15241">
    <p:strips dir="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5842" name="Picture 2" descr="C:\Users\Вячеслав\Desktop\711_2162021.jpg"/>
          <p:cNvPicPr>
            <a:picLocks noChangeAspect="1" noChangeArrowheads="1"/>
          </p:cNvPicPr>
          <p:nvPr/>
        </p:nvPicPr>
        <p:blipFill>
          <a:blip r:embed="rId3"/>
          <a:srcRect/>
          <a:stretch>
            <a:fillRect/>
          </a:stretch>
        </p:blipFill>
        <p:spPr bwMode="auto">
          <a:xfrm>
            <a:off x="127000" y="469900"/>
            <a:ext cx="8890000" cy="5918200"/>
          </a:xfrm>
          <a:prstGeom prst="rect">
            <a:avLst/>
          </a:prstGeom>
          <a:noFill/>
        </p:spPr>
      </p:pic>
    </p:spTree>
  </p:cSld>
  <p:clrMapOvr>
    <a:masterClrMapping/>
  </p:clrMapOvr>
  <p:transition advTm="15225">
    <p:pull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571744"/>
            <a:ext cx="8229600" cy="1143000"/>
          </a:xfrm>
        </p:spPr>
        <p:txBody>
          <a:bodyPr>
            <a:normAutofit/>
          </a:bodyPr>
          <a:lstStyle/>
          <a:p>
            <a:r>
              <a:rPr lang="ru-RU" sz="6000" dirty="0" smtClean="0">
                <a:solidFill>
                  <a:srgbClr val="FF0000"/>
                </a:solidFill>
              </a:rPr>
              <a:t>Спасибо за внимание!</a:t>
            </a:r>
            <a:endParaRPr lang="ru-RU" sz="6000" dirty="0">
              <a:solidFill>
                <a:srgbClr val="FF0000"/>
              </a:solidFill>
            </a:endParaRPr>
          </a:p>
        </p:txBody>
      </p:sp>
    </p:spTree>
  </p:cSld>
  <p:clrMapOvr>
    <a:masterClrMapping/>
  </p:clrMapOvr>
  <p:transition advTm="6646">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5362" name="Picture 2" descr="C:\Users\Вячеслав\Desktop\1325490975_2324608_cqszdz27gmgdjjctuep_1280x768.jpg"/>
          <p:cNvPicPr>
            <a:picLocks noChangeAspect="1" noChangeArrowheads="1"/>
          </p:cNvPicPr>
          <p:nvPr/>
        </p:nvPicPr>
        <p:blipFill>
          <a:blip r:embed="rId3"/>
          <a:srcRect/>
          <a:stretch>
            <a:fillRect/>
          </a:stretch>
        </p:blipFill>
        <p:spPr bwMode="auto">
          <a:xfrm>
            <a:off x="1476375" y="1109663"/>
            <a:ext cx="6191250" cy="4638675"/>
          </a:xfrm>
          <a:prstGeom prst="rect">
            <a:avLst/>
          </a:prstGeom>
          <a:noFill/>
        </p:spPr>
      </p:pic>
    </p:spTree>
  </p:cSld>
  <p:clrMapOvr>
    <a:masterClrMapping/>
  </p:clrMapOvr>
  <p:transition advTm="10327">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3116"/>
            <a:ext cx="8229600" cy="1143000"/>
          </a:xfrm>
        </p:spPr>
        <p:txBody>
          <a:bodyPr>
            <a:noAutofit/>
          </a:bodyPr>
          <a:lstStyle/>
          <a:p>
            <a:pPr algn="l"/>
            <a:r>
              <a:rPr lang="ru-RU" dirty="0"/>
              <a:t>Как начнет говорить – разговаривать, </a:t>
            </a:r>
            <a:br>
              <a:rPr lang="ru-RU" dirty="0"/>
            </a:br>
            <a:r>
              <a:rPr lang="ru-RU" dirty="0"/>
              <a:t>Надо чай поскорее заваривать.</a:t>
            </a:r>
            <a:br>
              <a:rPr lang="ru-RU" dirty="0"/>
            </a:br>
            <a:endParaRPr lang="ru-RU" dirty="0"/>
          </a:p>
        </p:txBody>
      </p:sp>
    </p:spTree>
  </p:cSld>
  <p:clrMapOvr>
    <a:masterClrMapping/>
  </p:clrMapOvr>
  <p:transition advTm="9984">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4" name="Рисунок 3" descr="C:\Users\Вячеслав\Desktop\img16.jpg"/>
          <p:cNvPicPr/>
          <p:nvPr/>
        </p:nvPicPr>
        <p:blipFill>
          <a:blip r:embed="rId3"/>
          <a:srcRect/>
          <a:stretch>
            <a:fillRect/>
          </a:stretch>
        </p:blipFill>
        <p:spPr bwMode="auto">
          <a:xfrm>
            <a:off x="928662" y="571480"/>
            <a:ext cx="6858048" cy="5643602"/>
          </a:xfrm>
          <a:prstGeom prst="rect">
            <a:avLst/>
          </a:prstGeom>
          <a:noFill/>
          <a:ln w="9525">
            <a:noFill/>
            <a:miter lim="800000"/>
            <a:headEnd/>
            <a:tailEnd/>
          </a:ln>
        </p:spPr>
      </p:pic>
    </p:spTree>
  </p:cSld>
  <p:clrMapOvr>
    <a:masterClrMapping/>
  </p:clrMapOvr>
  <p:transition advTm="10671">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3143248"/>
            <a:ext cx="8229600" cy="1143000"/>
          </a:xfrm>
        </p:spPr>
        <p:txBody>
          <a:bodyPr>
            <a:normAutofit fontScale="90000"/>
          </a:bodyPr>
          <a:lstStyle/>
          <a:p>
            <a:pPr algn="l"/>
            <a:r>
              <a:rPr lang="ru-RU" dirty="0"/>
              <a:t>Неприступная на вид, </a:t>
            </a:r>
            <a:br>
              <a:rPr lang="ru-RU" dirty="0"/>
            </a:br>
            <a:r>
              <a:rPr lang="ru-RU" dirty="0"/>
              <a:t>Подбоченившись стоит,</a:t>
            </a:r>
            <a:br>
              <a:rPr lang="ru-RU" dirty="0"/>
            </a:br>
            <a:r>
              <a:rPr lang="ru-RU" dirty="0"/>
              <a:t>А внутри – то посмотри,</a:t>
            </a:r>
            <a:br>
              <a:rPr lang="ru-RU" dirty="0"/>
            </a:br>
            <a:r>
              <a:rPr lang="ru-RU" dirty="0"/>
              <a:t>Угощение внутри.</a:t>
            </a:r>
            <a:br>
              <a:rPr lang="ru-RU" dirty="0"/>
            </a:br>
            <a:endParaRPr lang="ru-RU" dirty="0"/>
          </a:p>
        </p:txBody>
      </p:sp>
    </p:spTree>
  </p:cSld>
  <p:clrMapOvr>
    <a:masterClrMapping/>
  </p:clrMapOvr>
  <p:transition advTm="12979">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C:\Users\Вячеслав\Desktop\img29.jpg"/>
          <p:cNvPicPr/>
          <p:nvPr/>
        </p:nvPicPr>
        <p:blipFill>
          <a:blip r:embed="rId3"/>
          <a:srcRect/>
          <a:stretch>
            <a:fillRect/>
          </a:stretch>
        </p:blipFill>
        <p:spPr bwMode="auto">
          <a:xfrm>
            <a:off x="1643042" y="642918"/>
            <a:ext cx="6429420" cy="5643602"/>
          </a:xfrm>
          <a:prstGeom prst="rect">
            <a:avLst/>
          </a:prstGeom>
          <a:noFill/>
          <a:ln w="9525">
            <a:noFill/>
            <a:miter lim="800000"/>
            <a:headEnd/>
            <a:tailEnd/>
          </a:ln>
        </p:spPr>
      </p:pic>
    </p:spTree>
  </p:cSld>
  <p:clrMapOvr>
    <a:masterClrMapping/>
  </p:clrMapOvr>
  <p:transition advTm="10359">
    <p:pull dir="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151</Words>
  <Application>Microsoft Office PowerPoint</Application>
  <PresentationFormat>Экран (4:3)</PresentationFormat>
  <Paragraphs>35</Paragraphs>
  <Slides>48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48</vt:i4>
      </vt:variant>
    </vt:vector>
  </HeadingPairs>
  <TitlesOfParts>
    <vt:vector size="49" baseType="lpstr">
      <vt:lpstr>Тема Office</vt:lpstr>
      <vt:lpstr>Средняя группа Предметный мир            Посуда</vt:lpstr>
      <vt:lpstr>  Образовательные области : «Познание», «Коммуникация», «Художественная литература». Цель: Расширение представления об окружающих предметах. Образовательные задачи: Расширение и обогащение словарного запаса по теме: «Посуда». Закрепление навыков правильного употребления названий  и назначений посуды. Учить детей образовывать слова по аналогии, отгадывать загадки. Развивающие: Развитие наблюдательности, воображения, мышления. Воспитательные:  Воспитание умения выслушивать ответы друг друга. </vt:lpstr>
      <vt:lpstr>Словарная работа: посуда кухонная, столовая, чайная;  сахарница, салатница,  конфетница, хлебница, масленка, солонка. Предварительная работа: чтение сказки К. Чуковского «Федорино горе», рассматривание  иллюстраций на тему «Посуда», отгадывание загадок про посуду </vt:lpstr>
      <vt:lpstr>Мы в шкафу рядком стоим Чистотой своей блестим Приглашают нас на чай Знаешь нас? Так отвечай! </vt:lpstr>
      <vt:lpstr>Слайд 5</vt:lpstr>
      <vt:lpstr>Как начнет говорить – разговаривать,  Надо чай поскорее заваривать. </vt:lpstr>
      <vt:lpstr>Слайд 7</vt:lpstr>
      <vt:lpstr>Неприступная на вид,  Подбоченившись стоит, А внутри – то посмотри, Угощение внутри. </vt:lpstr>
      <vt:lpstr>Слайд 9</vt:lpstr>
      <vt:lpstr>Какая это посуда? Чайная.</vt:lpstr>
      <vt:lpstr>Чего не стало?</vt:lpstr>
      <vt:lpstr>Физ. Минутка. Вот большой пузатый чайник, Очень важен как начальник, Вот фарфоровые чашки, Очень хрупкие бедняжки, Вот фарфоровые блюдца,  Только стукни, разобьются, Вот серебряные ложки, Голова на тонкой ножке, Вот пластмассовый поднос, Он посуду нам принес. </vt:lpstr>
      <vt:lpstr>Сама не ест, а людей кормит.</vt:lpstr>
      <vt:lpstr>Слайд 14</vt:lpstr>
      <vt:lpstr>Захочешь чай – любую выбирай! Вот они толстушки. Кто такие?</vt:lpstr>
      <vt:lpstr>Слайд 16</vt:lpstr>
      <vt:lpstr>Суп, салат, пюре, котлеты Подают всегда в …</vt:lpstr>
      <vt:lpstr>Слайд 18</vt:lpstr>
      <vt:lpstr>На одной широкой ножке, У неё четыре рожка, Но она совсем не пилка, Для котлет и мяса (вилка) </vt:lpstr>
      <vt:lpstr>Слайд 20</vt:lpstr>
      <vt:lpstr>Какая это посуда? Столовая</vt:lpstr>
      <vt:lpstr>Найди лишнее слово.  Тарелка, ложка, вилка, стул. Кружка, яблоко, груша, апельсин.  </vt:lpstr>
      <vt:lpstr>Физ. Минутка. Мы посуду для Федоры вымоем без уговоров, Моем вилку, кружку, ложку, моем блюдо и стакан, И закроем крепко кран. </vt:lpstr>
      <vt:lpstr>В ней варят щи, компот и кашу На всю семью большую нашу! </vt:lpstr>
      <vt:lpstr>Слайд 25</vt:lpstr>
      <vt:lpstr>Печем блины, картошку жарим, Омлет готовим мы на ней.</vt:lpstr>
      <vt:lpstr>Слайд 27</vt:lpstr>
      <vt:lpstr>Среди ложек я полковник И зовут меня половник</vt:lpstr>
      <vt:lpstr>Слайд 29</vt:lpstr>
      <vt:lpstr>Я пыхчу, пыхчу, Больше греться не хочу. Крышка громко зазвенела: «Пейте чай, вода вскипела!:</vt:lpstr>
      <vt:lpstr>Слайд 31</vt:lpstr>
      <vt:lpstr>Какая это посуда? Кухонная.</vt:lpstr>
      <vt:lpstr>Слайд 33</vt:lpstr>
      <vt:lpstr>Физ. Минутка Ну-ка, ну-ка, ну-ли, не ворчите  вы кастрюли! Кашу сладкую варите, наших деточек кормите. </vt:lpstr>
      <vt:lpstr> Сахар живет… (в сахарнице) Хлеб живет… (в хлебнице) Салат живет… (в салатнице) Конфеты живут… (в конфетнице) Масло живет… (в масленке) Соль живет… (в солонке) </vt:lpstr>
      <vt:lpstr>Посуда бывает:  Деревянная.  </vt:lpstr>
      <vt:lpstr>Стеклянная.</vt:lpstr>
      <vt:lpstr>Пластмассовая.</vt:lpstr>
      <vt:lpstr>Металлическая</vt:lpstr>
      <vt:lpstr>Фарфоровая</vt:lpstr>
      <vt:lpstr>Керамическая</vt:lpstr>
      <vt:lpstr>Проверим.</vt:lpstr>
      <vt:lpstr>Слайд 43</vt:lpstr>
      <vt:lpstr>Слайд 44</vt:lpstr>
      <vt:lpstr>Слайд 45</vt:lpstr>
      <vt:lpstr>Слайд 46</vt:lpstr>
      <vt:lpstr>Слайд 47</vt:lpstr>
      <vt:lpstr>Спасибо за внимание!</vt:lpstr>
    </vt:vector>
  </TitlesOfParts>
  <Company>UralSOFT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младшая группа Предметный мир                     Посуда</dc:title>
  <dc:creator>Вячеслав</dc:creator>
  <cp:lastModifiedBy>Вячеслав</cp:lastModifiedBy>
  <cp:revision>15</cp:revision>
  <dcterms:created xsi:type="dcterms:W3CDTF">2014-04-27T14:14:17Z</dcterms:created>
  <dcterms:modified xsi:type="dcterms:W3CDTF">2015-11-13T02:38:45Z</dcterms:modified>
</cp:coreProperties>
</file>