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70" r:id="rId9"/>
    <p:sldId id="271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2090C-B682-48C1-BFCB-22DDED094E5F}" type="datetimeFigureOut">
              <a:rPr lang="ru-RU" smtClean="0"/>
              <a:pPr/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CA90B-2F10-4B93-AE17-4AA6C3422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2090C-B682-48C1-BFCB-22DDED094E5F}" type="datetimeFigureOut">
              <a:rPr lang="ru-RU" smtClean="0"/>
              <a:pPr/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CA90B-2F10-4B93-AE17-4AA6C3422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2090C-B682-48C1-BFCB-22DDED094E5F}" type="datetimeFigureOut">
              <a:rPr lang="ru-RU" smtClean="0"/>
              <a:pPr/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CA90B-2F10-4B93-AE17-4AA6C3422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2090C-B682-48C1-BFCB-22DDED094E5F}" type="datetimeFigureOut">
              <a:rPr lang="ru-RU" smtClean="0"/>
              <a:pPr/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CA90B-2F10-4B93-AE17-4AA6C3422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2090C-B682-48C1-BFCB-22DDED094E5F}" type="datetimeFigureOut">
              <a:rPr lang="ru-RU" smtClean="0"/>
              <a:pPr/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CA90B-2F10-4B93-AE17-4AA6C3422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2090C-B682-48C1-BFCB-22DDED094E5F}" type="datetimeFigureOut">
              <a:rPr lang="ru-RU" smtClean="0"/>
              <a:pPr/>
              <a:t>27.01.2016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CA90B-2F10-4B93-AE17-4AA6C3422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2090C-B682-48C1-BFCB-22DDED094E5F}" type="datetimeFigureOut">
              <a:rPr lang="ru-RU" smtClean="0"/>
              <a:pPr/>
              <a:t>27.01.2016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CA90B-2F10-4B93-AE17-4AA6C3422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2090C-B682-48C1-BFCB-22DDED094E5F}" type="datetimeFigureOut">
              <a:rPr lang="ru-RU" smtClean="0"/>
              <a:pPr/>
              <a:t>27.01.2016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CA90B-2F10-4B93-AE17-4AA6C3422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2090C-B682-48C1-BFCB-22DDED094E5F}" type="datetimeFigureOut">
              <a:rPr lang="ru-RU" smtClean="0"/>
              <a:pPr/>
              <a:t>27.01.2016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CA90B-2F10-4B93-AE17-4AA6C3422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2090C-B682-48C1-BFCB-22DDED094E5F}" type="datetimeFigureOut">
              <a:rPr lang="ru-RU" smtClean="0"/>
              <a:pPr/>
              <a:t>27.01.2016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CA90B-2F10-4B93-AE17-4AA6C3422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2090C-B682-48C1-BFCB-22DDED094E5F}" type="datetimeFigureOut">
              <a:rPr lang="ru-RU" smtClean="0"/>
              <a:pPr/>
              <a:t>27.01.2016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CA90B-2F10-4B93-AE17-4AA6C3422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2090C-B682-48C1-BFCB-22DDED094E5F}" type="datetimeFigureOut">
              <a:rPr lang="ru-RU" smtClean="0"/>
              <a:pPr/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CA90B-2F10-4B93-AE17-4AA6C3422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latin typeface="Monotype Corsiva" pitchFamily="66" charset="0"/>
              </a:rPr>
              <a:t>Теорема Виета</a:t>
            </a:r>
            <a:endParaRPr lang="ru-RU" sz="80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340769"/>
          <a:ext cx="8229600" cy="50405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4114800"/>
              </a:tblGrid>
              <a:tr h="60049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Алгоритм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Решение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75741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Найти сумму коэффициентов, если </a:t>
                      </a:r>
                      <a:r>
                        <a:rPr lang="en-US" sz="28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a+b+c</a:t>
                      </a:r>
                      <a:r>
                        <a:rPr lang="en-US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=1</a:t>
                      </a:r>
                      <a:r>
                        <a:rPr lang="ru-RU" sz="2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ru-RU" sz="28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то </a:t>
                      </a:r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₁ =1.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05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Найти сумму корней:         </a:t>
                      </a:r>
                      <a:r>
                        <a:rPr lang="ru-RU" sz="28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x₁+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8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x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₂; 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803749">
                <a:tc>
                  <a:txBody>
                    <a:bodyPr/>
                    <a:lstStyle/>
                    <a:p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3.Найти произведение корней:   </a:t>
                      </a:r>
                    </a:p>
                    <a:p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  <a:r>
                        <a:rPr lang="ru-RU" sz="28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x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₁· </a:t>
                      </a:r>
                      <a:r>
                        <a:rPr lang="ru-RU" sz="28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x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₂.</a:t>
                      </a:r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3568" y="476672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Решите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уравнение:   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² +2015х – 2016 = 0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5865515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lnSpc>
                <a:spcPct val="15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Числа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₁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₂ являются корнями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квадратного уравнения  ах² +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+ с =0   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тогда и только тогда, когда 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+ х</a:t>
            </a:r>
            <a:r>
              <a:rPr lang="ru-RU" b="1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=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/а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х</a:t>
            </a:r>
            <a:r>
              <a:rPr lang="ru-RU" b="1" i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∙  х</a:t>
            </a:r>
            <a:r>
              <a:rPr lang="ru-RU" b="1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/а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 праву достойна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стихах быть воспета  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 свойствах корней теорема Виета.   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Что лучше, скажи, постоянства такого:   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Умножишь ты корни — и дробь уж готова?    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числителе с, в знаменателе а   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А сумма корней тоже дроби равна.  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Хоть с минусом дробь, что за беда!   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числителе в, в знаменателе 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0"/>
            <a:ext cx="6624736" cy="68580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Назовите полные, неполные и приведенные квадратные уравнения: </a:t>
            </a:r>
          </a:p>
          <a:p>
            <a:pPr>
              <a:lnSpc>
                <a:spcPct val="2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3х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– 2х = 0                          </a:t>
            </a:r>
          </a:p>
          <a:p>
            <a:pPr>
              <a:lnSpc>
                <a:spcPct val="20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7х</a:t>
            </a:r>
            <a:r>
              <a:rPr lang="ru-RU" sz="28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– 16х + 4 =0     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            </a:t>
            </a:r>
          </a:p>
          <a:p>
            <a:pPr>
              <a:lnSpc>
                <a:spcPct val="20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– 3 = 0                        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          </a:t>
            </a:r>
          </a:p>
          <a:p>
            <a:pPr>
              <a:lnSpc>
                <a:spcPct val="2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х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+2х - 4 =0                          </a:t>
            </a:r>
          </a:p>
          <a:p>
            <a:pPr>
              <a:lnSpc>
                <a:spcPct val="2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-21х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+ 16х=0</a:t>
            </a:r>
          </a:p>
          <a:p>
            <a:pPr>
              <a:lnSpc>
                <a:spcPct val="2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х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+ 4х + 4 =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260648"/>
            <a:ext cx="7283152" cy="5865515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Преобразуйте квадратные</a:t>
            </a:r>
          </a:p>
          <a:p>
            <a:pPr algn="ctr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уравнения в приведенные: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3х</a:t>
            </a:r>
            <a:r>
              <a:rPr lang="ru-RU" sz="5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 + 6х –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2=0 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          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ru-RU" sz="5400" dirty="0"/>
              <a:t> 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-5х</a:t>
            </a:r>
            <a:r>
              <a:rPr lang="ru-RU" sz="5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 + 10х -2 =0        </a:t>
            </a:r>
            <a:r>
              <a:rPr lang="ru-RU" sz="5400" dirty="0" smtClean="0"/>
              <a:t>  </a:t>
            </a:r>
            <a:endParaRPr lang="ru-RU" sz="5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260350"/>
          <a:ext cx="8229600" cy="67153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34680"/>
                <a:gridCol w="1296144"/>
                <a:gridCol w="1296144"/>
                <a:gridCol w="1368152"/>
                <a:gridCol w="1234480"/>
              </a:tblGrid>
              <a:tr h="1032164">
                <a:tc>
                  <a:txBody>
                    <a:bodyPr/>
                    <a:lstStyle/>
                    <a:p>
                      <a:pPr algn="ctr"/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Уравнение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3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3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3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3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lang="ru-RU" sz="3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3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3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1*</a:t>
                      </a: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3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32164">
                <a:tc>
                  <a:txBody>
                    <a:bodyPr/>
                    <a:lstStyle/>
                    <a:p>
                      <a:pPr algn="ctr"/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– 6х – 7 = 0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32164">
                <a:tc>
                  <a:txBody>
                    <a:bodyPr/>
                    <a:lstStyle/>
                    <a:p>
                      <a:pPr algn="ctr"/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+ 3х – 10 = 0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32164">
                <a:tc>
                  <a:txBody>
                    <a:bodyPr/>
                    <a:lstStyle/>
                    <a:p>
                      <a:pPr algn="ctr"/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+ 5х + 6 = 0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32164">
                <a:tc>
                  <a:txBody>
                    <a:bodyPr/>
                    <a:lstStyle/>
                    <a:p>
                      <a:pPr algn="ctr"/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– </a:t>
                      </a:r>
                      <a:r>
                        <a:rPr lang="ru-RU" sz="32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12 = 0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32164">
                <a:tc>
                  <a:txBody>
                    <a:bodyPr/>
                    <a:lstStyle/>
                    <a:p>
                      <a:pPr algn="ctr"/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+11х -12 = 0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0825" y="404811"/>
          <a:ext cx="8435975" cy="63660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85071"/>
                <a:gridCol w="1296144"/>
                <a:gridCol w="1224136"/>
                <a:gridCol w="1224136"/>
                <a:gridCol w="1306488"/>
              </a:tblGrid>
              <a:tr h="10320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Уравнение</a:t>
                      </a:r>
                      <a:endParaRPr lang="ru-RU" sz="3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3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3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3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3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lang="ru-RU" sz="3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3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3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1*</a:t>
                      </a: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3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</a:tr>
              <a:tr h="10320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– 6х – 7 = 0</a:t>
                      </a:r>
                      <a:endParaRPr lang="ru-RU" sz="3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-7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320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+ 3х – 10 = 0</a:t>
                      </a:r>
                      <a:endParaRPr lang="ru-RU" sz="3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-5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-3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-10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320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+ 5х + 6 = 0</a:t>
                      </a:r>
                      <a:endParaRPr lang="ru-RU" sz="3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-3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-2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-5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320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– </a:t>
                      </a:r>
                      <a:r>
                        <a:rPr lang="ru-RU" sz="32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12 = 0</a:t>
                      </a:r>
                      <a:endParaRPr lang="ru-RU" sz="3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-3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-12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32090">
                <a:tc>
                  <a:txBody>
                    <a:bodyPr/>
                    <a:lstStyle/>
                    <a:p>
                      <a:pPr algn="ctr"/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+11х -12 = 0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-12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-11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-12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Дано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– корни уравнения  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+ 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px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+ 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= 0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Доказать, что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+ 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= –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    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· 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= 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397000"/>
          <a:ext cx="8712968" cy="44561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80520"/>
                <a:gridCol w="4032448"/>
              </a:tblGrid>
              <a:tr h="6638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Алгоритм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Доказательство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40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1. Записать формулы для нахождения х</a:t>
                      </a:r>
                      <a:r>
                        <a:rPr lang="ru-RU" sz="24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 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24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4084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Найти сумму корней:         </a:t>
                      </a:r>
                      <a:endParaRPr lang="ru-RU" sz="24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4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x</a:t>
                      </a:r>
                      <a:r>
                        <a:rPr lang="ru-RU" sz="24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₁+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x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₂;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4084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3.Найти произведение корней:   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  <a:r>
                        <a:rPr lang="ru-RU" sz="24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x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₁· </a:t>
                      </a:r>
                      <a:r>
                        <a:rPr lang="ru-RU" sz="24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x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₂.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е о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е м а   В и е т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а: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Если 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0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– корни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уравнения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аx</a:t>
            </a:r>
            <a:r>
              <a:rPr lang="ru-RU" sz="40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+ </a:t>
            </a:r>
            <a:r>
              <a:rPr lang="ru-RU" sz="4000" i="1" dirty="0" err="1">
                <a:latin typeface="Times New Roman" pitchFamily="18" charset="0"/>
                <a:cs typeface="Times New Roman" pitchFamily="18" charset="0"/>
              </a:rPr>
              <a:t>bx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+ </a:t>
            </a:r>
            <a:r>
              <a:rPr lang="ru-RU" sz="4000" i="1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= 0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0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+ 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=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/а; </a:t>
            </a:r>
            <a:endParaRPr lang="en-US" sz="4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 х</a:t>
            </a:r>
            <a:r>
              <a:rPr lang="ru-RU" sz="4000" i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 ∙  х</a:t>
            </a:r>
            <a:r>
              <a:rPr lang="ru-RU" sz="4000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 =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с/а. 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00115"/>
          <a:ext cx="8229600" cy="53478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58816"/>
                <a:gridCol w="2016224"/>
                <a:gridCol w="1954560"/>
              </a:tblGrid>
              <a:tr h="99815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Уравнение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3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3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6213">
                <a:tc>
                  <a:txBody>
                    <a:bodyPr/>
                    <a:lstStyle/>
                    <a:p>
                      <a:pPr algn="ctr"/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+7х+6=0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6213">
                <a:tc>
                  <a:txBody>
                    <a:bodyPr/>
                    <a:lstStyle/>
                    <a:p>
                      <a:pPr algn="ctr"/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-8х+12=0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6213">
                <a:tc>
                  <a:txBody>
                    <a:bodyPr/>
                    <a:lstStyle/>
                    <a:p>
                      <a:pPr algn="ctr"/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-х-6=0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6213">
                <a:tc>
                  <a:txBody>
                    <a:bodyPr/>
                    <a:lstStyle/>
                    <a:p>
                      <a:pPr algn="ctr"/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-15х-16=0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6213">
                <a:tc>
                  <a:txBody>
                    <a:bodyPr/>
                    <a:lstStyle/>
                    <a:p>
                      <a:pPr algn="ctr"/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+11х-12=0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3568" y="188640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Определите корни квадратного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уравнения методом подбора: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12775"/>
          <a:ext cx="8229600" cy="53599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6488"/>
                <a:gridCol w="1296144"/>
                <a:gridCol w="1368152"/>
                <a:gridCol w="1368152"/>
                <a:gridCol w="2890664"/>
              </a:tblGrid>
              <a:tr h="1451077">
                <a:tc>
                  <a:txBody>
                    <a:bodyPr/>
                    <a:lstStyle/>
                    <a:p>
                      <a:pPr algn="ctr"/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3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3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3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lang="ru-RU" sz="3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3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3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1*</a:t>
                      </a: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32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Уравнение</a:t>
                      </a:r>
                    </a:p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1377">
                <a:tc>
                  <a:txBody>
                    <a:bodyPr/>
                    <a:lstStyle/>
                    <a:p>
                      <a:pPr algn="ctr"/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=-3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1377">
                <a:tc>
                  <a:txBody>
                    <a:bodyPr/>
                    <a:lstStyle/>
                    <a:p>
                      <a:pPr algn="ctr"/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=5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1377">
                <a:tc>
                  <a:txBody>
                    <a:bodyPr/>
                    <a:lstStyle/>
                    <a:p>
                      <a:pPr algn="ctr"/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=-3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=-6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1377">
                <a:tc>
                  <a:txBody>
                    <a:bodyPr/>
                    <a:lstStyle/>
                    <a:p>
                      <a:pPr algn="ctr"/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=8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3200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=12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9512" y="0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Зная, что х</a:t>
            </a:r>
            <a:r>
              <a:rPr lang="ru-RU" sz="3200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х</a:t>
            </a:r>
            <a:r>
              <a:rPr lang="ru-RU" sz="3200" baseline="-25000" dirty="0" smtClean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корни квадратного уравнения,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составьте квадратные уравнения: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339</Words>
  <Application>Microsoft Office PowerPoint</Application>
  <PresentationFormat>Экран (4:3)</PresentationFormat>
  <Paragraphs>116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Теорема Виета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Теорема Виета</dc:title>
  <dc:creator>м-видео</dc:creator>
  <cp:lastModifiedBy>м-видео</cp:lastModifiedBy>
  <cp:revision>18</cp:revision>
  <dcterms:created xsi:type="dcterms:W3CDTF">2016-01-26T05:48:49Z</dcterms:created>
  <dcterms:modified xsi:type="dcterms:W3CDTF">2016-01-27T16:42:38Z</dcterms:modified>
</cp:coreProperties>
</file>