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62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43" d="100"/>
          <a:sy n="43" d="100"/>
        </p:scale>
        <p:origin x="60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9406" y="528145"/>
            <a:ext cx="8915399" cy="2262781"/>
          </a:xfrm>
        </p:spPr>
        <p:txBody>
          <a:bodyPr/>
          <a:lstStyle/>
          <a:p>
            <a:r>
              <a:rPr lang="ru-RU" b="1" dirty="0"/>
              <a:t>Тема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0385" y="3200827"/>
            <a:ext cx="8915399" cy="1126283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accent1"/>
                </a:solidFill>
              </a:rPr>
              <a:t>Десятичная система </a:t>
            </a:r>
            <a:r>
              <a:rPr lang="ru-RU" sz="6000" b="1" dirty="0" smtClean="0">
                <a:solidFill>
                  <a:schemeClr val="accent1"/>
                </a:solidFill>
              </a:rPr>
              <a:t>счисления</a:t>
            </a:r>
            <a:endParaRPr lang="ru-RU" sz="6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916" y="0"/>
            <a:ext cx="8911687" cy="740456"/>
          </a:xfrm>
        </p:spPr>
        <p:txBody>
          <a:bodyPr/>
          <a:lstStyle/>
          <a:p>
            <a:r>
              <a:rPr lang="ru-RU" b="1" dirty="0" smtClean="0"/>
              <a:t>Анкета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834" y="524656"/>
            <a:ext cx="12077844" cy="6333345"/>
          </a:xfrm>
        </p:spPr>
        <p:txBody>
          <a:bodyPr numCol="2"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Фамилия и имя.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Ряд, № парты, № варианта?(Р1, П2, В1)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Как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ты относишься к математике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?:</a:t>
            </a:r>
          </a:p>
          <a:p>
            <a:pPr marL="628650"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 smtClean="0"/>
              <a:t>математика — мой любимый предмет;</a:t>
            </a:r>
          </a:p>
          <a:p>
            <a:pPr marL="628650"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 smtClean="0"/>
              <a:t>мне </a:t>
            </a:r>
            <a:r>
              <a:rPr lang="ru-RU" b="1" i="1" dirty="0"/>
              <a:t>нравится заниматься математикой;</a:t>
            </a:r>
          </a:p>
          <a:p>
            <a:pPr marL="628650"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 smtClean="0"/>
              <a:t>я </a:t>
            </a:r>
            <a:r>
              <a:rPr lang="ru-RU" b="1" i="1" dirty="0"/>
              <a:t>равнодушен к предмету;</a:t>
            </a:r>
          </a:p>
          <a:p>
            <a:pPr marL="628650"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 smtClean="0"/>
              <a:t>мне </a:t>
            </a:r>
            <a:r>
              <a:rPr lang="ru-RU" b="1" i="1" dirty="0"/>
              <a:t>не нравится заниматься математикой</a:t>
            </a:r>
            <a:r>
              <a:rPr lang="ru-RU" b="1" i="1" dirty="0" smtClean="0"/>
              <a:t>; </a:t>
            </a:r>
            <a:r>
              <a:rPr lang="ru-RU" b="1" i="1" dirty="0"/>
              <a:t>математика — мой самый нелюбимый пред­мет.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+mj-lt"/>
              <a:buAutoNum type="arabicPeriod" startAt="4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Какая итоговая отметка у тебя была по мате­матике в 4 классе?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+mj-lt"/>
              <a:buAutoNum type="arabicPeriod" startAt="4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Ты будешь заниматься математикой, чтобы:</a:t>
            </a:r>
          </a:p>
          <a:p>
            <a:pPr marL="630238" indent="-360363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 smtClean="0"/>
              <a:t>изучить </a:t>
            </a:r>
            <a:r>
              <a:rPr lang="ru-RU" b="1" i="1" dirty="0"/>
              <a:t>материал учебника;</a:t>
            </a:r>
          </a:p>
          <a:p>
            <a:pPr marL="630238" lvl="0" indent="-360363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подготовить доклад;</a:t>
            </a:r>
          </a:p>
          <a:p>
            <a:pPr marL="179388" lvl="0" indent="-179388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хорошо подготовиться к контрольной работе;</a:t>
            </a:r>
          </a:p>
          <a:p>
            <a:pPr marL="179388" lvl="0" indent="-179388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выполнить самостоятельное исследование по теме;</a:t>
            </a:r>
          </a:p>
          <a:p>
            <a:pPr marL="269875" lvl="0" indent="-269875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участвовать в олимпиадах по математике;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проявить и развить свои способности (пере­числить какие);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научиться правильно оформлять письменные работы;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научиться аргументированно доказывать свою точку зрения в ходе изучения темы;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получать хорошие отметки на уроках и конт­рольных работах;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научиться решать задачи;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научиться выполнять творческие задания;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ru-RU" b="1" i="1" dirty="0"/>
              <a:t>свой вариант цели (указать какой).</a:t>
            </a:r>
          </a:p>
        </p:txBody>
      </p:sp>
    </p:spTree>
    <p:extLst>
      <p:ext uri="{BB962C8B-B14F-4D97-AF65-F5344CB8AC3E}">
        <p14:creationId xmlns:p14="http://schemas.microsoft.com/office/powerpoint/2010/main" val="75129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1861" y="252248"/>
            <a:ext cx="10810929" cy="6605752"/>
          </a:xfrm>
        </p:spPr>
        <p:txBody>
          <a:bodyPr numCol="2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Сколько звезд на небе?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А травинок в поле?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Сколько крошек в хлебе? Сколько капель в море?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На вопросы эти Не найти ответ,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Но сейчас вам, дети,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Дам один совет.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Если попытаться С цифрами дружить,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Можно не бояться,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Жить и не тужить.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Не бояться, что обидишь Ты своих друзей,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Сосчитаешь и увидишь: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Просто, без затей И конфеты, и игрушки,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Кукол, книжки и хлопушки Можно поровну делить,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Никого не позабыть.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Если ты считать умеешь,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Все науки одолеешь.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Скажут про тебя ребята: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«Наш дружок - ума палата».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А когда пройдут года,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Будешь взрослым ты тогда. Космонавтом, может, станешь, До небес рукой достанешь.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/>
              <a:t>Чтоб в полете не скучать, Сможешь звезды сосчитать.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/>
              <a:t>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                    </a:t>
            </a:r>
            <a:r>
              <a:rPr lang="ru-RU" sz="2400" b="1" dirty="0" smtClean="0"/>
              <a:t>В</a:t>
            </a:r>
            <a:r>
              <a:rPr lang="ru-RU" sz="2400" b="1" dirty="0"/>
              <a:t>. Н. Савичев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27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379" y="198441"/>
            <a:ext cx="10536621" cy="153576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Выполните умножение. Найдите </a:t>
            </a:r>
            <a:r>
              <a:rPr lang="ru-RU" sz="3100" dirty="0"/>
              <a:t>буквы соответствующие числам. Запишите в тетради эти буквы и прочитайте полученное высказывание о математике.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487464"/>
              </p:ext>
            </p:extLst>
          </p:nvPr>
        </p:nvGraphicFramePr>
        <p:xfrm>
          <a:off x="1546601" y="2049518"/>
          <a:ext cx="4430112" cy="397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9328"/>
                <a:gridCol w="617219"/>
                <a:gridCol w="659709"/>
                <a:gridCol w="659709"/>
                <a:gridCol w="659709"/>
                <a:gridCol w="617219"/>
                <a:gridCol w="617219"/>
              </a:tblGrid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</a:rPr>
                        <a:t>5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9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м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ц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н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effectLst/>
                        </a:rPr>
                        <a:t>ц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м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и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ц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7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р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м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к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е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к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и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effectLst/>
                        </a:rPr>
                        <a:t>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у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  <a:tr h="6621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>
                          <a:effectLst/>
                        </a:rPr>
                        <a:t>9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и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effectLst/>
                        </a:rPr>
                        <a:t>ц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effectLst/>
                        </a:rPr>
                        <a:t>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>
                          <a:effectLst/>
                        </a:rPr>
                        <a:t>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effectLst/>
                        </a:rPr>
                        <a:t>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40" marR="53340" marT="53340" marB="5334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345238" y="38179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161521"/>
              </p:ext>
            </p:extLst>
          </p:nvPr>
        </p:nvGraphicFramePr>
        <p:xfrm>
          <a:off x="6345233" y="2641304"/>
          <a:ext cx="5689110" cy="1176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</a:tblGrid>
              <a:tr h="117663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53340" marR="53340" marT="53340" marB="53340"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498617"/>
              </p:ext>
            </p:extLst>
          </p:nvPr>
        </p:nvGraphicFramePr>
        <p:xfrm>
          <a:off x="6345238" y="3817938"/>
          <a:ext cx="3429383" cy="21887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564"/>
                <a:gridCol w="571564"/>
                <a:gridCol w="571564"/>
                <a:gridCol w="595339"/>
                <a:gridCol w="547788"/>
                <a:gridCol w="571564"/>
              </a:tblGrid>
              <a:tr h="111317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53340" marR="53340" marT="53340" marB="53340" anchor="ctr"/>
                </a:tc>
              </a:tr>
              <a:tr h="107555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81216"/>
              </p:ext>
            </p:extLst>
          </p:nvPr>
        </p:nvGraphicFramePr>
        <p:xfrm>
          <a:off x="6345238" y="3817939"/>
          <a:ext cx="3397854" cy="1163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309"/>
                <a:gridCol w="566309"/>
                <a:gridCol w="566309"/>
                <a:gridCol w="566309"/>
                <a:gridCol w="566309"/>
                <a:gridCol w="566309"/>
              </a:tblGrid>
              <a:tr h="116396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04315"/>
              </p:ext>
            </p:extLst>
          </p:nvPr>
        </p:nvGraphicFramePr>
        <p:xfrm>
          <a:off x="6345238" y="5011685"/>
          <a:ext cx="3429383" cy="1075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564"/>
                <a:gridCol w="571564"/>
                <a:gridCol w="571564"/>
                <a:gridCol w="579573"/>
                <a:gridCol w="1135118"/>
              </a:tblGrid>
              <a:tr h="107555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830236"/>
              </p:ext>
            </p:extLst>
          </p:nvPr>
        </p:nvGraphicFramePr>
        <p:xfrm>
          <a:off x="6345238" y="2641304"/>
          <a:ext cx="5689110" cy="1176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  <a:gridCol w="568911"/>
              </a:tblGrid>
              <a:tr h="117663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40" marR="53340" marT="53340" marB="533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25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545283"/>
            <a:ext cx="8911687" cy="1280890"/>
          </a:xfrm>
        </p:spPr>
        <p:txBody>
          <a:bodyPr/>
          <a:lstStyle/>
          <a:p>
            <a:r>
              <a:rPr lang="ru-RU" b="1" dirty="0"/>
              <a:t>Работа с учебником: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26" y="2362201"/>
            <a:ext cx="8915400" cy="3777622"/>
          </a:xfrm>
        </p:spPr>
        <p:txBody>
          <a:bodyPr/>
          <a:lstStyle/>
          <a:p>
            <a:r>
              <a:rPr lang="ru-RU" sz="3600" dirty="0" smtClean="0"/>
              <a:t>Выполнить самостоятельно в тетрадях с</a:t>
            </a:r>
            <a:r>
              <a:rPr lang="ru-RU" sz="3600" dirty="0"/>
              <a:t>. 7, № 2 </a:t>
            </a:r>
          </a:p>
          <a:p>
            <a:r>
              <a:rPr lang="ru-RU" sz="3600" dirty="0" smtClean="0"/>
              <a:t>Фронтально с классом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с</a:t>
            </a:r>
            <a:r>
              <a:rPr lang="ru-RU" sz="3600" dirty="0"/>
              <a:t>. 7, № 4 </a:t>
            </a:r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21343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Ответьте на вопросы: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6097" y="1905000"/>
            <a:ext cx="10830910" cy="4614041"/>
          </a:xfrm>
        </p:spPr>
        <p:txBody>
          <a:bodyPr>
            <a:normAutofit lnSpcReduction="10000"/>
          </a:bodyPr>
          <a:lstStyle/>
          <a:p>
            <a:r>
              <a:rPr lang="ru-RU" sz="3500" dirty="0"/>
              <a:t>Для чего используются натуральные числа?</a:t>
            </a:r>
          </a:p>
          <a:p>
            <a:r>
              <a:rPr lang="ru-RU" sz="3500" dirty="0"/>
              <a:t>Назовите самое маленькое натуральное число?</a:t>
            </a:r>
          </a:p>
          <a:p>
            <a:r>
              <a:rPr lang="ru-RU" sz="3500" dirty="0"/>
              <a:t>Что мы используем в записи натуральных чисел?</a:t>
            </a:r>
          </a:p>
          <a:p>
            <a:r>
              <a:rPr lang="ru-RU" sz="3500" dirty="0"/>
              <a:t>Сколько цифр мы используем, чтобы записать любое натуральное число?</a:t>
            </a:r>
          </a:p>
          <a:p>
            <a:r>
              <a:rPr lang="ru-RU" sz="3500" dirty="0"/>
              <a:t>Относят ли нуль к натуральным числам?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0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76813"/>
            <a:ext cx="8911687" cy="1280890"/>
          </a:xfrm>
        </p:spPr>
        <p:txBody>
          <a:bodyPr/>
          <a:lstStyle/>
          <a:p>
            <a:r>
              <a:rPr lang="ru-RU" b="1" dirty="0" smtClean="0"/>
              <a:t>Подведем итоги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/>
              <a:t>Я сегодня понял…</a:t>
            </a:r>
          </a:p>
          <a:p>
            <a:pPr lvl="0"/>
            <a:r>
              <a:rPr lang="ru-RU" sz="3600" dirty="0"/>
              <a:t>Я сегодня научился…</a:t>
            </a:r>
          </a:p>
          <a:p>
            <a:pPr lvl="0"/>
            <a:r>
              <a:rPr lang="ru-RU" sz="3600" dirty="0"/>
              <a:t>Мне понравилось…, </a:t>
            </a:r>
          </a:p>
          <a:p>
            <a:pPr lvl="0"/>
            <a:r>
              <a:rPr lang="ru-RU" sz="3600" dirty="0"/>
              <a:t>Мне не понравилось. </a:t>
            </a:r>
          </a:p>
          <a:p>
            <a:r>
              <a:rPr lang="ru-RU" sz="3600" dirty="0"/>
              <a:t>Я не понял…</a:t>
            </a:r>
          </a:p>
        </p:txBody>
      </p:sp>
    </p:spTree>
    <p:extLst>
      <p:ext uri="{BB962C8B-B14F-4D97-AF65-F5344CB8AC3E}">
        <p14:creationId xmlns:p14="http://schemas.microsoft.com/office/powerpoint/2010/main" val="51861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Домашнее задание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6600" y="2795752"/>
            <a:ext cx="8915400" cy="377762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Учебник стр</a:t>
            </a:r>
            <a:r>
              <a:rPr lang="ru-RU" sz="4400" dirty="0"/>
              <a:t>. </a:t>
            </a:r>
            <a:r>
              <a:rPr lang="ru-RU" sz="4400" dirty="0" smtClean="0"/>
              <a:t>7 </a:t>
            </a:r>
            <a:r>
              <a:rPr lang="ru-RU" sz="4400" dirty="0"/>
              <a:t>№ 3, </a:t>
            </a:r>
            <a:endParaRPr lang="ru-RU" sz="4400" dirty="0" smtClean="0"/>
          </a:p>
          <a:p>
            <a:r>
              <a:rPr lang="ru-RU" sz="4400" dirty="0" smtClean="0"/>
              <a:t>стр</a:t>
            </a:r>
            <a:r>
              <a:rPr lang="ru-RU" sz="4400" dirty="0"/>
              <a:t>. 13 №25*, 26</a:t>
            </a:r>
            <a:r>
              <a:rPr lang="ru-RU" sz="4400" dirty="0" smtClean="0"/>
              <a:t>*.</a:t>
            </a:r>
            <a:endParaRPr lang="en-US" sz="4400" dirty="0" smtClean="0"/>
          </a:p>
          <a:p>
            <a:r>
              <a:rPr lang="ru-RU" sz="4400" dirty="0" smtClean="0"/>
              <a:t>Принести тетради для </a:t>
            </a:r>
            <a:r>
              <a:rPr lang="ru-RU" sz="4400" smtClean="0"/>
              <a:t>контрольных работ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284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513</Words>
  <Application>Microsoft Office PowerPoint</Application>
  <PresentationFormat>Широкоэкранный</PresentationFormat>
  <Paragraphs>156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Century Gothic</vt:lpstr>
      <vt:lpstr>Times New Roman</vt:lpstr>
      <vt:lpstr>Wingdings 3</vt:lpstr>
      <vt:lpstr>Легкий дым</vt:lpstr>
      <vt:lpstr>Тема урока:</vt:lpstr>
      <vt:lpstr>Анкета</vt:lpstr>
      <vt:lpstr>Презентация PowerPoint</vt:lpstr>
      <vt:lpstr>Выполните умножение. Найдите буквы соответствующие числам. Запишите в тетради эти буквы и прочитайте полученное высказывание о математике. </vt:lpstr>
      <vt:lpstr>Работа с учебником:</vt:lpstr>
      <vt:lpstr>Ответьте на вопросы:</vt:lpstr>
      <vt:lpstr>Подведем итоги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Гость</dc:creator>
  <cp:lastModifiedBy>user</cp:lastModifiedBy>
  <cp:revision>7</cp:revision>
  <dcterms:created xsi:type="dcterms:W3CDTF">2014-09-01T07:15:53Z</dcterms:created>
  <dcterms:modified xsi:type="dcterms:W3CDTF">2014-09-02T06:00:56Z</dcterms:modified>
</cp:coreProperties>
</file>