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charts/chart3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notesMasterIdLst>
    <p:notesMasterId r:id="rId20"/>
  </p:notesMasterIdLst>
  <p:sldIdLst>
    <p:sldId id="256" r:id="rId2"/>
    <p:sldId id="257" r:id="rId3"/>
    <p:sldId id="258" r:id="rId4"/>
    <p:sldId id="259" r:id="rId5"/>
    <p:sldId id="261" r:id="rId6"/>
    <p:sldId id="260" r:id="rId7"/>
    <p:sldId id="264" r:id="rId8"/>
    <p:sldId id="262" r:id="rId9"/>
    <p:sldId id="273" r:id="rId10"/>
    <p:sldId id="272" r:id="rId11"/>
    <p:sldId id="269" r:id="rId12"/>
    <p:sldId id="270" r:id="rId13"/>
    <p:sldId id="271" r:id="rId14"/>
    <p:sldId id="265" r:id="rId15"/>
    <p:sldId id="266" r:id="rId16"/>
    <p:sldId id="275" r:id="rId17"/>
    <p:sldId id="267" r:id="rId18"/>
    <p:sldId id="276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63" d="100"/>
          <a:sy n="63" d="100"/>
        </p:scale>
        <p:origin x="-1368" y="-9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view3D>
      <c:rAngAx val="1"/>
    </c:view3D>
    <c:plotArea>
      <c:layout/>
      <c:bar3DChart>
        <c:barDir val="col"/>
        <c:grouping val="standard"/>
        <c:ser>
          <c:idx val="0"/>
          <c:order val="0"/>
          <c:tx>
            <c:strRef>
              <c:f>Лист1!$B$1</c:f>
              <c:strCache>
                <c:ptCount val="1"/>
                <c:pt idx="0">
                  <c:v>Сила</c:v>
                </c:pt>
              </c:strCache>
            </c:strRef>
          </c:tx>
          <c:cat>
            <c:strRef>
              <c:f>Лист1!$A$2:$A$5</c:f>
              <c:strCache>
                <c:ptCount val="2"/>
                <c:pt idx="0">
                  <c:v>мальчики</c:v>
                </c:pt>
                <c:pt idx="1">
                  <c:v>девочки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19.2</c:v>
                </c:pt>
                <c:pt idx="1">
                  <c:v>6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Скорость</c:v>
                </c:pt>
              </c:strCache>
            </c:strRef>
          </c:tx>
          <c:cat>
            <c:strRef>
              <c:f>Лист1!$A$2:$A$5</c:f>
              <c:strCache>
                <c:ptCount val="2"/>
                <c:pt idx="0">
                  <c:v>мальчики</c:v>
                </c:pt>
                <c:pt idx="1">
                  <c:v>девочки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  <c:pt idx="0">
                  <c:v>11.5</c:v>
                </c:pt>
                <c:pt idx="1">
                  <c:v>11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Выносливость</c:v>
                </c:pt>
              </c:strCache>
            </c:strRef>
          </c:tx>
          <c:cat>
            <c:strRef>
              <c:f>Лист1!$A$2:$A$5</c:f>
              <c:strCache>
                <c:ptCount val="2"/>
                <c:pt idx="0">
                  <c:v>мальчики</c:v>
                </c:pt>
                <c:pt idx="1">
                  <c:v>девочки</c:v>
                </c:pt>
              </c:strCache>
            </c:strRef>
          </c:cat>
          <c:val>
            <c:numRef>
              <c:f>Лист1!$D$2:$D$5</c:f>
              <c:numCache>
                <c:formatCode>General</c:formatCode>
                <c:ptCount val="4"/>
                <c:pt idx="0">
                  <c:v>4.5999999999999996</c:v>
                </c:pt>
                <c:pt idx="1">
                  <c:v>5.7</c:v>
                </c:pt>
              </c:numCache>
            </c:numRef>
          </c:val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Гибкость </c:v>
                </c:pt>
              </c:strCache>
            </c:strRef>
          </c:tx>
          <c:cat>
            <c:strRef>
              <c:f>Лист1!$A$2:$A$5</c:f>
              <c:strCache>
                <c:ptCount val="2"/>
                <c:pt idx="0">
                  <c:v>мальчики</c:v>
                </c:pt>
                <c:pt idx="1">
                  <c:v>девочки</c:v>
                </c:pt>
              </c:strCache>
            </c:strRef>
          </c:cat>
          <c:val>
            <c:numRef>
              <c:f>Лист1!$E$2:$E$5</c:f>
              <c:numCache>
                <c:formatCode>General</c:formatCode>
                <c:ptCount val="4"/>
                <c:pt idx="0">
                  <c:v>7.7</c:v>
                </c:pt>
                <c:pt idx="1">
                  <c:v>13.2</c:v>
                </c:pt>
              </c:numCache>
            </c:numRef>
          </c:val>
        </c:ser>
        <c:shape val="cone"/>
        <c:axId val="89131264"/>
        <c:axId val="89141248"/>
        <c:axId val="84673856"/>
      </c:bar3DChart>
      <c:catAx>
        <c:axId val="89131264"/>
        <c:scaling>
          <c:orientation val="minMax"/>
        </c:scaling>
        <c:axPos val="b"/>
        <c:tickLblPos val="nextTo"/>
        <c:crossAx val="89141248"/>
        <c:crosses val="autoZero"/>
        <c:auto val="1"/>
        <c:lblAlgn val="ctr"/>
        <c:lblOffset val="100"/>
      </c:catAx>
      <c:valAx>
        <c:axId val="89141248"/>
        <c:scaling>
          <c:orientation val="minMax"/>
        </c:scaling>
        <c:axPos val="l"/>
        <c:majorGridlines/>
        <c:numFmt formatCode="General" sourceLinked="1"/>
        <c:tickLblPos val="nextTo"/>
        <c:crossAx val="89131264"/>
        <c:crosses val="autoZero"/>
        <c:crossBetween val="between"/>
      </c:valAx>
      <c:serAx>
        <c:axId val="84673856"/>
        <c:scaling>
          <c:orientation val="minMax"/>
        </c:scaling>
        <c:axPos val="b"/>
        <c:tickLblPos val="nextTo"/>
        <c:crossAx val="89141248"/>
        <c:crosses val="autoZero"/>
      </c:serAx>
    </c:plotArea>
    <c:legend>
      <c:legendPos val="r"/>
      <c:layout>
        <c:manualLayout>
          <c:xMode val="edge"/>
          <c:yMode val="edge"/>
          <c:x val="0.7377883690403193"/>
          <c:y val="0.11262756724615927"/>
          <c:w val="0.21300682424241291"/>
          <c:h val="0.42948437400167605"/>
        </c:manualLayout>
      </c:layout>
    </c:legend>
    <c:plotVisOnly val="1"/>
  </c:chart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view3D>
      <c:rAngAx val="1"/>
    </c:view3D>
    <c:plotArea>
      <c:layout/>
      <c:bar3DChart>
        <c:barDir val="col"/>
        <c:grouping val="standard"/>
        <c:ser>
          <c:idx val="0"/>
          <c:order val="0"/>
          <c:tx>
            <c:strRef>
              <c:f>Лист1!$B$1</c:f>
              <c:strCache>
                <c:ptCount val="1"/>
                <c:pt idx="0">
                  <c:v>Сила</c:v>
                </c:pt>
              </c:strCache>
            </c:strRef>
          </c:tx>
          <c:cat>
            <c:strRef>
              <c:f>Лист1!$A$2:$A$5</c:f>
              <c:strCache>
                <c:ptCount val="2"/>
                <c:pt idx="0">
                  <c:v>мальчики</c:v>
                </c:pt>
                <c:pt idx="1">
                  <c:v>девочки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24.3</c:v>
                </c:pt>
                <c:pt idx="1">
                  <c:v>8.9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Скорость</c:v>
                </c:pt>
              </c:strCache>
            </c:strRef>
          </c:tx>
          <c:cat>
            <c:strRef>
              <c:f>Лист1!$A$2:$A$5</c:f>
              <c:strCache>
                <c:ptCount val="2"/>
                <c:pt idx="0">
                  <c:v>мальчики</c:v>
                </c:pt>
                <c:pt idx="1">
                  <c:v>девочки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  <c:pt idx="0">
                  <c:v>9.3000000000000007</c:v>
                </c:pt>
                <c:pt idx="1">
                  <c:v>9.8000000000000007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Выносливость</c:v>
                </c:pt>
              </c:strCache>
            </c:strRef>
          </c:tx>
          <c:cat>
            <c:strRef>
              <c:f>Лист1!$A$2:$A$5</c:f>
              <c:strCache>
                <c:ptCount val="2"/>
                <c:pt idx="0">
                  <c:v>мальчики</c:v>
                </c:pt>
                <c:pt idx="1">
                  <c:v>девочки</c:v>
                </c:pt>
              </c:strCache>
            </c:strRef>
          </c:cat>
          <c:val>
            <c:numRef>
              <c:f>Лист1!$D$2:$D$5</c:f>
              <c:numCache>
                <c:formatCode>General</c:formatCode>
                <c:ptCount val="4"/>
                <c:pt idx="0">
                  <c:v>4.4000000000000004</c:v>
                </c:pt>
                <c:pt idx="1">
                  <c:v>4.9000000000000004</c:v>
                </c:pt>
              </c:numCache>
            </c:numRef>
          </c:val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Гибкость </c:v>
                </c:pt>
              </c:strCache>
            </c:strRef>
          </c:tx>
          <c:cat>
            <c:strRef>
              <c:f>Лист1!$A$2:$A$5</c:f>
              <c:strCache>
                <c:ptCount val="2"/>
                <c:pt idx="0">
                  <c:v>мальчики</c:v>
                </c:pt>
                <c:pt idx="1">
                  <c:v>девочки</c:v>
                </c:pt>
              </c:strCache>
            </c:strRef>
          </c:cat>
          <c:val>
            <c:numRef>
              <c:f>Лист1!$E$2:$E$5</c:f>
              <c:numCache>
                <c:formatCode>General</c:formatCode>
                <c:ptCount val="4"/>
                <c:pt idx="0">
                  <c:v>2.6</c:v>
                </c:pt>
                <c:pt idx="1">
                  <c:v>16.5</c:v>
                </c:pt>
              </c:numCache>
            </c:numRef>
          </c:val>
        </c:ser>
        <c:shape val="cone"/>
        <c:axId val="51454720"/>
        <c:axId val="51456256"/>
        <c:axId val="84711168"/>
      </c:bar3DChart>
      <c:catAx>
        <c:axId val="51454720"/>
        <c:scaling>
          <c:orientation val="minMax"/>
        </c:scaling>
        <c:axPos val="b"/>
        <c:tickLblPos val="nextTo"/>
        <c:crossAx val="51456256"/>
        <c:crosses val="autoZero"/>
        <c:auto val="1"/>
        <c:lblAlgn val="ctr"/>
        <c:lblOffset val="100"/>
      </c:catAx>
      <c:valAx>
        <c:axId val="51456256"/>
        <c:scaling>
          <c:orientation val="minMax"/>
        </c:scaling>
        <c:axPos val="l"/>
        <c:majorGridlines/>
        <c:numFmt formatCode="General" sourceLinked="1"/>
        <c:tickLblPos val="nextTo"/>
        <c:crossAx val="51454720"/>
        <c:crosses val="autoZero"/>
        <c:crossBetween val="between"/>
      </c:valAx>
      <c:serAx>
        <c:axId val="84711168"/>
        <c:scaling>
          <c:orientation val="minMax"/>
        </c:scaling>
        <c:axPos val="b"/>
        <c:tickLblPos val="nextTo"/>
        <c:crossAx val="51456256"/>
        <c:crosses val="autoZero"/>
      </c:serAx>
    </c:plotArea>
    <c:legend>
      <c:legendPos val="r"/>
      <c:layout>
        <c:manualLayout>
          <c:xMode val="edge"/>
          <c:yMode val="edge"/>
          <c:x val="0.758743657621885"/>
          <c:y val="0.11847634969019964"/>
          <c:w val="0.15783168765714378"/>
          <c:h val="0.2956037297512108"/>
        </c:manualLayout>
      </c:layout>
    </c:legend>
    <c:plotVisOnly val="1"/>
  </c:chart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view3D>
      <c:rAngAx val="1"/>
    </c:view3D>
    <c:plotArea>
      <c:layout/>
      <c:bar3DChart>
        <c:barDir val="col"/>
        <c:grouping val="standard"/>
        <c:ser>
          <c:idx val="0"/>
          <c:order val="0"/>
          <c:tx>
            <c:strRef>
              <c:f>Лист1!$B$1</c:f>
              <c:strCache>
                <c:ptCount val="1"/>
                <c:pt idx="0">
                  <c:v>Сила</c:v>
                </c:pt>
              </c:strCache>
            </c:strRef>
          </c:tx>
          <c:cat>
            <c:strRef>
              <c:f>Лист1!$A$2:$A$5</c:f>
              <c:strCache>
                <c:ptCount val="2"/>
                <c:pt idx="0">
                  <c:v>мальчики</c:v>
                </c:pt>
                <c:pt idx="1">
                  <c:v>девочки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27</c:v>
                </c:pt>
                <c:pt idx="1">
                  <c:v>14.5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Скорость</c:v>
                </c:pt>
              </c:strCache>
            </c:strRef>
          </c:tx>
          <c:cat>
            <c:strRef>
              <c:f>Лист1!$A$2:$A$5</c:f>
              <c:strCache>
                <c:ptCount val="2"/>
                <c:pt idx="0">
                  <c:v>мальчики</c:v>
                </c:pt>
                <c:pt idx="1">
                  <c:v>девочки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  <c:pt idx="0">
                  <c:v>8.5</c:v>
                </c:pt>
                <c:pt idx="1">
                  <c:v>9.3000000000000007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Выносливость</c:v>
                </c:pt>
              </c:strCache>
            </c:strRef>
          </c:tx>
          <c:cat>
            <c:strRef>
              <c:f>Лист1!$A$2:$A$5</c:f>
              <c:strCache>
                <c:ptCount val="2"/>
                <c:pt idx="0">
                  <c:v>мальчики</c:v>
                </c:pt>
                <c:pt idx="1">
                  <c:v>девочки</c:v>
                </c:pt>
              </c:strCache>
            </c:strRef>
          </c:cat>
          <c:val>
            <c:numRef>
              <c:f>Лист1!$D$2:$D$5</c:f>
              <c:numCache>
                <c:formatCode>General</c:formatCode>
                <c:ptCount val="4"/>
                <c:pt idx="0">
                  <c:v>3.7</c:v>
                </c:pt>
                <c:pt idx="1">
                  <c:v>4.0999999999999996</c:v>
                </c:pt>
              </c:numCache>
            </c:numRef>
          </c:val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Гибкость </c:v>
                </c:pt>
              </c:strCache>
            </c:strRef>
          </c:tx>
          <c:cat>
            <c:strRef>
              <c:f>Лист1!$A$2:$A$5</c:f>
              <c:strCache>
                <c:ptCount val="2"/>
                <c:pt idx="0">
                  <c:v>мальчики</c:v>
                </c:pt>
                <c:pt idx="1">
                  <c:v>девочки</c:v>
                </c:pt>
              </c:strCache>
            </c:strRef>
          </c:cat>
          <c:val>
            <c:numRef>
              <c:f>Лист1!$E$2:$E$5</c:f>
              <c:numCache>
                <c:formatCode>General</c:formatCode>
                <c:ptCount val="4"/>
                <c:pt idx="0">
                  <c:v>5.7</c:v>
                </c:pt>
                <c:pt idx="1">
                  <c:v>19.100000000000001</c:v>
                </c:pt>
              </c:numCache>
            </c:numRef>
          </c:val>
        </c:ser>
        <c:shape val="cone"/>
        <c:axId val="51485696"/>
        <c:axId val="51491584"/>
        <c:axId val="51450304"/>
      </c:bar3DChart>
      <c:catAx>
        <c:axId val="51485696"/>
        <c:scaling>
          <c:orientation val="minMax"/>
        </c:scaling>
        <c:axPos val="b"/>
        <c:tickLblPos val="nextTo"/>
        <c:crossAx val="51491584"/>
        <c:crosses val="autoZero"/>
        <c:auto val="1"/>
        <c:lblAlgn val="ctr"/>
        <c:lblOffset val="100"/>
      </c:catAx>
      <c:valAx>
        <c:axId val="51491584"/>
        <c:scaling>
          <c:orientation val="minMax"/>
        </c:scaling>
        <c:axPos val="l"/>
        <c:majorGridlines/>
        <c:numFmt formatCode="General" sourceLinked="1"/>
        <c:tickLblPos val="nextTo"/>
        <c:crossAx val="51485696"/>
        <c:crosses val="autoZero"/>
        <c:crossBetween val="between"/>
      </c:valAx>
      <c:serAx>
        <c:axId val="51450304"/>
        <c:scaling>
          <c:orientation val="minMax"/>
        </c:scaling>
        <c:axPos val="b"/>
        <c:tickLblPos val="nextTo"/>
        <c:crossAx val="51491584"/>
        <c:crosses val="autoZero"/>
      </c:serAx>
    </c:plotArea>
    <c:legend>
      <c:legendPos val="r"/>
      <c:layout>
        <c:manualLayout>
          <c:xMode val="edge"/>
          <c:yMode val="edge"/>
          <c:x val="0.74790180150340546"/>
          <c:y val="0.13453095899362841"/>
          <c:w val="0.15990426155705459"/>
          <c:h val="0.34917021028310036"/>
        </c:manualLayout>
      </c:layout>
    </c:legend>
    <c:plotVisOnly val="1"/>
  </c:chart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E75B8F-8E8A-4248-91C3-8A98DAD7EB20}" type="datetimeFigureOut">
              <a:rPr lang="ru-RU" smtClean="0"/>
              <a:pPr/>
              <a:t>11.03.2016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B732702-AFC0-4271-B18A-F12D0A31453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732702-AFC0-4271-B18A-F12D0A314539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11.03.2016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11.03.2016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11.03.2016</a:t>
            </a:fld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11.03.2016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11.03.2016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олилиния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11.03.2016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-144016" y="764704"/>
            <a:ext cx="9036496" cy="42473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5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Гендерный</a:t>
            </a:r>
            <a:r>
              <a:rPr kumimoji="0" lang="ru-RU" sz="5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подход в реализации программы  обучения и воспитания обучающихся на уроках физической культуры.</a:t>
            </a:r>
            <a:endParaRPr kumimoji="0" lang="ru-RU" sz="5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4032448" y="5657671"/>
            <a:ext cx="5111552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 Math" pitchFamily="18" charset="0"/>
                <a:ea typeface="Calibri" pitchFamily="34" charset="0"/>
                <a:cs typeface="Times New Roman" pitchFamily="18" charset="0"/>
              </a:rPr>
              <a:t>Автор: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mbria Math" pitchFamily="18" charset="0"/>
                <a:ea typeface="Calibri" pitchFamily="34" charset="0"/>
                <a:cs typeface="Times New Roman" pitchFamily="18" charset="0"/>
              </a:rPr>
              <a:t>Покотило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 Math" pitchFamily="18" charset="0"/>
                <a:ea typeface="Calibri" pitchFamily="34" charset="0"/>
                <a:cs typeface="Times New Roman" pitchFamily="18" charset="0"/>
              </a:rPr>
              <a:t> Анастасия Андреевна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 Math" pitchFamily="18" charset="0"/>
                <a:ea typeface="Calibri" pitchFamily="34" charset="0"/>
                <a:cs typeface="Times New Roman" pitchFamily="18" charset="0"/>
              </a:rPr>
              <a:t>Научный руководитель: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mbria Math" pitchFamily="18" charset="0"/>
                <a:ea typeface="Calibri" pitchFamily="34" charset="0"/>
                <a:cs typeface="Times New Roman" pitchFamily="18" charset="0"/>
              </a:rPr>
              <a:t>Фихтер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 Math" pitchFamily="18" charset="0"/>
                <a:ea typeface="Calibri" pitchFamily="34" charset="0"/>
                <a:cs typeface="Times New Roman" pitchFamily="18" charset="0"/>
              </a:rPr>
              <a:t> Ольга Валериевна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split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F:\фото\IMG_419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4468552" y="1660241"/>
            <a:ext cx="5373218" cy="3582145"/>
          </a:xfrm>
          <a:prstGeom prst="rect">
            <a:avLst/>
          </a:prstGeom>
          <a:noFill/>
        </p:spPr>
      </p:pic>
      <p:pic>
        <p:nvPicPr>
          <p:cNvPr id="30723" name="Picture 3" descr="F:\фото\IMG_405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5148064" cy="3432043"/>
          </a:xfrm>
          <a:prstGeom prst="rect">
            <a:avLst/>
          </a:prstGeom>
          <a:noFill/>
        </p:spPr>
      </p:pic>
      <p:pic>
        <p:nvPicPr>
          <p:cNvPr id="30724" name="Picture 4" descr="F:\фото\IMG_391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3425957"/>
            <a:ext cx="5148063" cy="343204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1"/>
          <p:cNvGraphicFramePr/>
          <p:nvPr/>
        </p:nvGraphicFramePr>
        <p:xfrm>
          <a:off x="0" y="1268760"/>
          <a:ext cx="9612560" cy="53558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0" y="0"/>
            <a:ext cx="91440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Усвоение навыков, умений, двигательных качеств обучающимися 6 классов.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1"/>
          <p:cNvGraphicFramePr/>
          <p:nvPr/>
        </p:nvGraphicFramePr>
        <p:xfrm>
          <a:off x="0" y="1124744"/>
          <a:ext cx="9972600" cy="555825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9697" name="Rectangle 1"/>
          <p:cNvSpPr>
            <a:spLocks noChangeArrowheads="1"/>
          </p:cNvSpPr>
          <p:nvPr/>
        </p:nvSpPr>
        <p:spPr bwMode="auto">
          <a:xfrm>
            <a:off x="0" y="0"/>
            <a:ext cx="91440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Усвоение навыков, умений, двигательных качеств обучающимися 9 классов.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1"/>
          <p:cNvGraphicFramePr/>
          <p:nvPr/>
        </p:nvGraphicFramePr>
        <p:xfrm>
          <a:off x="0" y="1268760"/>
          <a:ext cx="10331482" cy="53558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8673" name="Rectangle 1"/>
          <p:cNvSpPr>
            <a:spLocks noChangeArrowheads="1"/>
          </p:cNvSpPr>
          <p:nvPr/>
        </p:nvSpPr>
        <p:spPr bwMode="auto">
          <a:xfrm>
            <a:off x="0" y="0"/>
            <a:ext cx="9144000" cy="11079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Усвоение навыков, умений, двигательных качеств обучающимися 10 классов.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9144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latin typeface="Calibri" pitchFamily="34" charset="0"/>
                <a:cs typeface="Calibri" pitchFamily="34" charset="0"/>
              </a:rPr>
              <a:t>Выводы</a:t>
            </a:r>
            <a:r>
              <a:rPr lang="ru-RU" sz="3600" dirty="0" smtClean="0"/>
              <a:t>, сделанные после посещения уроков с </a:t>
            </a:r>
            <a:r>
              <a:rPr lang="ru-RU" sz="3600" dirty="0" err="1" smtClean="0"/>
              <a:t>гендерным</a:t>
            </a:r>
            <a:r>
              <a:rPr lang="ru-RU" sz="3600" dirty="0" smtClean="0"/>
              <a:t> подходом:</a:t>
            </a:r>
            <a:endParaRPr lang="ru-RU" sz="3600" dirty="0"/>
          </a:p>
        </p:txBody>
      </p:sp>
      <p:sp>
        <p:nvSpPr>
          <p:cNvPr id="133121" name="Rectangle 1"/>
          <p:cNvSpPr>
            <a:spLocks noChangeArrowheads="1"/>
          </p:cNvSpPr>
          <p:nvPr/>
        </p:nvSpPr>
        <p:spPr bwMode="auto">
          <a:xfrm>
            <a:off x="0" y="1556792"/>
            <a:ext cx="9144000" cy="51090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MinionPro-Regular"/>
                <a:cs typeface="Times New Roman" pitchFamily="18" charset="0"/>
              </a:rPr>
              <a:t>В игровой деятельности особенно заметны различия девочек и мальчиков.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MinionPro-Regular"/>
                <a:cs typeface="Times New Roman" pitchFamily="18" charset="0"/>
              </a:rPr>
              <a:t>Применение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MinionPro-Regular"/>
                <a:cs typeface="Times New Roman" pitchFamily="18" charset="0"/>
              </a:rPr>
              <a:t>гендерного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MinionPro-Regular"/>
                <a:cs typeface="Times New Roman" pitchFamily="18" charset="0"/>
              </a:rPr>
              <a:t> подхода способствует  улучшению дисциплины на уроке.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Учителям физической культуры легче разобраться в специфике обучения детей определенного пола.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Обучающиеся могут без стеснения и неловкости выполнять индивидуальные задания разных типов и уровней.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Заметно повышается успеваемость и результаты обучающихся.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93" name="Rectangle 1"/>
          <p:cNvSpPr>
            <a:spLocks noChangeArrowheads="1"/>
          </p:cNvSpPr>
          <p:nvPr/>
        </p:nvSpPr>
        <p:spPr bwMode="auto">
          <a:xfrm>
            <a:off x="0" y="-61555"/>
            <a:ext cx="9144000" cy="71404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80975" algn="l"/>
              </a:tabLst>
            </a:pPr>
            <a:r>
              <a:rPr lang="ru-RU" sz="28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екомендации по применению </a:t>
            </a:r>
            <a:r>
              <a:rPr kumimoji="0" lang="ru-RU" sz="28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гендерного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подхода на уроках физической культуры: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180975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Нельзя сравнивать мальчиков и девочек, они имеют различия даже по биологическому возрасту.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180975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Необходимо учитывать психологическое и физическое развитие детей.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180975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Выявить  уровень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обученности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школьников на основе тестовых нормативов Комплекса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ГТО для разделения обучающихся на группы разной подготовленности.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180975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Составить  задачи  урока с учетом  уровня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обученности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школьников и группам разной подготовленности.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180975" algn="l"/>
              </a:tabLst>
            </a:pP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Выставлять отметки дифференцированно.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180975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Подбирать упражнения с различием для мальчиков или для девочек.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180975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Применять дозирование физических упражнений по количеству, времени и сложности двигательных действий.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180975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Акцентировать внимание детей на мужские и женские виды спорта.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80975" algn="l"/>
              </a:tabLst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1"/>
          <p:cNvSpPr>
            <a:spLocks noChangeArrowheads="1"/>
          </p:cNvSpPr>
          <p:nvPr/>
        </p:nvSpPr>
        <p:spPr bwMode="auto">
          <a:xfrm>
            <a:off x="0" y="260648"/>
            <a:ext cx="9144000" cy="60016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Значимость </a:t>
            </a:r>
            <a:r>
              <a:rPr kumimoji="0" lang="ru-RU" sz="32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гендерного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подхода на уроках физической культуры: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Появляется хорошая возможность учитывать и физиологические, и психологические особенности детей разного пола;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Есть возможность работать по программам подходящим только мальчикам или только девочкам;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Преподаватель может подбирать упражнения и игры, дозировать нагрузки, то есть, можно наиболее полно учитывать разные физические уровни развития и психическое состояние детей;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Происходит повышение контроля над всеми обучающимися;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Физически слабые учащиеся получают возможность заниматься на уроках без неловкости и стеснения, так как противоположный пол отсутствует.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 самое главное, повышается качество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обучаемости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17" name="Rectangle 1"/>
          <p:cNvSpPr>
            <a:spLocks noChangeArrowheads="1"/>
          </p:cNvSpPr>
          <p:nvPr/>
        </p:nvSpPr>
        <p:spPr bwMode="auto">
          <a:xfrm>
            <a:off x="0" y="332656"/>
            <a:ext cx="9144000" cy="550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ВЫВОД: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200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Гендерный</a:t>
            </a:r>
            <a:r>
              <a:rPr kumimoji="0" lang="ru-RU" sz="32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подход в обучении значительно снижает тревожность и психическое напряжение обучающихся, т.е. устраняет депрессивный фактор в процессе обучения. Благодаря подобному подходу повышается и улучшается устойчивость организма к воздействию негативных факторов из стороны окружающей среды, сохраняется как психическое, так и соматическое здоровье школьников.</a:t>
            </a:r>
            <a:endParaRPr kumimoji="0" lang="ru-RU" sz="3200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14414" y="1428736"/>
            <a:ext cx="6786610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8800" b="1" dirty="0" smtClean="0">
                <a:latin typeface="Cambria Math" pitchFamily="18" charset="0"/>
                <a:ea typeface="Cambria Math" pitchFamily="18" charset="0"/>
              </a:rPr>
              <a:t>Спасибо </a:t>
            </a:r>
          </a:p>
          <a:p>
            <a:pPr algn="ctr"/>
            <a:r>
              <a:rPr lang="ru-RU" sz="8800" b="1" dirty="0" smtClean="0">
                <a:latin typeface="Cambria Math" pitchFamily="18" charset="0"/>
                <a:ea typeface="Cambria Math" pitchFamily="18" charset="0"/>
              </a:rPr>
              <a:t>за внимание!</a:t>
            </a:r>
            <a:endParaRPr lang="ru-RU" sz="8800" b="1" dirty="0">
              <a:latin typeface="Cambria Math" pitchFamily="18" charset="0"/>
              <a:ea typeface="Cambria Math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29" name="Rectangle 1"/>
          <p:cNvSpPr>
            <a:spLocks noChangeArrowheads="1"/>
          </p:cNvSpPr>
          <p:nvPr/>
        </p:nvSpPr>
        <p:spPr bwMode="auto">
          <a:xfrm>
            <a:off x="70992" y="0"/>
            <a:ext cx="9073008" cy="3170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Актуальность темы исследования</a:t>
            </a:r>
            <a:endParaRPr kumimoji="0" lang="ru-RU" sz="4000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0" u="none" strike="noStrike" cap="none" normalizeH="0" baseline="0" dirty="0" err="1" smtClean="0">
                <a:ln>
                  <a:noFill/>
                </a:ln>
                <a:solidFill>
                  <a:schemeClr val="tx1">
                    <a:lumMod val="85000"/>
                  </a:schemeClr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Гендерный</a:t>
            </a:r>
            <a:r>
              <a:rPr kumimoji="0" lang="ru-RU" sz="4000" b="0" u="none" strike="noStrike" cap="none" normalizeH="0" baseline="0" dirty="0" smtClean="0">
                <a:ln>
                  <a:noFill/>
                </a:ln>
                <a:solidFill>
                  <a:schemeClr val="tx1">
                    <a:lumMod val="85000"/>
                  </a:schemeClr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подход в обучении на уроках физической культуры необходим для повышения уровня физической подготовленности обучающихся.</a:t>
            </a:r>
            <a:endParaRPr kumimoji="0" lang="ru-RU" sz="4000" b="0" u="none" strike="noStrike" cap="none" normalizeH="0" baseline="0" dirty="0" smtClean="0">
              <a:ln>
                <a:noFill/>
              </a:ln>
              <a:solidFill>
                <a:schemeClr val="tx1">
                  <a:lumMod val="8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 descr="F:\фоточки\20150403_12552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3356992"/>
            <a:ext cx="4536504" cy="3429000"/>
          </a:xfrm>
          <a:prstGeom prst="rect">
            <a:avLst/>
          </a:prstGeom>
          <a:noFill/>
        </p:spPr>
      </p:pic>
      <p:pic>
        <p:nvPicPr>
          <p:cNvPr id="1027" name="Picture 3" descr="F:\фоточки\20150403_12534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2008" y="3356992"/>
            <a:ext cx="4499992" cy="3429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3" name="Rectangle 1"/>
          <p:cNvSpPr>
            <a:spLocks noChangeArrowheads="1"/>
          </p:cNvSpPr>
          <p:nvPr/>
        </p:nvSpPr>
        <p:spPr bwMode="auto">
          <a:xfrm>
            <a:off x="0" y="0"/>
            <a:ext cx="9144000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Цель исследования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36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</a:t>
            </a:r>
            <a:r>
              <a:rPr kumimoji="0" lang="ru-RU" sz="36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ыявить и проанализировать особенности применения </a:t>
            </a:r>
            <a:r>
              <a:rPr kumimoji="0" lang="ru-RU" sz="3600" b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гендерного</a:t>
            </a:r>
            <a:r>
              <a:rPr kumimoji="0" lang="ru-RU" sz="36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подхода на уроках физической культуры, как средства повышения уровня физической подготовленности учащихся.</a:t>
            </a:r>
            <a:endParaRPr kumimoji="0" lang="ru-RU" sz="3600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5954" name="Rectangle 2"/>
          <p:cNvSpPr>
            <a:spLocks noChangeArrowheads="1"/>
          </p:cNvSpPr>
          <p:nvPr/>
        </p:nvSpPr>
        <p:spPr bwMode="auto">
          <a:xfrm>
            <a:off x="0" y="3717032"/>
            <a:ext cx="9144000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Гипотеза исследования</a:t>
            </a:r>
            <a:endParaRPr kumimoji="0" lang="ru-RU" sz="3600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36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</a:t>
            </a:r>
            <a:r>
              <a:rPr kumimoji="0" lang="ru-RU" sz="36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редполагается, что при применение </a:t>
            </a:r>
            <a:r>
              <a:rPr kumimoji="0" lang="ru-RU" sz="3600" b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гендерного</a:t>
            </a:r>
            <a:r>
              <a:rPr kumimoji="0" lang="ru-RU" sz="36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подхода на уроках физической культуры повышается уровень физической подготовленности</a:t>
            </a:r>
            <a:r>
              <a:rPr kumimoji="0" lang="ru-RU" sz="3600" b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обучающихся.</a:t>
            </a:r>
            <a:endParaRPr kumimoji="0" lang="ru-RU" sz="3600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025" name="Rectangle 1"/>
          <p:cNvSpPr>
            <a:spLocks noChangeArrowheads="1"/>
          </p:cNvSpPr>
          <p:nvPr/>
        </p:nvSpPr>
        <p:spPr bwMode="auto">
          <a:xfrm>
            <a:off x="0" y="-128528"/>
            <a:ext cx="9144000" cy="6986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Задачи исследования: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изучить и проанализировать природу психофизиологических способностей учащихся;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внедрить в педагогический процесс практику систематического учёта </a:t>
            </a:r>
            <a:r>
              <a:rPr kumimoji="0" lang="ru-RU" sz="3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гендерных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особенностей учащихся;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создать оптимальные условия личностной самореализации учащихся на уроках физической культуры;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выявить особенности организации </a:t>
            </a:r>
            <a:r>
              <a:rPr kumimoji="0" lang="ru-RU" sz="3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гендерного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подхода на уроках физической культуры;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разработать методические рекомендации по применению </a:t>
            </a:r>
            <a:r>
              <a:rPr kumimoji="0" lang="ru-RU" sz="3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гендерного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подхода на уроках физической культуры.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1074" name="Picture 2" descr="F:\фото\IMG_389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4008" y="68966"/>
            <a:ext cx="4536504" cy="2999994"/>
          </a:xfrm>
          <a:prstGeom prst="rect">
            <a:avLst/>
          </a:prstGeom>
          <a:noFill/>
        </p:spPr>
      </p:pic>
      <p:pic>
        <p:nvPicPr>
          <p:cNvPr id="131076" name="Picture 4" descr="F:\фото\IMG_417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8966"/>
            <a:ext cx="4427984" cy="2999994"/>
          </a:xfrm>
          <a:prstGeom prst="rect">
            <a:avLst/>
          </a:prstGeom>
          <a:noFill/>
        </p:spPr>
      </p:pic>
      <p:pic>
        <p:nvPicPr>
          <p:cNvPr id="131075" name="Picture 3" descr="F:\фото\IMG_394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619672" y="2996952"/>
            <a:ext cx="5760640" cy="384042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49" name="Rectangle 1"/>
          <p:cNvSpPr>
            <a:spLocks noChangeArrowheads="1"/>
          </p:cNvSpPr>
          <p:nvPr/>
        </p:nvSpPr>
        <p:spPr bwMode="auto">
          <a:xfrm>
            <a:off x="-72008" y="-13876"/>
            <a:ext cx="9216008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3600" b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Ге́ндер</a:t>
            </a:r>
            <a:r>
              <a:rPr kumimoji="0" lang="ru-RU" sz="3600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36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—</a:t>
            </a:r>
            <a:r>
              <a:rPr kumimoji="0" lang="ru-RU" sz="36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36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социальный пол, определяющий поведение человека в обществе и то, как это поведение воспринимается. Это те аспекты мужского и женского, которые задаются в первую очередь обществом как некоторый социальный норматив.</a:t>
            </a:r>
            <a:r>
              <a:rPr kumimoji="0" lang="ru-RU" sz="36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endParaRPr kumimoji="0" lang="ru-RU" sz="3600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30050" name="Rectangle 2"/>
          <p:cNvSpPr>
            <a:spLocks noChangeArrowheads="1"/>
          </p:cNvSpPr>
          <p:nvPr/>
        </p:nvSpPr>
        <p:spPr bwMode="auto">
          <a:xfrm>
            <a:off x="0" y="3882474"/>
            <a:ext cx="9144000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Гендерная</a:t>
            </a:r>
            <a:r>
              <a:rPr kumimoji="0" lang="ru-RU" sz="3200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психология в спорте </a:t>
            </a:r>
            <a:r>
              <a:rPr kumimoji="0" lang="ru-RU" sz="32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область </a:t>
            </a:r>
            <a:r>
              <a:rPr kumimoji="0" lang="ru-RU" sz="3200" b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гендерной</a:t>
            </a:r>
            <a:r>
              <a:rPr kumimoji="0" lang="ru-RU" sz="32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психологии и психологии </a:t>
            </a:r>
            <a:r>
              <a:rPr kumimoji="0" lang="ru-RU" sz="32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спорта, </a:t>
            </a:r>
            <a:r>
              <a:rPr kumimoji="0" lang="ru-RU" sz="32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исследующая особенности и различия спортивной деятельности в связи с половой и </a:t>
            </a:r>
            <a:r>
              <a:rPr kumimoji="0" lang="ru-RU" sz="3200" b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гендерной</a:t>
            </a:r>
            <a:r>
              <a:rPr kumimoji="0" lang="ru-RU" sz="32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принадлежностью спортсмена или команды.</a:t>
            </a:r>
            <a:endParaRPr kumimoji="0" lang="ru-RU" sz="3200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F:\фоточки\20150206_14513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4572000" cy="3429000"/>
          </a:xfrm>
          <a:prstGeom prst="rect">
            <a:avLst/>
          </a:prstGeom>
          <a:noFill/>
        </p:spPr>
      </p:pic>
      <p:pic>
        <p:nvPicPr>
          <p:cNvPr id="3076" name="Picture 4" descr="F:\фоточки\20150502_09085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374993"/>
            <a:ext cx="4644008" cy="3483007"/>
          </a:xfrm>
          <a:prstGeom prst="rect">
            <a:avLst/>
          </a:prstGeom>
          <a:noFill/>
        </p:spPr>
      </p:pic>
      <p:pic>
        <p:nvPicPr>
          <p:cNvPr id="2" name="Picture 2" descr="F:\фоточки\20150425_09325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35488" y="1772816"/>
            <a:ext cx="4608512" cy="34563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err="1" smtClean="0"/>
              <a:t>Гендерная</a:t>
            </a:r>
            <a:r>
              <a:rPr lang="ru-RU" sz="3200" b="1" dirty="0" smtClean="0"/>
              <a:t> педагогика </a:t>
            </a:r>
            <a:r>
              <a:rPr lang="ru-RU" sz="3200" dirty="0" smtClean="0"/>
              <a:t>– это педагогика, основанная на обучении детей на основе их пола. При таком обучении дети могут получить знания более эффективно, смогут использовать свои особенности, связанные с биологическим полом.</a:t>
            </a:r>
            <a:endParaRPr lang="ru-RU" sz="3200" dirty="0"/>
          </a:p>
        </p:txBody>
      </p:sp>
      <p:pic>
        <p:nvPicPr>
          <p:cNvPr id="132098" name="Picture 2" descr="F:\фото\IMG_390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5696" y="3068960"/>
            <a:ext cx="5400600" cy="3600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9" name="Picture 5" descr="F:\фоточки\20141122_132809.jpg"/>
          <p:cNvPicPr>
            <a:picLocks noChangeAspect="1" noChangeArrowheads="1"/>
          </p:cNvPicPr>
          <p:nvPr/>
        </p:nvPicPr>
        <p:blipFill>
          <a:blip r:embed="rId2" cstate="print"/>
          <a:srcRect b="6830"/>
          <a:stretch>
            <a:fillRect/>
          </a:stretch>
        </p:blipFill>
        <p:spPr bwMode="auto">
          <a:xfrm>
            <a:off x="3373226" y="2825552"/>
            <a:ext cx="5770774" cy="4032448"/>
          </a:xfrm>
          <a:prstGeom prst="rect">
            <a:avLst/>
          </a:prstGeom>
          <a:noFill/>
        </p:spPr>
      </p:pic>
      <p:pic>
        <p:nvPicPr>
          <p:cNvPr id="31750" name="Picture 6" descr="F:\фоточки\20141122_13275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5436096" cy="407707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хническая">
  <a:themeElements>
    <a:clrScheme name="Техническая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Техническая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Техниче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201</TotalTime>
  <Words>586</Words>
  <Application>Microsoft Office PowerPoint</Application>
  <PresentationFormat>Экран (4:3)</PresentationFormat>
  <Paragraphs>52</Paragraphs>
  <Slides>18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Техническая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Вика</dc:creator>
  <cp:lastModifiedBy>User</cp:lastModifiedBy>
  <cp:revision>20</cp:revision>
  <dcterms:created xsi:type="dcterms:W3CDTF">2016-03-08T18:07:42Z</dcterms:created>
  <dcterms:modified xsi:type="dcterms:W3CDTF">2016-03-11T08:10:14Z</dcterms:modified>
</cp:coreProperties>
</file>