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7" r:id="rId5"/>
    <p:sldId id="268" r:id="rId6"/>
    <p:sldId id="282" r:id="rId7"/>
    <p:sldId id="271" r:id="rId8"/>
    <p:sldId id="283" r:id="rId9"/>
    <p:sldId id="279" r:id="rId10"/>
    <p:sldId id="284" r:id="rId11"/>
    <p:sldId id="269" r:id="rId12"/>
    <p:sldId id="289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1. Ленинградское шоссе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Береза</c:v>
                </c:pt>
                <c:pt idx="1">
                  <c:v>Липа</c:v>
                </c:pt>
                <c:pt idx="2">
                  <c:v>Тополь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14.5</c:v>
                </c:pt>
                <c:pt idx="1">
                  <c:v>39.200000000000003</c:v>
                </c:pt>
                <c:pt idx="2">
                  <c:v>43.5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2. Сестрорецкий парк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Береза</c:v>
                </c:pt>
                <c:pt idx="1">
                  <c:v>Липа</c:v>
                </c:pt>
                <c:pt idx="2">
                  <c:v>Тополь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17.04</c:v>
                </c:pt>
                <c:pt idx="1">
                  <c:v>32.800000000000004</c:v>
                </c:pt>
                <c:pt idx="2">
                  <c:v>36.800000000000004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3. Парк г.Высоковск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Береза</c:v>
                </c:pt>
                <c:pt idx="1">
                  <c:v>Липа</c:v>
                </c:pt>
                <c:pt idx="2">
                  <c:v>Тополь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17.02</c:v>
                </c:pt>
                <c:pt idx="1">
                  <c:v>25.1</c:v>
                </c:pt>
                <c:pt idx="2">
                  <c:v>35.4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4. Лес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Береза</c:v>
                </c:pt>
                <c:pt idx="1">
                  <c:v>Липа</c:v>
                </c:pt>
                <c:pt idx="2">
                  <c:v>Тополь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10.1</c:v>
                </c:pt>
                <c:pt idx="1">
                  <c:v>30.4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639808"/>
        <c:axId val="46116800"/>
      </c:barChart>
      <c:catAx>
        <c:axId val="123639808"/>
        <c:scaling>
          <c:orientation val="minMax"/>
        </c:scaling>
        <c:delete val="0"/>
        <c:axPos val="b"/>
        <c:majorTickMark val="out"/>
        <c:minorTickMark val="none"/>
        <c:tickLblPos val="nextTo"/>
        <c:crossAx val="46116800"/>
        <c:crosses val="autoZero"/>
        <c:auto val="1"/>
        <c:lblAlgn val="ctr"/>
        <c:lblOffset val="100"/>
        <c:noMultiLvlLbl val="0"/>
      </c:catAx>
      <c:valAx>
        <c:axId val="46116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639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Береза 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Лениградское шоссе</c:v>
                </c:pt>
                <c:pt idx="1">
                  <c:v>Сестрорецкий парк</c:v>
                </c:pt>
                <c:pt idx="2">
                  <c:v>Парк г.Высоковск</c:v>
                </c:pt>
                <c:pt idx="3">
                  <c:v>Лес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Липа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Лениградское шоссе</c:v>
                </c:pt>
                <c:pt idx="1">
                  <c:v>Сестрорецкий парк</c:v>
                </c:pt>
                <c:pt idx="2">
                  <c:v>Парк г.Высоковск</c:v>
                </c:pt>
                <c:pt idx="3">
                  <c:v>Лес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Тополь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Лениградское шоссе</c:v>
                </c:pt>
                <c:pt idx="1">
                  <c:v>Сестрорецкий парк</c:v>
                </c:pt>
                <c:pt idx="2">
                  <c:v>Парк г.Высоковск</c:v>
                </c:pt>
                <c:pt idx="3">
                  <c:v>Лес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641344"/>
        <c:axId val="46120256"/>
      </c:barChart>
      <c:catAx>
        <c:axId val="123641344"/>
        <c:scaling>
          <c:orientation val="minMax"/>
        </c:scaling>
        <c:delete val="0"/>
        <c:axPos val="b"/>
        <c:majorTickMark val="out"/>
        <c:minorTickMark val="none"/>
        <c:tickLblPos val="nextTo"/>
        <c:crossAx val="46120256"/>
        <c:crosses val="autoZero"/>
        <c:auto val="1"/>
        <c:lblAlgn val="ctr"/>
        <c:lblOffset val="100"/>
        <c:noMultiLvlLbl val="0"/>
      </c:catAx>
      <c:valAx>
        <c:axId val="46120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641344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854668321877288E-2"/>
          <c:y val="5.0391226371672988E-2"/>
          <c:w val="0.74815986629504982"/>
          <c:h val="0.8886038952021203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капель</c:v>
                </c:pt>
              </c:strCache>
            </c:strRef>
          </c:tx>
          <c:marker>
            <c:spPr>
              <a:ln w="15875"/>
            </c:spPr>
          </c:marker>
          <c:cat>
            <c:strRef>
              <c:f>Лист1!$A$2:$A$6</c:f>
              <c:strCache>
                <c:ptCount val="5"/>
                <c:pt idx="0">
                  <c:v>Модельный раствор</c:v>
                </c:pt>
                <c:pt idx="1">
                  <c:v>Лениградское шоссе</c:v>
                </c:pt>
                <c:pt idx="2">
                  <c:v>Сестрорецкий парк</c:v>
                </c:pt>
                <c:pt idx="3">
                  <c:v>Парк г.Высоковск</c:v>
                </c:pt>
                <c:pt idx="4">
                  <c:v>Лес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971072"/>
        <c:axId val="165057024"/>
      </c:lineChart>
      <c:catAx>
        <c:axId val="123971072"/>
        <c:scaling>
          <c:orientation val="minMax"/>
        </c:scaling>
        <c:delete val="0"/>
        <c:axPos val="b"/>
        <c:majorTickMark val="out"/>
        <c:minorTickMark val="none"/>
        <c:tickLblPos val="nextTo"/>
        <c:crossAx val="165057024"/>
        <c:crosses val="autoZero"/>
        <c:auto val="1"/>
        <c:lblAlgn val="ctr"/>
        <c:lblOffset val="100"/>
        <c:noMultiLvlLbl val="0"/>
      </c:catAx>
      <c:valAx>
        <c:axId val="165057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971072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8D6CA3-DEB7-410B-AFA3-45CCD56B124F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95012E-B495-4567-9C8B-EBC3D3252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344816" cy="3960440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000" dirty="0" smtClean="0"/>
          </a:p>
          <a:p>
            <a:pPr algn="l"/>
            <a:endParaRPr lang="ru-RU" sz="2000" dirty="0"/>
          </a:p>
          <a:p>
            <a:pPr algn="ctr"/>
            <a:r>
              <a:rPr lang="ru-RU" sz="3200" i="1" u="sng" dirty="0" err="1" smtClean="0"/>
              <a:t>Биоиндикация</a:t>
            </a:r>
            <a:r>
              <a:rPr lang="ru-RU" sz="3200" i="1" u="sng" dirty="0" smtClean="0"/>
              <a:t> свинцового загрязнения городских экосистем</a:t>
            </a:r>
          </a:p>
          <a:p>
            <a:pPr algn="l"/>
            <a:endParaRPr lang="ru-RU" sz="2000" dirty="0"/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Выполнила: </a:t>
            </a:r>
            <a:r>
              <a:rPr lang="ru-RU" sz="2000" dirty="0" err="1" smtClean="0"/>
              <a:t>Карташкова</a:t>
            </a:r>
            <a:r>
              <a:rPr lang="ru-RU" sz="2000" dirty="0" smtClean="0"/>
              <a:t> Ксения Андреевна, ученица 10Л класса МОУ-гимназии №15</a:t>
            </a:r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Научный руководитель: </a:t>
            </a:r>
            <a:r>
              <a:rPr lang="ru-RU" sz="2000" dirty="0" err="1" smtClean="0"/>
              <a:t>Каляева</a:t>
            </a:r>
            <a:r>
              <a:rPr lang="ru-RU" sz="2000" dirty="0" smtClean="0"/>
              <a:t> Елена Анатольевна, учитель химии и биологии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080119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800" i="1" dirty="0" smtClean="0"/>
              <a:t>Проектная работа по экологии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121072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56154528"/>
              </p:ext>
            </p:extLst>
          </p:nvPr>
        </p:nvGraphicFramePr>
        <p:xfrm>
          <a:off x="251520" y="1484784"/>
          <a:ext cx="828092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15616" y="26064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Определение содержания свинца в почвенных фильтратах качественной реакцией с йодидом натрия (по количеству капель).</a:t>
            </a:r>
          </a:p>
        </p:txBody>
      </p:sp>
    </p:spTree>
    <p:extLst>
      <p:ext uri="{BB962C8B-B14F-4D97-AF65-F5344CB8AC3E}">
        <p14:creationId xmlns:p14="http://schemas.microsoft.com/office/powerpoint/2010/main" val="52575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8424936" cy="5976664"/>
          </a:xfrm>
        </p:spPr>
        <p:txBody>
          <a:bodyPr/>
          <a:lstStyle/>
          <a:p>
            <a:pPr algn="l"/>
            <a:r>
              <a:rPr lang="ru-RU" sz="2400" b="1" dirty="0" smtClean="0"/>
              <a:t>Выводы</a:t>
            </a:r>
            <a:r>
              <a:rPr lang="ru-RU" dirty="0" smtClean="0"/>
              <a:t>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Экологическое моделирование площади листовой пластины может быть параметром </a:t>
            </a:r>
            <a:r>
              <a:rPr lang="ru-RU" dirty="0" err="1" smtClean="0"/>
              <a:t>биоиндикации</a:t>
            </a:r>
            <a:r>
              <a:rPr lang="ru-RU" dirty="0" smtClean="0"/>
              <a:t> свинцового загрязнения.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В зависимости от близости транспорта количество свинца в почве увеличивается, что говорит о свинцовом загрязнении не только атмосферы , но и литосферы.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Я считаю , что необходимо обновление древесной растительности с целью подбора растений –хороших аккумуляторов загрязняющих веществ , которые способны выдерживать экологическую нагрузку техногенного характера.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Для снижения концентрации тяжелых металлов в почве необходимо ежегодно убирать листву с придорожных и парковых зон городов ,имеющих масштабные промышленные комплексы и магистрали, и утилизировать ее в специализированных местах . Использование листьев в качестве удобрения для дачных участков и сжигать не рекомендуется. Чистый город-чистая планета!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87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-x554l\Desktop\9d600ca5865366fa06a1b56a2083da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342" y="3993559"/>
            <a:ext cx="3586027" cy="2689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-x554l\Desktop\29274196-poplar-tree-isolated-on-white-background-Stock-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575" y="116632"/>
            <a:ext cx="2048823" cy="3413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SUS-x554l\Desktop\28270549-small-leaved-lime-tree-isolated-on-white-background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36734" cy="2636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SUS-x554l\Desktop\pic6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81873"/>
            <a:ext cx="3586027" cy="2689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31" y="2153053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липа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96336" y="289139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тополь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http://megapolis.chita.ru/files/events/detail_7559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91597"/>
            <a:ext cx="3680183" cy="341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низ 4"/>
          <p:cNvSpPr/>
          <p:nvPr/>
        </p:nvSpPr>
        <p:spPr>
          <a:xfrm rot="3110864">
            <a:off x="3220704" y="2959907"/>
            <a:ext cx="256235" cy="1352242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8710924">
            <a:off x="6355584" y="3010757"/>
            <a:ext cx="279837" cy="1268339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6903012">
            <a:off x="2691234" y="475665"/>
            <a:ext cx="239960" cy="1299004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4596765">
            <a:off x="6941197" y="542291"/>
            <a:ext cx="272315" cy="116575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Библиографический список использованной литературы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2450" y="917912"/>
            <a:ext cx="82080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1.	</a:t>
            </a:r>
            <a:r>
              <a:rPr lang="ru-RU" sz="2000" dirty="0" err="1"/>
              <a:t>Байсеитова</a:t>
            </a:r>
            <a:r>
              <a:rPr lang="ru-RU" sz="2000" dirty="0"/>
              <a:t> Н. М., </a:t>
            </a:r>
            <a:r>
              <a:rPr lang="ru-RU" sz="2000" dirty="0" err="1"/>
              <a:t>Сартаева</a:t>
            </a:r>
            <a:r>
              <a:rPr lang="ru-RU" sz="2000" dirty="0"/>
              <a:t> Х. М. </a:t>
            </a:r>
            <a:r>
              <a:rPr lang="ru-RU" sz="2000" dirty="0" err="1"/>
              <a:t>Фитотоксичное</a:t>
            </a:r>
            <a:r>
              <a:rPr lang="ru-RU" sz="2000" dirty="0"/>
              <a:t> действие тяжелых металлов при техногенном загрязнении окружающей среды // Молодой ученый, 2014, №2.С. 382-384. </a:t>
            </a:r>
          </a:p>
          <a:p>
            <a:r>
              <a:rPr lang="ru-RU" sz="2000" dirty="0"/>
              <a:t>2.	</a:t>
            </a:r>
            <a:r>
              <a:rPr lang="ru-RU" sz="2000" dirty="0" err="1"/>
              <a:t>Дорогань</a:t>
            </a:r>
            <a:r>
              <a:rPr lang="ru-RU" sz="2000" dirty="0"/>
              <a:t> Л.В., </a:t>
            </a:r>
            <a:r>
              <a:rPr lang="ru-RU" sz="2000" dirty="0" err="1"/>
              <a:t>Негробов</a:t>
            </a:r>
            <a:r>
              <a:rPr lang="ru-RU" sz="2000" dirty="0"/>
              <a:t> О.П.  Экологический практикум как элемент школьного образования//</a:t>
            </a:r>
            <a:r>
              <a:rPr lang="ru-RU" sz="2000" dirty="0" err="1"/>
              <a:t>Геоэкологические</a:t>
            </a:r>
            <a:r>
              <a:rPr lang="ru-RU" sz="2000" dirty="0"/>
              <a:t> проблемы устойчивого развития городской среды,  Воронеж, 1996, №4.</a:t>
            </a:r>
          </a:p>
          <a:p>
            <a:r>
              <a:rPr lang="ru-RU" sz="2000" dirty="0"/>
              <a:t>3.	Муравьев А.Г.,  Пугал Н.А., Лаврова В.Н. «Экологический практикум», уч. пособие, </a:t>
            </a:r>
            <a:r>
              <a:rPr lang="ru-RU" sz="2000" dirty="0" err="1"/>
              <a:t>Крисмас</a:t>
            </a:r>
            <a:r>
              <a:rPr lang="ru-RU" sz="2000" dirty="0"/>
              <a:t>, С-П, 2003 г.</a:t>
            </a:r>
          </a:p>
          <a:p>
            <a:r>
              <a:rPr lang="ru-RU" sz="2000" dirty="0"/>
              <a:t>4.	http://www.dissercat.com/content/vliyanie-svintsa-i-kadmiya-na-rost-razvitie-i-nekotorye-drugie-fiziologicheskie-protsessy-od </a:t>
            </a:r>
          </a:p>
          <a:p>
            <a:r>
              <a:rPr lang="ru-RU" sz="2000" dirty="0"/>
              <a:t>5.	http://www.science-education.ru/ru/article/view?id=19568 </a:t>
            </a:r>
          </a:p>
          <a:p>
            <a:r>
              <a:rPr lang="ru-RU" sz="2000" dirty="0"/>
              <a:t>6.	http://selo-delo.ru/12-vliyanie-ultrazvukovogo-oblucheniya?start=3</a:t>
            </a:r>
          </a:p>
          <a:p>
            <a:r>
              <a:rPr lang="ru-RU" sz="2000" dirty="0"/>
              <a:t>7.	http://www.dslib.net/bioxim-rastenij/vlijanie-svinca-i-kadmija-na-rost-razvitie-i-nekotorye-drugie-fiziologicheskie.html</a:t>
            </a:r>
          </a:p>
        </p:txBody>
      </p:sp>
    </p:spTree>
    <p:extLst>
      <p:ext uri="{BB962C8B-B14F-4D97-AF65-F5344CB8AC3E}">
        <p14:creationId xmlns:p14="http://schemas.microsoft.com/office/powerpoint/2010/main" val="18220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48680"/>
            <a:ext cx="8064896" cy="5904656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b="1" dirty="0"/>
              <a:t> </a:t>
            </a:r>
            <a:r>
              <a:rPr lang="ru-RU" b="1" u="sng" dirty="0" smtClean="0"/>
              <a:t>Гипотеза</a:t>
            </a:r>
            <a:r>
              <a:rPr lang="ru-RU" dirty="0" smtClean="0"/>
              <a:t>: В растения свинец попадает как через почву , так и поглощается листьями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b="1" u="sng" dirty="0" smtClean="0"/>
              <a:t>Цель работы</a:t>
            </a:r>
            <a:r>
              <a:rPr lang="ru-RU" dirty="0" smtClean="0"/>
              <a:t>: Исследование свинцового загрязнения почвы и листьев в условиях разной степени антропогенного загрязнения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b="1" u="sng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b="1" u="sng" dirty="0" smtClean="0"/>
              <a:t>Актуальность</a:t>
            </a:r>
            <a:r>
              <a:rPr lang="ru-RU" dirty="0" smtClean="0"/>
              <a:t>: </a:t>
            </a:r>
            <a:r>
              <a:rPr lang="ru-RU" dirty="0"/>
              <a:t>проблема свинцового загрязнения имеет большое значение для понимания явлений, происходящих в искусственных и естественных экосистемах, а также решения практических задач по охране окружающей среды.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432362"/>
            <a:ext cx="3841626" cy="203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48680"/>
            <a:ext cx="8064896" cy="554461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b="1" dirty="0" smtClean="0"/>
              <a:t>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 smtClean="0"/>
              <a:t>Изучить научную литературу о путях попадания тяжелых металлов и их влиянии на физиологию растений.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 smtClean="0"/>
              <a:t>Использовать метод экологического моделирования Л.В. </a:t>
            </a:r>
            <a:r>
              <a:rPr lang="ru-RU" sz="2400" dirty="0" err="1" smtClean="0"/>
              <a:t>Дорогань</a:t>
            </a:r>
            <a:r>
              <a:rPr lang="ru-RU" sz="2400" dirty="0" smtClean="0"/>
              <a:t> по листьям деревьев для </a:t>
            </a:r>
            <a:r>
              <a:rPr lang="ru-RU" sz="2400" dirty="0" err="1" smtClean="0"/>
              <a:t>биоиндикации</a:t>
            </a:r>
            <a:r>
              <a:rPr lang="ru-RU" sz="2400" dirty="0" smtClean="0"/>
              <a:t> загрязнение экосистемы.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 smtClean="0"/>
              <a:t>Исследовать химический состав листьев и почвы на территориях разной степени техногенного загрязнения на наличие соединений свинца.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 smtClean="0"/>
              <a:t>Разработать рекомендации по использованию растений как индикаторов состояния атмосферы для выведения загрязняющих веществ с учетом их аккумулирующих свойств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263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45922" y="414922"/>
            <a:ext cx="5143536" cy="85725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Схема исследования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916076"/>
            <a:ext cx="1872208" cy="135732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Экологическое моделирование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00430" y="2906653"/>
            <a:ext cx="1843474" cy="135732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Определение содержания свинца в листьях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7950" y="2916076"/>
            <a:ext cx="1886458" cy="134789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Определение содержания 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свинца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в почвенных растворах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4173682" y="1972309"/>
            <a:ext cx="714380" cy="6199530"/>
          </a:xfrm>
          <a:prstGeom prst="lef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125062">
            <a:off x="2532746" y="1166205"/>
            <a:ext cx="381731" cy="1525634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166821" y="1322438"/>
            <a:ext cx="381731" cy="1525634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809273">
            <a:off x="5698215" y="1197602"/>
            <a:ext cx="381731" cy="1525634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745922" y="5496529"/>
            <a:ext cx="5783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Биоиндикация</a:t>
            </a:r>
            <a:r>
              <a:rPr lang="ru-RU" sz="2400" dirty="0" smtClean="0"/>
              <a:t> свинцового загрязнения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1454"/>
            <a:ext cx="86409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Экологическое моделирование по Л. В.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Дорогань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RU" sz="2400" dirty="0" smtClean="0"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Оборудование: линейка , весы , бумага , ножницы.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S</a:t>
            </a:r>
            <a:r>
              <a:rPr lang="ru-RU" sz="2400" b="1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лп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=АВК 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, где А-длина листа , В-ширина , К-переводной коэффициент</a:t>
            </a:r>
            <a:endParaRPr lang="en-US" sz="2400" dirty="0" smtClean="0"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i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Определение коэффициента:</a:t>
            </a:r>
            <a:r>
              <a:rPr lang="en-US" sz="2400" i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K= S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мл </a:t>
            </a:r>
            <a:r>
              <a:rPr lang="en-US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: S</a:t>
            </a:r>
            <a:r>
              <a:rPr lang="ru-RU" sz="2400" b="1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кв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, где </a:t>
            </a:r>
            <a:r>
              <a:rPr lang="en-US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S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мл - площадь макета листа дерева, а</a:t>
            </a:r>
            <a:r>
              <a:rPr lang="en-US" sz="2400" dirty="0">
                <a:latin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S</a:t>
            </a:r>
            <a:r>
              <a:rPr lang="ru-RU" sz="2400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кв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– площадь квадрата бумаги( </a:t>
            </a:r>
            <a:r>
              <a:rPr lang="en-US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S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мл = (</a:t>
            </a:r>
            <a:r>
              <a:rPr lang="ru-RU" sz="2400" b="1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Рл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х </a:t>
            </a:r>
            <a:r>
              <a:rPr lang="en-US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S</a:t>
            </a:r>
            <a:r>
              <a:rPr lang="ru-RU" sz="2400" b="1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кв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) </a:t>
            </a:r>
            <a:r>
              <a:rPr lang="en-US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: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Ркв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, где </a:t>
            </a:r>
            <a:r>
              <a:rPr lang="ru-RU" sz="2400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Ркв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– масса квадрата бумаги, </a:t>
            </a:r>
            <a:r>
              <a:rPr lang="ru-RU" sz="2400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Рл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– масса контура листа) </a:t>
            </a:r>
          </a:p>
          <a:p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Результат: 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в среднем переводной коэффициент для листьев 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березы </a:t>
            </a:r>
            <a:r>
              <a:rPr lang="ru-RU" sz="2400" b="1" dirty="0" err="1" smtClean="0">
                <a:latin typeface="Bookman Old Style" panose="02050604050505020204" pitchFamily="18" charset="0"/>
                <a:cs typeface="Arial" panose="020B0604020202020204" pitchFamily="34" charset="0"/>
              </a:rPr>
              <a:t>повислой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– 0,6</a:t>
            </a:r>
            <a:r>
              <a:rPr lang="en-US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;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тополя чёрного 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– 0,67</a:t>
            </a:r>
            <a:r>
              <a:rPr lang="en-US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; </a:t>
            </a:r>
            <a:r>
              <a:rPr lang="ru-RU" sz="2400" b="1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липы мелколистной </a:t>
            </a:r>
            <a:r>
              <a:rPr lang="ru-RU" sz="2400" dirty="0" smtClean="0">
                <a:latin typeface="Bookman Old Style" panose="02050604050505020204" pitchFamily="18" charset="0"/>
                <a:cs typeface="Arial" panose="020B0604020202020204" pitchFamily="34" charset="0"/>
              </a:rPr>
              <a:t>– 0,5.  </a:t>
            </a:r>
          </a:p>
          <a:p>
            <a:endParaRPr lang="ru-RU" dirty="0">
              <a:latin typeface="Bookman Old Style" panose="02050604050505020204" pitchFamily="18" charset="0"/>
              <a:cs typeface="Arial" panose="020B0604020202020204" pitchFamily="34" charset="0"/>
            </a:endParaRPr>
          </a:p>
          <a:p>
            <a:endParaRPr lang="ru-RU" dirty="0"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12987021"/>
              </p:ext>
            </p:extLst>
          </p:nvPr>
        </p:nvGraphicFramePr>
        <p:xfrm>
          <a:off x="971600" y="1988840"/>
          <a:ext cx="784887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75656" y="548680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Динамика площади листовой пластины условиях разной интенсивности техногенного загрязнения.</a:t>
            </a:r>
          </a:p>
        </p:txBody>
      </p:sp>
    </p:spTree>
    <p:extLst>
      <p:ext uri="{BB962C8B-B14F-4D97-AF65-F5344CB8AC3E}">
        <p14:creationId xmlns:p14="http://schemas.microsoft.com/office/powerpoint/2010/main" val="376002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88640"/>
            <a:ext cx="7992888" cy="59766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свинцового загрязнения листьев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(по методике А.Г. Муравьева и Н.А. Пугала).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dirty="0" smtClean="0"/>
              <a:t>К 1,2 граммам измельченного сырья добавить 10 мл 50% этилового спирта , прокипятить 5-7 минут , чтобы свинец перешел в раствор.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dirty="0" smtClean="0"/>
              <a:t>К 3-4 мл полученного раствора добавляем по каплям 5% раствор йодида калия.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dirty="0"/>
              <a:t>Д</a:t>
            </a:r>
            <a:r>
              <a:rPr lang="ru-RU" sz="1600" dirty="0" smtClean="0"/>
              <a:t>ля сравнения используем модельный раствор ацетата свинца(</a:t>
            </a:r>
            <a:r>
              <a:rPr lang="en-US" sz="1600" dirty="0" smtClean="0"/>
              <a:t>II)</a:t>
            </a:r>
            <a:r>
              <a:rPr lang="ru-RU" sz="1600" dirty="0" smtClean="0"/>
              <a:t>(5%),при взаимодействии с йодидом калия выпадает желтый осадок.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dirty="0" smtClean="0"/>
              <a:t>В качестве контроля-дистиллированная вода.</a:t>
            </a:r>
          </a:p>
          <a:p>
            <a:pPr algn="l"/>
            <a:endParaRPr lang="ru-RU" sz="1600" dirty="0"/>
          </a:p>
        </p:txBody>
      </p:sp>
      <p:pic>
        <p:nvPicPr>
          <p:cNvPr id="5" name="Рисунок 4" descr="C:\Users\ASUS-x554l\Desktop\ксюша\BCQfQQFegSU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9" t="10473" r="22917" b="21138"/>
          <a:stretch/>
        </p:blipFill>
        <p:spPr bwMode="auto">
          <a:xfrm>
            <a:off x="2267744" y="3212976"/>
            <a:ext cx="4464496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6630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27567293"/>
              </p:ext>
            </p:extLst>
          </p:nvPr>
        </p:nvGraphicFramePr>
        <p:xfrm>
          <a:off x="683568" y="1772816"/>
          <a:ext cx="7848872" cy="381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47667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Определение содержания свинца в спиртовых вытяжках листьев качественной реакцией с йодидом натрия (по количеству капель).</a:t>
            </a:r>
          </a:p>
        </p:txBody>
      </p:sp>
    </p:spTree>
    <p:extLst>
      <p:ext uri="{BB962C8B-B14F-4D97-AF65-F5344CB8AC3E}">
        <p14:creationId xmlns:p14="http://schemas.microsoft.com/office/powerpoint/2010/main" val="34415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60648"/>
            <a:ext cx="8064896" cy="3188243"/>
          </a:xfrm>
        </p:spPr>
        <p:txBody>
          <a:bodyPr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свинцового загрязнения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почвы 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(по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методике А.Г. Муравьева и Н.А. Пугала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b="1" dirty="0"/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Приготовление кислотной вытяжки почвы: 1/3 пробирки заполнить почвой , залить водным раствором азотной кислоты (1:3).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/>
              <a:t>П</a:t>
            </a:r>
            <a:r>
              <a:rPr lang="ru-RU" dirty="0" smtClean="0"/>
              <a:t>еремешать , отфильтровать и перелить фильтрат в пробирку.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Провести реакцию с йодидом натрия.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48891"/>
            <a:ext cx="5256584" cy="296716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24128" y="3573016"/>
            <a:ext cx="3059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1 </a:t>
            </a:r>
            <a:r>
              <a:rPr lang="ru-RU" b="1" i="1" dirty="0"/>
              <a:t>– автомагистраль г. Клин</a:t>
            </a:r>
            <a:r>
              <a:rPr lang="en-US" b="1" i="1" dirty="0"/>
              <a:t>;</a:t>
            </a:r>
            <a:endParaRPr lang="ru-RU" b="1" i="1" dirty="0"/>
          </a:p>
          <a:p>
            <a:r>
              <a:rPr lang="ru-RU" b="1" i="1" dirty="0"/>
              <a:t>2 – парк г. Клин</a:t>
            </a:r>
            <a:r>
              <a:rPr lang="en-US" b="1" i="1" dirty="0"/>
              <a:t>;</a:t>
            </a:r>
            <a:endParaRPr lang="ru-RU" b="1" i="1" dirty="0"/>
          </a:p>
          <a:p>
            <a:r>
              <a:rPr lang="ru-RU" b="1" i="1" dirty="0"/>
              <a:t>3 – г. Высоковск</a:t>
            </a:r>
            <a:r>
              <a:rPr lang="en-US" b="1" i="1" dirty="0"/>
              <a:t>;</a:t>
            </a:r>
            <a:endParaRPr lang="ru-RU" b="1" i="1" dirty="0"/>
          </a:p>
          <a:p>
            <a:r>
              <a:rPr lang="ru-RU" b="1" i="1" dirty="0"/>
              <a:t>4 - лес </a:t>
            </a:r>
          </a:p>
        </p:txBody>
      </p:sp>
    </p:spTree>
    <p:extLst>
      <p:ext uri="{BB962C8B-B14F-4D97-AF65-F5344CB8AC3E}">
        <p14:creationId xmlns:p14="http://schemas.microsoft.com/office/powerpoint/2010/main" val="32088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571</TotalTime>
  <Words>599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Проектная работа по экологии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по экологии</dc:title>
  <dc:creator>User</dc:creator>
  <cp:lastModifiedBy>ASUS-x554l</cp:lastModifiedBy>
  <cp:revision>49</cp:revision>
  <dcterms:created xsi:type="dcterms:W3CDTF">2016-11-06T06:05:47Z</dcterms:created>
  <dcterms:modified xsi:type="dcterms:W3CDTF">2017-02-06T17:20:55Z</dcterms:modified>
</cp:coreProperties>
</file>