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73" r:id="rId3"/>
    <p:sldId id="259" r:id="rId4"/>
    <p:sldId id="257" r:id="rId5"/>
    <p:sldId id="271" r:id="rId6"/>
    <p:sldId id="275" r:id="rId7"/>
    <p:sldId id="260" r:id="rId8"/>
    <p:sldId id="261" r:id="rId9"/>
    <p:sldId id="276" r:id="rId10"/>
    <p:sldId id="262" r:id="rId11"/>
    <p:sldId id="263" r:id="rId12"/>
    <p:sldId id="278" r:id="rId13"/>
    <p:sldId id="264" r:id="rId14"/>
    <p:sldId id="265" r:id="rId15"/>
    <p:sldId id="266" r:id="rId16"/>
    <p:sldId id="267" r:id="rId17"/>
    <p:sldId id="268" r:id="rId18"/>
    <p:sldId id="269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660"/>
  </p:normalViewPr>
  <p:slideViewPr>
    <p:cSldViewPr>
      <p:cViewPr>
        <p:scale>
          <a:sx n="60" d="100"/>
          <a:sy n="60" d="100"/>
        </p:scale>
        <p:origin x="-1662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8E11-BCA3-4490-8AD8-68481A0E52E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37082-1235-4CF4-A27E-322D26029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8E11-BCA3-4490-8AD8-68481A0E52E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37082-1235-4CF4-A27E-322D26029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8E11-BCA3-4490-8AD8-68481A0E52E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37082-1235-4CF4-A27E-322D26029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8E11-BCA3-4490-8AD8-68481A0E52E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37082-1235-4CF4-A27E-322D26029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8E11-BCA3-4490-8AD8-68481A0E52E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37082-1235-4CF4-A27E-322D26029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8E11-BCA3-4490-8AD8-68481A0E52E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37082-1235-4CF4-A27E-322D26029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8E11-BCA3-4490-8AD8-68481A0E52E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37082-1235-4CF4-A27E-322D26029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8E11-BCA3-4490-8AD8-68481A0E52E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37082-1235-4CF4-A27E-322D26029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8E11-BCA3-4490-8AD8-68481A0E52E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37082-1235-4CF4-A27E-322D26029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8E11-BCA3-4490-8AD8-68481A0E52E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37082-1235-4CF4-A27E-322D26029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8E11-BCA3-4490-8AD8-68481A0E52E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37082-1235-4CF4-A27E-322D26029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F8E11-BCA3-4490-8AD8-68481A0E52EC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37082-1235-4CF4-A27E-322D26029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rim.biz.ua/kerch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50000"/>
            </a:schemeClr>
          </a:solidFill>
          <a:ln>
            <a:solidFill>
              <a:schemeClr val="bg2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Ода стеклу и городу-герою Керчи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Пою перед тобой в восторге похвалу,</a:t>
            </a:r>
            <a:b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Не камням дорогим, не злату, но Стеклу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М.В.Ломоносов «Ода стеклу»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000" dirty="0" smtClean="0"/>
              <a:t>                                                                   Работа учителя  химии и биологии</a:t>
            </a:r>
          </a:p>
          <a:p>
            <a:pPr>
              <a:buNone/>
            </a:pPr>
            <a:r>
              <a:rPr lang="ru-RU" sz="2000" dirty="0" smtClean="0"/>
              <a:t>                                                                   МБОУ г.Керчи Республика  Крым</a:t>
            </a:r>
          </a:p>
          <a:p>
            <a:pPr>
              <a:buNone/>
            </a:pPr>
            <a:r>
              <a:rPr lang="ru-RU" sz="2000" dirty="0" smtClean="0"/>
              <a:t>                                                                  «Школа №25»</a:t>
            </a:r>
          </a:p>
          <a:p>
            <a:pPr>
              <a:buNone/>
            </a:pPr>
            <a:r>
              <a:rPr lang="ru-RU" sz="2000" dirty="0" smtClean="0"/>
              <a:t>                                                                   </a:t>
            </a:r>
            <a:r>
              <a:rPr lang="ru-RU" sz="2000" dirty="0" err="1" smtClean="0"/>
              <a:t>Коненко</a:t>
            </a:r>
            <a:r>
              <a:rPr lang="ru-RU" sz="2000" dirty="0" smtClean="0"/>
              <a:t> Тамары Кирилловны</a:t>
            </a:r>
          </a:p>
          <a:p>
            <a:pPr>
              <a:buNone/>
            </a:pPr>
            <a:r>
              <a:rPr lang="ru-RU" sz="2000" dirty="0" smtClean="0"/>
              <a:t>                                                                   высшая квалификационная категория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97584107_polimerplen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357562"/>
            <a:ext cx="3394865" cy="25003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Классификация стекла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525963"/>
          </a:xfrm>
          <a:noFill/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</a:t>
            </a:r>
            <a:r>
              <a:rPr lang="ru-RU" sz="3600" b="1" i="1" dirty="0" smtClean="0"/>
              <a:t>оконное стекло      </a:t>
            </a:r>
            <a:r>
              <a:rPr lang="ru-RU" sz="3600" dirty="0" smtClean="0"/>
              <a:t>Na</a:t>
            </a:r>
            <a:r>
              <a:rPr lang="ru-RU" sz="3600" baseline="-25000" dirty="0" smtClean="0"/>
              <a:t>2</a:t>
            </a:r>
            <a:r>
              <a:rPr lang="ru-RU" sz="3600" dirty="0" smtClean="0"/>
              <a:t>O∙</a:t>
            </a:r>
            <a:r>
              <a:rPr lang="ru-RU" sz="3600" dirty="0" err="1" smtClean="0"/>
              <a:t>СaO</a:t>
            </a:r>
            <a:r>
              <a:rPr lang="ru-RU" sz="3600" dirty="0" smtClean="0"/>
              <a:t>∙6SiO</a:t>
            </a:r>
            <a:r>
              <a:rPr lang="ru-RU" sz="3600" baseline="-25000" dirty="0" smtClean="0"/>
              <a:t>2, 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      </a:t>
            </a:r>
            <a:r>
              <a:rPr lang="ru-RU" sz="3600" b="1" i="1" dirty="0" smtClean="0"/>
              <a:t> тугоплавкое            </a:t>
            </a:r>
            <a:r>
              <a:rPr lang="ru-RU" sz="3600" dirty="0" smtClean="0"/>
              <a:t>K</a:t>
            </a:r>
            <a:r>
              <a:rPr lang="ru-RU" sz="3600" baseline="-25000" dirty="0" smtClean="0"/>
              <a:t>2</a:t>
            </a:r>
            <a:r>
              <a:rPr lang="ru-RU" sz="3600" dirty="0" smtClean="0"/>
              <a:t>O∙</a:t>
            </a:r>
            <a:r>
              <a:rPr lang="ru-RU" sz="3600" dirty="0" err="1" smtClean="0"/>
              <a:t>CaO</a:t>
            </a:r>
            <a:r>
              <a:rPr lang="ru-RU" sz="3600" dirty="0" smtClean="0"/>
              <a:t>∙6SiO</a:t>
            </a:r>
            <a:r>
              <a:rPr lang="ru-RU" sz="3600" baseline="-25000" dirty="0" smtClean="0"/>
              <a:t>2</a:t>
            </a:r>
            <a:r>
              <a:rPr lang="ru-RU" sz="3600" dirty="0" smtClean="0"/>
              <a:t>,</a:t>
            </a:r>
          </a:p>
          <a:p>
            <a:pPr>
              <a:buNone/>
            </a:pPr>
            <a:r>
              <a:rPr lang="ru-RU" sz="3600" dirty="0" smtClean="0"/>
              <a:t>      </a:t>
            </a:r>
            <a:r>
              <a:rPr lang="ru-RU" sz="3600" b="1" i="1" dirty="0" smtClean="0"/>
              <a:t> хрусталь                   </a:t>
            </a:r>
            <a:r>
              <a:rPr lang="ru-RU" sz="3600" dirty="0" smtClean="0"/>
              <a:t>K</a:t>
            </a:r>
            <a:r>
              <a:rPr lang="ru-RU" sz="3600" baseline="-25000" dirty="0" smtClean="0"/>
              <a:t>2</a:t>
            </a:r>
            <a:r>
              <a:rPr lang="ru-RU" sz="3600" dirty="0" smtClean="0"/>
              <a:t>O∙</a:t>
            </a:r>
            <a:r>
              <a:rPr lang="ru-RU" sz="3600" dirty="0" err="1" smtClean="0"/>
              <a:t>PbO</a:t>
            </a:r>
            <a:r>
              <a:rPr lang="ru-RU" sz="3600" dirty="0" smtClean="0"/>
              <a:t>∙6SiO</a:t>
            </a:r>
            <a:r>
              <a:rPr lang="ru-RU" sz="3600" baseline="-25000" dirty="0" smtClean="0"/>
              <a:t>2    </a:t>
            </a:r>
            <a:r>
              <a:rPr lang="ru-RU" sz="3600" dirty="0" smtClean="0"/>
              <a:t> </a:t>
            </a:r>
          </a:p>
          <a:p>
            <a:pPr>
              <a:buNone/>
            </a:pPr>
            <a:r>
              <a:rPr lang="ru-RU" sz="3600" b="1" i="1" dirty="0" smtClean="0"/>
              <a:t>       боросиликатное     </a:t>
            </a:r>
            <a:r>
              <a:rPr lang="ru-RU" sz="3600" dirty="0" smtClean="0"/>
              <a:t>K</a:t>
            </a:r>
            <a:r>
              <a:rPr lang="ru-RU" sz="3600" baseline="-25000" dirty="0" smtClean="0"/>
              <a:t>2</a:t>
            </a:r>
            <a:r>
              <a:rPr lang="ru-RU" sz="3600" dirty="0" smtClean="0"/>
              <a:t>O∙</a:t>
            </a:r>
            <a:r>
              <a:rPr lang="ru-RU" sz="3600" dirty="0" err="1" smtClean="0"/>
              <a:t>CaO</a:t>
            </a:r>
            <a:r>
              <a:rPr lang="ru-RU" sz="3600" dirty="0" smtClean="0"/>
              <a:t>∙B</a:t>
            </a:r>
            <a:r>
              <a:rPr lang="ru-RU" sz="3600" baseline="-25000" dirty="0" smtClean="0"/>
              <a:t>2</a:t>
            </a:r>
            <a:r>
              <a:rPr lang="ru-RU" sz="3600" dirty="0" smtClean="0"/>
              <a:t>O</a:t>
            </a:r>
            <a:r>
              <a:rPr lang="ru-RU" sz="3600" baseline="-25000" dirty="0" smtClean="0"/>
              <a:t>3</a:t>
            </a:r>
            <a:r>
              <a:rPr lang="ru-RU" sz="3600" dirty="0" smtClean="0"/>
              <a:t>∙6S</a:t>
            </a:r>
            <a:r>
              <a:rPr lang="en-US" sz="3600" dirty="0" err="1" smtClean="0"/>
              <a:t>i</a:t>
            </a:r>
            <a:r>
              <a:rPr lang="ru-RU" sz="3600" dirty="0" smtClean="0"/>
              <a:t>O</a:t>
            </a:r>
            <a:r>
              <a:rPr lang="ru-RU" sz="3600" baseline="-25000" dirty="0" smtClean="0"/>
              <a:t>2</a:t>
            </a:r>
          </a:p>
          <a:p>
            <a:pPr>
              <a:buNone/>
            </a:pPr>
            <a:r>
              <a:rPr lang="ru-RU" sz="3600" baseline="-25000" dirty="0" smtClean="0"/>
              <a:t>           </a:t>
            </a:r>
            <a:r>
              <a:rPr lang="ru-RU" sz="5400" b="1" i="1" baseline="-25000" dirty="0" smtClean="0"/>
              <a:t>оптическое</a:t>
            </a:r>
          </a:p>
          <a:p>
            <a:pPr>
              <a:buNone/>
            </a:pPr>
            <a:r>
              <a:rPr lang="ru-RU" sz="5400" b="1" i="1" baseline="-25000" dirty="0" smtClean="0"/>
              <a:t>       зеркальное                </a:t>
            </a:r>
            <a:r>
              <a:rPr lang="ru-RU" sz="3600" dirty="0" smtClean="0"/>
              <a:t>S</a:t>
            </a:r>
            <a:r>
              <a:rPr lang="en-US" sz="3600" dirty="0" err="1" smtClean="0"/>
              <a:t>i</a:t>
            </a:r>
            <a:r>
              <a:rPr lang="ru-RU" sz="3600" dirty="0" smtClean="0"/>
              <a:t>O</a:t>
            </a:r>
            <a:r>
              <a:rPr lang="ru-RU" sz="3600" baseline="-25000" dirty="0" smtClean="0"/>
              <a:t>2</a:t>
            </a:r>
            <a:r>
              <a:rPr lang="ru-RU" sz="3600" b="1" i="1" baseline="-25000" dirty="0" smtClean="0"/>
              <a:t>       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Цветные стекла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1643050"/>
            <a:ext cx="5900750" cy="4929222"/>
          </a:xfrm>
          <a:noFill/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</a:t>
            </a:r>
            <a:r>
              <a:rPr lang="ru-RU" b="1" i="1" dirty="0" smtClean="0"/>
              <a:t>Цветные </a:t>
            </a:r>
            <a:r>
              <a:rPr lang="ru-RU" b="1" i="1" dirty="0"/>
              <a:t>стекла</a:t>
            </a:r>
            <a:r>
              <a:rPr lang="ru-RU" dirty="0"/>
              <a:t>: </a:t>
            </a:r>
          </a:p>
          <a:p>
            <a:r>
              <a:rPr lang="ru-RU" dirty="0"/>
              <a:t> </a:t>
            </a:r>
            <a:r>
              <a:rPr lang="ru-RU" dirty="0" smtClean="0"/>
              <a:t>желтое-Се</a:t>
            </a:r>
            <a:r>
              <a:rPr lang="ru-RU" baseline="-25000" dirty="0" smtClean="0"/>
              <a:t>2</a:t>
            </a:r>
            <a:r>
              <a:rPr lang="ru-RU" dirty="0" smtClean="0"/>
              <a:t>О</a:t>
            </a:r>
            <a:r>
              <a:rPr lang="ru-RU" baseline="-25000" dirty="0" smtClean="0"/>
              <a:t>3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зеленое-Сr</a:t>
            </a:r>
            <a:r>
              <a:rPr lang="ru-RU" baseline="-25000" dirty="0" smtClean="0"/>
              <a:t>2</a:t>
            </a:r>
            <a:r>
              <a:rPr lang="ru-RU" dirty="0" smtClean="0"/>
              <a:t>O</a:t>
            </a:r>
            <a:r>
              <a:rPr lang="ru-RU" baseline="-25000" dirty="0" smtClean="0"/>
              <a:t>3</a:t>
            </a:r>
            <a:r>
              <a:rPr lang="ru-RU" dirty="0"/>
              <a:t>, </a:t>
            </a:r>
            <a:r>
              <a:rPr lang="ru-RU" dirty="0" err="1"/>
              <a:t>CuO</a:t>
            </a:r>
            <a:r>
              <a:rPr lang="ru-RU" dirty="0"/>
              <a:t>, Pr</a:t>
            </a:r>
            <a:r>
              <a:rPr lang="ru-RU" baseline="-25000" dirty="0"/>
              <a:t>2</a:t>
            </a:r>
            <a:r>
              <a:rPr lang="ru-RU" dirty="0"/>
              <a:t>O</a:t>
            </a:r>
            <a:r>
              <a:rPr lang="ru-RU" baseline="-25000" dirty="0"/>
              <a:t>3</a:t>
            </a:r>
            <a:r>
              <a:rPr lang="ru-RU" dirty="0"/>
              <a:t> </a:t>
            </a:r>
          </a:p>
          <a:p>
            <a:r>
              <a:rPr lang="ru-RU" dirty="0"/>
              <a:t> </a:t>
            </a:r>
            <a:r>
              <a:rPr lang="ru-RU" dirty="0" err="1" smtClean="0"/>
              <a:t>синее-CuO,CaO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err="1" smtClean="0"/>
              <a:t>фиолетовое-NiO</a:t>
            </a:r>
            <a:r>
              <a:rPr lang="ru-RU" dirty="0"/>
              <a:t>, Mn</a:t>
            </a:r>
            <a:r>
              <a:rPr lang="ru-RU" baseline="-25000" dirty="0"/>
              <a:t>2</a:t>
            </a:r>
            <a:r>
              <a:rPr lang="ru-RU" dirty="0"/>
              <a:t>O</a:t>
            </a:r>
            <a:r>
              <a:rPr lang="ru-RU" baseline="-25000" dirty="0"/>
              <a:t>3</a:t>
            </a:r>
            <a:r>
              <a:rPr lang="ru-RU" dirty="0"/>
              <a:t>, Nd</a:t>
            </a:r>
            <a:r>
              <a:rPr lang="ru-RU" baseline="-25000" dirty="0"/>
              <a:t>2</a:t>
            </a:r>
            <a:r>
              <a:rPr lang="ru-RU" dirty="0"/>
              <a:t>O</a:t>
            </a:r>
            <a:r>
              <a:rPr lang="ru-RU" baseline="-25000" dirty="0"/>
              <a:t>3</a:t>
            </a:r>
            <a:r>
              <a:rPr lang="ru-RU" dirty="0"/>
              <a:t> </a:t>
            </a:r>
          </a:p>
          <a:p>
            <a:r>
              <a:rPr lang="ru-RU" dirty="0"/>
              <a:t> </a:t>
            </a:r>
            <a:r>
              <a:rPr lang="ru-RU" dirty="0" smtClean="0"/>
              <a:t>розовое- </a:t>
            </a:r>
            <a:r>
              <a:rPr lang="ru-RU" dirty="0" err="1"/>
              <a:t>CoO,MnO</a:t>
            </a:r>
            <a:r>
              <a:rPr lang="ru-RU" dirty="0"/>
              <a:t>, </a:t>
            </a:r>
            <a:r>
              <a:rPr lang="ru-RU" dirty="0" err="1"/>
              <a:t>Se</a:t>
            </a:r>
            <a:r>
              <a:rPr lang="ru-RU" dirty="0"/>
              <a:t> </a:t>
            </a:r>
          </a:p>
          <a:p>
            <a:r>
              <a:rPr lang="ru-RU" dirty="0"/>
              <a:t> </a:t>
            </a:r>
            <a:r>
              <a:rPr lang="ru-RU" dirty="0" smtClean="0"/>
              <a:t>коричневое-Fe</a:t>
            </a:r>
            <a:r>
              <a:rPr lang="ru-RU" baseline="-25000" dirty="0" smtClean="0"/>
              <a:t>2</a:t>
            </a:r>
            <a:r>
              <a:rPr lang="ru-RU" dirty="0" smtClean="0"/>
              <a:t>O</a:t>
            </a:r>
            <a:r>
              <a:rPr lang="ru-RU" baseline="-25000" dirty="0" smtClean="0"/>
              <a:t>3</a:t>
            </a:r>
            <a:r>
              <a:rPr lang="ru-RU" dirty="0"/>
              <a:t>, </a:t>
            </a:r>
            <a:r>
              <a:rPr lang="ru-RU" dirty="0" err="1"/>
              <a:t>FeS</a:t>
            </a:r>
            <a:r>
              <a:rPr lang="ru-RU" dirty="0"/>
              <a:t>, TI</a:t>
            </a:r>
            <a:r>
              <a:rPr lang="ru-RU" baseline="-25000" dirty="0"/>
              <a:t>2</a:t>
            </a:r>
            <a:r>
              <a:rPr lang="ru-RU" dirty="0"/>
              <a:t>O</a:t>
            </a:r>
            <a:r>
              <a:rPr lang="ru-RU" baseline="-25000" dirty="0"/>
              <a:t>3</a:t>
            </a:r>
            <a:r>
              <a:rPr lang="ru-RU" dirty="0"/>
              <a:t>,Bi</a:t>
            </a:r>
            <a:r>
              <a:rPr lang="ru-RU" baseline="-25000" dirty="0"/>
              <a:t>2</a:t>
            </a:r>
            <a:r>
              <a:rPr lang="ru-RU" dirty="0"/>
              <a:t>S</a:t>
            </a:r>
            <a:r>
              <a:rPr lang="ru-RU" baseline="-25000" dirty="0"/>
              <a:t>3</a:t>
            </a:r>
            <a:r>
              <a:rPr lang="ru-RU" dirty="0"/>
              <a:t> </a:t>
            </a:r>
          </a:p>
          <a:p>
            <a:r>
              <a:rPr lang="ru-RU" dirty="0"/>
              <a:t> </a:t>
            </a:r>
            <a:r>
              <a:rPr lang="ru-RU" dirty="0" err="1" smtClean="0"/>
              <a:t>бледно-желтое-FeO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белое-TiO</a:t>
            </a:r>
            <a:r>
              <a:rPr lang="ru-RU" baseline="-25000" dirty="0" smtClean="0"/>
              <a:t>2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err="1" smtClean="0"/>
              <a:t>красно-рубиновое-Au,Cu</a:t>
            </a:r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95252" y="2676526"/>
            <a:ext cx="2619389" cy="240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Применение стекла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85926"/>
            <a:ext cx="778674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Керамика</a:t>
            </a:r>
            <a:r>
              <a:rPr lang="ru-RU" dirty="0">
                <a:solidFill>
                  <a:schemeClr val="bg1"/>
                </a:solidFill>
              </a:rPr>
              <a:t> (</a:t>
            </a:r>
            <a:r>
              <a:rPr lang="ru-RU" dirty="0" err="1">
                <a:solidFill>
                  <a:schemeClr val="bg1"/>
                </a:solidFill>
              </a:rPr>
              <a:t>греч.keramike-гончарное</a:t>
            </a:r>
            <a:r>
              <a:rPr lang="ru-RU" dirty="0">
                <a:solidFill>
                  <a:schemeClr val="bg1"/>
                </a:solidFill>
              </a:rPr>
              <a:t> искусство, от keramos-глина)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  <a:noFill/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 Первые </a:t>
            </a:r>
            <a:r>
              <a:rPr lang="ru-RU" sz="2800" dirty="0"/>
              <a:t>фигурки из глины появляются в древнейшие времена палеолита (около </a:t>
            </a:r>
            <a:r>
              <a:rPr lang="ru-RU" sz="2800" dirty="0" smtClean="0"/>
              <a:t>27 тыс</a:t>
            </a:r>
            <a:r>
              <a:rPr lang="ru-RU" sz="2800" dirty="0"/>
              <a:t>. до н.э.). Несколько позднее появляются глиняные сосуды, в которых хранили воду и продукты питания. </a:t>
            </a:r>
            <a:endParaRPr lang="ru-RU" sz="2800" dirty="0" smtClean="0"/>
          </a:p>
          <a:p>
            <a:endParaRPr lang="ru-RU" sz="24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2285992"/>
            <a:ext cx="4143404" cy="29289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b="1" dirty="0">
                <a:solidFill>
                  <a:schemeClr val="bg1"/>
                </a:solidFill>
              </a:rPr>
              <a:t>Фарфор</a:t>
            </a:r>
            <a:r>
              <a:rPr lang="ru-RU" dirty="0">
                <a:solidFill>
                  <a:schemeClr val="bg1"/>
                </a:solidFill>
              </a:rPr>
              <a:t> (</a:t>
            </a:r>
            <a:r>
              <a:rPr lang="ru-RU" dirty="0" err="1" smtClean="0">
                <a:solidFill>
                  <a:schemeClr val="bg1"/>
                </a:solidFill>
              </a:rPr>
              <a:t>тур.farfur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fagfur</a:t>
            </a:r>
            <a:r>
              <a:rPr lang="ru-RU" dirty="0">
                <a:solidFill>
                  <a:schemeClr val="bg1"/>
                </a:solidFill>
              </a:rPr>
              <a:t>, от перс</a:t>
            </a:r>
            <a:r>
              <a:rPr lang="ru-RU" dirty="0" smtClean="0">
                <a:solidFill>
                  <a:schemeClr val="bg1"/>
                </a:solidFill>
              </a:rPr>
              <a:t>.)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786190"/>
            <a:ext cx="8715436" cy="2643206"/>
          </a:xfrm>
          <a:noFill/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 Фарфор </a:t>
            </a:r>
            <a:r>
              <a:rPr lang="ru-RU" dirty="0"/>
              <a:t>различают по составу массы (твердый, мягкий, костяной) и по характеру росписей (</a:t>
            </a:r>
            <a:r>
              <a:rPr lang="ru-RU" dirty="0" err="1"/>
              <a:t>подглазурные</a:t>
            </a:r>
            <a:r>
              <a:rPr lang="ru-RU" dirty="0"/>
              <a:t>, </a:t>
            </a:r>
            <a:r>
              <a:rPr lang="ru-RU" dirty="0" err="1"/>
              <a:t>надглазурные</a:t>
            </a:r>
            <a:r>
              <a:rPr lang="ru-RU" dirty="0"/>
              <a:t>). Фарфор появился в 4-6 вв. в Китае.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В </a:t>
            </a:r>
            <a:r>
              <a:rPr lang="ru-RU" dirty="0"/>
              <a:t>России состав фарфоровой массы разработал около 1747 г. Д.И. Виноградов. 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50" y="1785926"/>
            <a:ext cx="3286147" cy="20002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186766" cy="1714512"/>
          </a:xfr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4000" b="1" dirty="0">
                <a:solidFill>
                  <a:schemeClr val="bg1"/>
                </a:solidFill>
                <a:cs typeface="Times New Roman" pitchFamily="18" charset="0"/>
              </a:rPr>
              <a:t>Фаянс</a:t>
            </a:r>
            <a:r>
              <a:rPr lang="ru-RU" sz="4000" dirty="0">
                <a:solidFill>
                  <a:schemeClr val="bg1"/>
                </a:solidFill>
                <a:cs typeface="Times New Roman" pitchFamily="18" charset="0"/>
              </a:rPr>
              <a:t> (</a:t>
            </a:r>
            <a:r>
              <a:rPr lang="ru-RU" sz="4000" dirty="0" err="1" smtClean="0">
                <a:solidFill>
                  <a:schemeClr val="bg1"/>
                </a:solidFill>
                <a:cs typeface="Times New Roman" pitchFamily="18" charset="0"/>
              </a:rPr>
              <a:t>франц.faience</a:t>
            </a:r>
            <a:r>
              <a:rPr lang="ru-RU" sz="4000" dirty="0">
                <a:solidFill>
                  <a:schemeClr val="bg1"/>
                </a:solidFill>
                <a:cs typeface="Times New Roman" pitchFamily="18" charset="0"/>
              </a:rPr>
              <a:t>, от названия итальянского города Фаэнца, </a:t>
            </a:r>
            <a:r>
              <a:rPr lang="ru-RU" sz="4000" dirty="0" smtClean="0">
                <a:solidFill>
                  <a:schemeClr val="bg1"/>
                </a:solidFill>
                <a:cs typeface="Times New Roman" pitchFamily="18" charset="0"/>
              </a:rPr>
              <a:t>где производился </a:t>
            </a:r>
            <a:r>
              <a:rPr lang="ru-RU" sz="4000" dirty="0">
                <a:solidFill>
                  <a:schemeClr val="bg1"/>
                </a:solidFill>
                <a:cs typeface="Times New Roman" pitchFamily="18" charset="0"/>
              </a:rPr>
              <a:t>фаянс</a:t>
            </a:r>
            <a:r>
              <a:rPr lang="ru-RU" sz="4000" dirty="0" smtClean="0">
                <a:solidFill>
                  <a:schemeClr val="bg1"/>
                </a:solidFill>
                <a:cs typeface="Times New Roman" pitchFamily="18" charset="0"/>
              </a:rPr>
              <a:t>) </a:t>
            </a:r>
            <a:endParaRPr lang="ru-RU" sz="4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14554"/>
            <a:ext cx="4714876" cy="3911609"/>
          </a:xfrm>
          <a:noFill/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1600" dirty="0" smtClean="0"/>
              <a:t>  </a:t>
            </a:r>
            <a:r>
              <a:rPr lang="en-US" sz="11600" dirty="0" smtClean="0"/>
              <a:t>  </a:t>
            </a:r>
            <a:endParaRPr lang="ru-RU" sz="11600" dirty="0" smtClean="0"/>
          </a:p>
          <a:p>
            <a:pPr>
              <a:buNone/>
            </a:pPr>
            <a:r>
              <a:rPr lang="ru-RU" sz="11600" dirty="0" smtClean="0"/>
              <a:t>   </a:t>
            </a:r>
          </a:p>
          <a:p>
            <a:pPr>
              <a:buNone/>
            </a:pPr>
            <a:r>
              <a:rPr lang="ru-RU" sz="11600" dirty="0" smtClean="0"/>
              <a:t>   </a:t>
            </a:r>
            <a:r>
              <a:rPr lang="en-US" sz="11600" dirty="0" smtClean="0"/>
              <a:t> </a:t>
            </a:r>
            <a:r>
              <a:rPr lang="ru-RU" sz="11600" dirty="0" smtClean="0"/>
              <a:t>Близкие </a:t>
            </a:r>
            <a:r>
              <a:rPr lang="ru-RU" sz="11600" dirty="0"/>
              <a:t>к фаянсу изделия изготовлялись в Древнем Египте, Китае (</a:t>
            </a:r>
            <a:r>
              <a:rPr lang="ru-RU" sz="11600" dirty="0" smtClean="0"/>
              <a:t>4-5 вв</a:t>
            </a:r>
            <a:r>
              <a:rPr lang="ru-RU" sz="11600" dirty="0"/>
              <a:t>.). В Европе производство фаянса началось в 16 </a:t>
            </a:r>
            <a:r>
              <a:rPr lang="ru-RU" sz="11600" dirty="0" smtClean="0"/>
              <a:t>в. во Франции, </a:t>
            </a:r>
            <a:r>
              <a:rPr lang="ru-RU" sz="11600" dirty="0"/>
              <a:t>в </a:t>
            </a:r>
            <a:r>
              <a:rPr lang="ru-RU" sz="11600" dirty="0" smtClean="0"/>
              <a:t>России </a:t>
            </a:r>
            <a:r>
              <a:rPr lang="ru-RU" sz="11600" dirty="0"/>
              <a:t>– 18 </a:t>
            </a:r>
            <a:r>
              <a:rPr lang="ru-RU" sz="11600" dirty="0" smtClean="0"/>
              <a:t>в</a:t>
            </a:r>
            <a:r>
              <a:rPr lang="en-US" sz="11600" dirty="0" smtClean="0"/>
              <a:t>.</a:t>
            </a:r>
            <a:endParaRPr lang="ru-RU" sz="11600" dirty="0" smtClean="0"/>
          </a:p>
          <a:p>
            <a:endParaRPr lang="ru-RU" sz="24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2714620"/>
            <a:ext cx="3876675" cy="290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14734" cy="1143000"/>
          </a:xfr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Цемент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525963"/>
          </a:xfrm>
          <a:noFill/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latin typeface="+mj-lt"/>
                <a:cs typeface="Times New Roman" pitchFamily="18" charset="0"/>
              </a:rPr>
              <a:t>Вяжущими элементами </a:t>
            </a:r>
            <a:r>
              <a:rPr lang="ru-RU" sz="2800" dirty="0">
                <a:latin typeface="+mj-lt"/>
                <a:cs typeface="Times New Roman" pitchFamily="18" charset="0"/>
              </a:rPr>
              <a:t>называются одно или многокомпонентные порошкообразные минеральные вещества, 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0" y="3786190"/>
            <a:ext cx="8501090" cy="2411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+mj-lt"/>
                <a:cs typeface="Times New Roman" pitchFamily="18" charset="0"/>
              </a:rPr>
              <a:t>образующие при смешивании с водой пластичную формующуюся массу, затвердевающую при выдержке в прочное камневидное тело.</a:t>
            </a:r>
            <a:endParaRPr lang="ru-RU" dirty="0">
              <a:latin typeface="+mj-lt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48" y="428604"/>
            <a:ext cx="4643470" cy="2857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chemeClr val="bg1"/>
                </a:solidFill>
              </a:rPr>
              <a:t>Бетон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4357686" cy="4525963"/>
          </a:xfrm>
          <a:noFill/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+mj-lt"/>
                <a:cs typeface="Times New Roman" pitchFamily="18" charset="0"/>
              </a:rPr>
              <a:t>Бе</a:t>
            </a:r>
            <a:r>
              <a:rPr lang="ru-RU" sz="2800" b="1" dirty="0" smtClean="0">
                <a:latin typeface="+mj-lt"/>
                <a:cs typeface="Times New Roman" pitchFamily="18" charset="0"/>
              </a:rPr>
              <a:t>тоном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dirty="0">
                <a:latin typeface="+mj-lt"/>
                <a:cs typeface="Times New Roman" pitchFamily="18" charset="0"/>
              </a:rPr>
              <a:t>называется искусственный камень 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получаемый при </a:t>
            </a:r>
            <a:r>
              <a:rPr lang="ru-RU" sz="2800" dirty="0">
                <a:latin typeface="+mj-lt"/>
                <a:cs typeface="Times New Roman" pitchFamily="18" charset="0"/>
              </a:rPr>
              <a:t>затвердевании затворенной водой смеси цемента , песка и </a:t>
            </a:r>
            <a:r>
              <a:rPr lang="ru-RU" sz="2800" dirty="0" smtClean="0">
                <a:latin typeface="+mj-lt"/>
                <a:cs typeface="Times New Roman" pitchFamily="18" charset="0"/>
              </a:rPr>
              <a:t>заполнителя</a:t>
            </a:r>
            <a:r>
              <a:rPr lang="ru-RU" sz="2800" dirty="0">
                <a:latin typeface="+mj-lt"/>
                <a:cs typeface="Times New Roman" pitchFamily="18" charset="0"/>
              </a:rPr>
              <a:t>. </a:t>
            </a:r>
            <a:r>
              <a:rPr lang="ru-RU" sz="2800" dirty="0" smtClean="0">
                <a:latin typeface="+mj-lt"/>
                <a:cs typeface="Times New Roman" pitchFamily="18" charset="0"/>
              </a:rPr>
              <a:t>Разновидностей бетона великое множество, поэтому для удобства его классифицируют по различным показателям: по виду вяжущего вещества, назначению, плотности.</a:t>
            </a:r>
            <a:endParaRPr lang="ru-RU" sz="2800" dirty="0">
              <a:latin typeface="+mj-lt"/>
              <a:cs typeface="Times New Roman" pitchFamily="18" charset="0"/>
            </a:endParaRPr>
          </a:p>
        </p:txBody>
      </p:sp>
      <p:pic>
        <p:nvPicPr>
          <p:cNvPr id="5" name="Рисунок 4" descr="бетон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6493" y="1714488"/>
            <a:ext cx="4464201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Бетон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637111"/>
          </a:xfrm>
          <a:noFill/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+mj-lt"/>
                <a:cs typeface="Times New Roman" pitchFamily="18" charset="0"/>
              </a:rPr>
              <a:t>Заполнители бетона:</a:t>
            </a:r>
          </a:p>
          <a:p>
            <a:pPr>
              <a:buNone/>
            </a:pPr>
            <a:r>
              <a:rPr lang="ru-RU" sz="2800" dirty="0" smtClean="0">
                <a:latin typeface="+mj-lt"/>
                <a:cs typeface="Times New Roman" pitchFamily="18" charset="0"/>
              </a:rPr>
              <a:t> 1) обыкновенный – песок , гравий, щебень; </a:t>
            </a:r>
          </a:p>
          <a:p>
            <a:pPr>
              <a:buNone/>
            </a:pPr>
            <a:r>
              <a:rPr lang="ru-RU" sz="2800" dirty="0" smtClean="0">
                <a:latin typeface="+mj-lt"/>
                <a:cs typeface="Times New Roman" pitchFamily="18" charset="0"/>
              </a:rPr>
              <a:t> 2) лёгкий – различают пористые материалы (пемза, шлак);</a:t>
            </a:r>
          </a:p>
          <a:p>
            <a:pPr>
              <a:buNone/>
            </a:pPr>
            <a:r>
              <a:rPr lang="ru-RU" sz="2800" dirty="0" smtClean="0">
                <a:latin typeface="+mj-lt"/>
                <a:cs typeface="Times New Roman" pitchFamily="18" charset="0"/>
              </a:rPr>
              <a:t> 3) ячеистый бетон – замкнутые поры, образующиеся при разложении вводимых в бетонную смесь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газо</a:t>
            </a:r>
            <a:r>
              <a:rPr lang="ru-RU" sz="2800" dirty="0" smtClean="0">
                <a:latin typeface="+mj-lt"/>
                <a:cs typeface="Times New Roman" pitchFamily="18" charset="0"/>
              </a:rPr>
              <a:t>- и пенообразователей;</a:t>
            </a:r>
          </a:p>
          <a:p>
            <a:pPr>
              <a:buNone/>
            </a:pPr>
            <a:r>
              <a:rPr lang="ru-RU" sz="2800" dirty="0" smtClean="0">
                <a:latin typeface="+mj-lt"/>
                <a:cs typeface="Times New Roman" pitchFamily="18" charset="0"/>
              </a:rPr>
              <a:t> 4) огнеупорный- шамотовый порошок;</a:t>
            </a:r>
          </a:p>
          <a:p>
            <a:pPr>
              <a:buNone/>
            </a:pPr>
            <a:r>
              <a:rPr lang="ru-RU" sz="2800" dirty="0" smtClean="0">
                <a:latin typeface="+mj-lt"/>
                <a:cs typeface="Times New Roman" pitchFamily="18" charset="0"/>
              </a:rPr>
              <a:t> 5) железобетон- металлическая арматура.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Керченский завод по производству</a:t>
            </a:r>
            <a:br>
              <a:rPr lang="ru-RU" dirty="0" smtClean="0"/>
            </a:br>
            <a:r>
              <a:rPr lang="ru-RU" dirty="0" smtClean="0"/>
              <a:t>агломератов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Город-герой Керчь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000496" y="2500306"/>
            <a:ext cx="4929222" cy="4071966"/>
          </a:xfrm>
          <a:noFill/>
        </p:spPr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r>
              <a:rPr lang="ru-RU" sz="1600" b="1" dirty="0" smtClean="0">
                <a:hlinkClick r:id="rId2" tooltip="Керчь - город на востоке Крыма"/>
              </a:rPr>
              <a:t>Керчь</a:t>
            </a:r>
            <a:r>
              <a:rPr lang="ru-RU" sz="1600" dirty="0" smtClean="0"/>
              <a:t> — один из старейших городов мира. Он всего на год моложе «вечного города» Рима. После присоединения Крыма к России 1783 года Керчь долго оставалась небольшим провинциальным городком и развивалась очень медленно. Лишь во второй половине XIX в. началось её промышленное развитие. </a:t>
            </a:r>
          </a:p>
          <a:p>
            <a:r>
              <a:rPr lang="ru-RU" sz="1600" dirty="0" smtClean="0"/>
              <a:t>В советское время Керчь была крупным промышленным центром с железорудным комбинатом, агломерационной фабрикой, металлургическим, судостроительным </a:t>
            </a:r>
            <a:r>
              <a:rPr lang="ru-RU" sz="1600" dirty="0" smtClean="0"/>
              <a:t>,судоремонтным </a:t>
            </a:r>
            <a:r>
              <a:rPr lang="ru-RU" sz="1600" dirty="0" smtClean="0"/>
              <a:t>и </a:t>
            </a:r>
            <a:r>
              <a:rPr lang="ru-RU" sz="1600" b="1" i="1" dirty="0" smtClean="0"/>
              <a:t>стекольными</a:t>
            </a:r>
            <a:r>
              <a:rPr lang="ru-RU" sz="1600" dirty="0" smtClean="0"/>
              <a:t> предприятиями. </a:t>
            </a:r>
          </a:p>
          <a:p>
            <a:r>
              <a:rPr lang="ru-RU" sz="1600" dirty="0" smtClean="0"/>
              <a:t>Сегодня Керчь — по-прежнему крупный промышленный центр Крыма. </a:t>
            </a:r>
          </a:p>
          <a:p>
            <a:endParaRPr lang="ru-RU" sz="1600" b="1" dirty="0"/>
          </a:p>
        </p:txBody>
      </p:sp>
      <p:pic>
        <p:nvPicPr>
          <p:cNvPr id="6" name="Picture 7" descr="Керчь на карте Крым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14282" y="2214554"/>
            <a:ext cx="3900486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Полуостров Крым </a:t>
            </a:r>
            <a:r>
              <a:rPr lang="ru-RU" b="1" dirty="0">
                <a:solidFill>
                  <a:schemeClr val="bg1"/>
                </a:solidFill>
              </a:rPr>
              <a:t>сложен в основном глинами и </a:t>
            </a:r>
            <a:r>
              <a:rPr lang="ru-RU" b="1" dirty="0" smtClean="0">
                <a:solidFill>
                  <a:schemeClr val="bg1"/>
                </a:solidFill>
              </a:rPr>
              <a:t>известняками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00430" y="1600200"/>
            <a:ext cx="5429288" cy="4972072"/>
          </a:xfrm>
          <a:noFill/>
        </p:spPr>
        <p:txBody>
          <a:bodyPr>
            <a:normAutofit lnSpcReduction="10000"/>
          </a:bodyPr>
          <a:lstStyle/>
          <a:p>
            <a:r>
              <a:rPr lang="ru-RU" sz="2400" b="1" dirty="0" err="1"/>
              <a:t>Бентонитовые</a:t>
            </a:r>
            <a:r>
              <a:rPr lang="ru-RU" sz="2400" b="1" dirty="0"/>
              <a:t> глины </a:t>
            </a:r>
            <a:r>
              <a:rPr lang="ru-RU" sz="2400" dirty="0"/>
              <a:t>– это тонкодисперсные, жирные на ощупь глины монтмориллонитового состава светлого, зелено-серого или желтоватого цвета, обладающие активными сорбционными </a:t>
            </a:r>
            <a:r>
              <a:rPr lang="ru-RU" sz="2400" dirty="0" smtClean="0"/>
              <a:t>свойствам</a:t>
            </a:r>
            <a:r>
              <a:rPr lang="ru-RU" sz="2400" dirty="0"/>
              <a:t>. В Крыму известны 2 месторождения </a:t>
            </a:r>
            <a:r>
              <a:rPr lang="ru-RU" sz="2400" dirty="0" err="1"/>
              <a:t>бентонитовых</a:t>
            </a:r>
            <a:r>
              <a:rPr lang="ru-RU" sz="2400" dirty="0"/>
              <a:t>   глин – </a:t>
            </a:r>
            <a:r>
              <a:rPr lang="ru-RU" sz="2400" dirty="0" err="1"/>
              <a:t>Курцовское</a:t>
            </a:r>
            <a:r>
              <a:rPr lang="ru-RU" sz="2400" dirty="0"/>
              <a:t> с разведанными запасами 55 тыс. т (4 км от г. Симферополя) и Кудринское  с общими запасами 596 тыс. т, в т. ч. разведанными – 375 тыс. т (с. </a:t>
            </a:r>
            <a:r>
              <a:rPr lang="ru-RU" sz="2400" dirty="0" err="1"/>
              <a:t>Кудрино</a:t>
            </a:r>
            <a:r>
              <a:rPr lang="ru-RU" sz="2400" dirty="0"/>
              <a:t>, Бахчисарайский район). </a:t>
            </a:r>
          </a:p>
          <a:p>
            <a:endParaRPr lang="ru-RU" sz="1800" dirty="0" smtClean="0"/>
          </a:p>
          <a:p>
            <a:endParaRPr lang="ru-RU" sz="1600" b="1" dirty="0"/>
          </a:p>
        </p:txBody>
      </p:sp>
      <p:pic>
        <p:nvPicPr>
          <p:cNvPr id="4" name="Рисунок 3" descr="27441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500306"/>
            <a:ext cx="3238523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428760"/>
          </a:xfr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300" b="1" dirty="0" smtClean="0">
                <a:solidFill>
                  <a:schemeClr val="bg1"/>
                </a:solidFill>
                <a:cs typeface="Times New Roman" pitchFamily="18" charset="0"/>
              </a:rPr>
              <a:t>Сырьё для силикатной промышленно</a:t>
            </a:r>
            <a:r>
              <a:rPr lang="en-US" sz="5300" b="1" dirty="0" smtClean="0">
                <a:solidFill>
                  <a:schemeClr val="bg1"/>
                </a:solidFill>
                <a:cs typeface="Times New Roman" pitchFamily="18" charset="0"/>
              </a:rPr>
              <a:t>c</a:t>
            </a:r>
            <a:r>
              <a:rPr lang="ru-RU" sz="5300" b="1" dirty="0" err="1" smtClean="0">
                <a:solidFill>
                  <a:schemeClr val="bg1"/>
                </a:solidFill>
                <a:cs typeface="Times New Roman" pitchFamily="18" charset="0"/>
              </a:rPr>
              <a:t>ти</a:t>
            </a:r>
            <a:r>
              <a:rPr lang="ru-RU" sz="5300" b="1" dirty="0" smtClean="0">
                <a:solidFill>
                  <a:schemeClr val="bg1"/>
                </a:solidFill>
                <a:cs typeface="Times New Roman" pitchFamily="18" charset="0"/>
              </a:rPr>
              <a:t> Крыма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883153"/>
          </a:xfrm>
          <a:noFill/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1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7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1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2000" dirty="0" smtClean="0">
                <a:latin typeface="Times New Roman" pitchFamily="18" charset="0"/>
                <a:cs typeface="Times New Roman" pitchFamily="18" charset="0"/>
              </a:rPr>
              <a:t>Сырьевой </a:t>
            </a:r>
            <a:r>
              <a:rPr lang="ru-RU" sz="12000" dirty="0">
                <a:latin typeface="Times New Roman" pitchFamily="18" charset="0"/>
                <a:cs typeface="Times New Roman" pitchFamily="18" charset="0"/>
              </a:rPr>
              <a:t>базой силикатной </a:t>
            </a:r>
            <a:r>
              <a:rPr lang="ru-RU" sz="12000" dirty="0" smtClean="0">
                <a:latin typeface="Times New Roman" pitchFamily="18" charset="0"/>
                <a:cs typeface="Times New Roman" pitchFamily="18" charset="0"/>
              </a:rPr>
              <a:t> промышленности</a:t>
            </a:r>
            <a:r>
              <a:rPr lang="en-US" sz="1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0" dirty="0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12000" dirty="0">
                <a:latin typeface="Times New Roman" pitchFamily="18" charset="0"/>
                <a:cs typeface="Times New Roman" pitchFamily="18" charset="0"/>
              </a:rPr>
              <a:t>глина,  песок,  известняк,  </a:t>
            </a:r>
            <a:r>
              <a:rPr lang="ru-RU" sz="12000" dirty="0" smtClean="0">
                <a:latin typeface="Times New Roman" pitchFamily="18" charset="0"/>
                <a:cs typeface="Times New Roman" pitchFamily="18" charset="0"/>
              </a:rPr>
              <a:t>доломит, сода </a:t>
            </a:r>
            <a:r>
              <a:rPr lang="ru-RU" sz="1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2000" dirty="0" smtClean="0">
                <a:latin typeface="Times New Roman" pitchFamily="18" charset="0"/>
                <a:cs typeface="Times New Roman" pitchFamily="18" charset="0"/>
              </a:rPr>
              <a:t>другие</a:t>
            </a:r>
          </a:p>
          <a:p>
            <a:pPr>
              <a:buNone/>
            </a:pP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Глина </a:t>
            </a:r>
            <a:r>
              <a:rPr lang="en-US" sz="128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en-US" sz="128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128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∙ 2SiO</a:t>
            </a:r>
            <a:r>
              <a:rPr lang="en-US" sz="128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∙ </a:t>
            </a:r>
            <a:r>
              <a:rPr lang="ru-RU" sz="1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8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Песок</a:t>
            </a:r>
            <a:r>
              <a:rPr lang="en-US" sz="12800" b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en-US" sz="1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en-US" sz="128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Известняк</a:t>
            </a:r>
            <a:r>
              <a:rPr lang="en-US" sz="128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1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CaCO</a:t>
            </a:r>
            <a:r>
              <a:rPr lang="en-US" sz="128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Доломит</a:t>
            </a:r>
            <a:r>
              <a:rPr lang="en-US" sz="128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1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MgCO</a:t>
            </a:r>
            <a:r>
              <a:rPr lang="en-US" sz="128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∙ CaCO</a:t>
            </a:r>
            <a:r>
              <a:rPr lang="en-US" sz="128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Сода </a:t>
            </a:r>
            <a:r>
              <a:rPr lang="en-US" sz="12800" b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en-US" sz="1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128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128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и другие</a:t>
            </a:r>
          </a:p>
          <a:p>
            <a:pPr>
              <a:buNone/>
            </a:pP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9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9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9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2857488" y="357166"/>
            <a:ext cx="6000792" cy="6286544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 Разведаны 2 месторождения </a:t>
            </a:r>
            <a:r>
              <a:rPr lang="ru-RU" sz="2400" b="1" dirty="0" smtClean="0"/>
              <a:t>строительных песков</a:t>
            </a:r>
            <a:r>
              <a:rPr lang="ru-RU" sz="2400" dirty="0" smtClean="0"/>
              <a:t>: </a:t>
            </a:r>
            <a:r>
              <a:rPr lang="ru-RU" sz="2400" dirty="0" err="1" smtClean="0"/>
              <a:t>Донузлавское</a:t>
            </a:r>
            <a:r>
              <a:rPr lang="ru-RU" sz="2400" dirty="0" smtClean="0"/>
              <a:t>,  с разведанными запасами карбонатного песка в количестве около 12 млн. м3 , а также </a:t>
            </a:r>
            <a:r>
              <a:rPr lang="ru-RU" sz="2400" dirty="0" err="1" smtClean="0"/>
              <a:t>Крымрозовское</a:t>
            </a:r>
            <a:r>
              <a:rPr lang="ru-RU" sz="2400" dirty="0" smtClean="0"/>
              <a:t> с разведанными запасами песка 1,8 млн. м3. </a:t>
            </a:r>
          </a:p>
          <a:p>
            <a:endParaRPr lang="ru-RU" sz="2400" dirty="0" smtClean="0"/>
          </a:p>
          <a:p>
            <a:r>
              <a:rPr lang="ru-RU" sz="2400" b="1" dirty="0" smtClean="0"/>
              <a:t>Известняки</a:t>
            </a:r>
            <a:r>
              <a:rPr lang="ru-RU" sz="2400" dirty="0" smtClean="0"/>
              <a:t> представлены 7 месторождениями: </a:t>
            </a:r>
            <a:r>
              <a:rPr lang="ru-RU" sz="2400" dirty="0" err="1" smtClean="0"/>
              <a:t>Кадыковским</a:t>
            </a:r>
            <a:r>
              <a:rPr lang="ru-RU" sz="2400" dirty="0" smtClean="0"/>
              <a:t>, </a:t>
            </a:r>
            <a:r>
              <a:rPr lang="ru-RU" sz="2400" dirty="0" err="1" smtClean="0"/>
              <a:t>Псилерахским</a:t>
            </a:r>
            <a:r>
              <a:rPr lang="ru-RU" sz="2400" dirty="0" smtClean="0"/>
              <a:t>, </a:t>
            </a:r>
            <a:r>
              <a:rPr lang="ru-RU" sz="2400" dirty="0" err="1" smtClean="0"/>
              <a:t>Гасфортским</a:t>
            </a:r>
            <a:r>
              <a:rPr lang="ru-RU" sz="2400" dirty="0" smtClean="0"/>
              <a:t> и </a:t>
            </a:r>
            <a:r>
              <a:rPr lang="ru-RU" sz="2400" dirty="0" err="1" smtClean="0"/>
              <a:t>Караньским</a:t>
            </a:r>
            <a:r>
              <a:rPr lang="ru-RU" sz="2400" dirty="0" smtClean="0"/>
              <a:t> на территории Севастопольского горсовета, </a:t>
            </a:r>
            <a:r>
              <a:rPr lang="ru-RU" sz="2400" dirty="0" err="1" smtClean="0"/>
              <a:t>Краснопартизанским</a:t>
            </a:r>
            <a:r>
              <a:rPr lang="ru-RU" sz="2400" dirty="0" smtClean="0"/>
              <a:t>, </a:t>
            </a:r>
            <a:r>
              <a:rPr lang="ru-RU" sz="2400" dirty="0" err="1" smtClean="0"/>
              <a:t>Восточно-Багеровским</a:t>
            </a:r>
            <a:r>
              <a:rPr lang="ru-RU" sz="2400" dirty="0" smtClean="0"/>
              <a:t> и </a:t>
            </a:r>
            <a:r>
              <a:rPr lang="ru-RU" sz="2400" dirty="0" err="1" smtClean="0"/>
              <a:t>Южно-Багеровским</a:t>
            </a:r>
            <a:r>
              <a:rPr lang="ru-RU" sz="2400" dirty="0" smtClean="0"/>
              <a:t> месторождениями на территории Ленинского района. Они легко доступны для разработки, так как расположены вблизи земной поверхности</a:t>
            </a:r>
          </a:p>
          <a:p>
            <a:endParaRPr lang="ru-RU" dirty="0"/>
          </a:p>
        </p:txBody>
      </p:sp>
      <p:pic>
        <p:nvPicPr>
          <p:cNvPr id="6" name="Рисунок 5" descr="pesok-karbonatnyi-3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9508" y="357166"/>
            <a:ext cx="2571768" cy="2571768"/>
          </a:xfrm>
          <a:prstGeom prst="rect">
            <a:avLst/>
          </a:prstGeom>
        </p:spPr>
      </p:pic>
      <p:pic>
        <p:nvPicPr>
          <p:cNvPr id="7" name="Рисунок 6" descr="14260931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357562"/>
            <a:ext cx="2571768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428760"/>
          </a:xfr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300" b="1" dirty="0" smtClean="0">
                <a:solidFill>
                  <a:schemeClr val="bg1"/>
                </a:solidFill>
                <a:cs typeface="Times New Roman" pitchFamily="18" charset="0"/>
              </a:rPr>
              <a:t> Силикатная промышленно</a:t>
            </a:r>
            <a:r>
              <a:rPr lang="en-US" sz="5300" b="1" dirty="0" smtClean="0">
                <a:solidFill>
                  <a:schemeClr val="bg1"/>
                </a:solidFill>
                <a:cs typeface="Times New Roman" pitchFamily="18" charset="0"/>
              </a:rPr>
              <a:t>c</a:t>
            </a:r>
            <a:r>
              <a:rPr lang="ru-RU" sz="5300" b="1" dirty="0" err="1" smtClean="0">
                <a:solidFill>
                  <a:schemeClr val="bg1"/>
                </a:solidFill>
                <a:cs typeface="Times New Roman" pitchFamily="18" charset="0"/>
              </a:rPr>
              <a:t>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857364"/>
            <a:ext cx="7358114" cy="4571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  <a:cs typeface="Times New Roman" pitchFamily="18" charset="0"/>
              </a:rPr>
              <a:t>Виды силикатной промышленности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3286148" cy="4972072"/>
          </a:xfrm>
          <a:noFill/>
        </p:spPr>
        <p:txBody>
          <a:bodyPr/>
          <a:lstStyle/>
          <a:p>
            <a:pPr>
              <a:buNone/>
            </a:pPr>
            <a:r>
              <a:rPr lang="en-US" sz="4000" dirty="0" smtClean="0"/>
              <a:t>   </a:t>
            </a:r>
            <a:r>
              <a:rPr lang="ru-RU" sz="4000" dirty="0" smtClean="0"/>
              <a:t>Стекло керамика фаянс фарфор</a:t>
            </a:r>
            <a:r>
              <a:rPr lang="en-US" sz="4000" dirty="0" smtClean="0"/>
              <a:t> </a:t>
            </a:r>
            <a:r>
              <a:rPr lang="ru-RU" sz="4000" dirty="0" smtClean="0"/>
              <a:t>кирпич цемент </a:t>
            </a:r>
            <a:r>
              <a:rPr lang="ru-RU" sz="4000" dirty="0"/>
              <a:t>бетон. </a:t>
            </a:r>
          </a:p>
          <a:p>
            <a:endParaRPr lang="ru-RU" dirty="0"/>
          </a:p>
        </p:txBody>
      </p:sp>
      <p:pic>
        <p:nvPicPr>
          <p:cNvPr id="4" name="Рисунок 3" descr="suveni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1571612"/>
            <a:ext cx="5334004" cy="40005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296974"/>
          </a:xfr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Стекло</a:t>
            </a:r>
            <a:r>
              <a:rPr lang="ru-RU" sz="2800" dirty="0">
                <a:solidFill>
                  <a:schemeClr val="bg1"/>
                </a:solidFill>
              </a:rPr>
              <a:t> – это такое состояние аморфного вещества , которое получается при затвердевании переохлажденной жидкости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72132" y="1785926"/>
            <a:ext cx="3214710" cy="4857784"/>
          </a:xfrm>
          <a:noFill/>
        </p:spPr>
        <p:txBody>
          <a:bodyPr>
            <a:normAutofit lnSpcReduction="10000"/>
          </a:bodyPr>
          <a:lstStyle/>
          <a:p>
            <a:r>
              <a:rPr lang="ru-RU" sz="2400" dirty="0"/>
              <a:t>Как искусственный материал стекло впервые открыто в Египте около 4000 до н.э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В России становление науки о стекле и промышленного стеклоделия связано с именами М.В. Ломоносова и Д.И. </a:t>
            </a:r>
            <a:r>
              <a:rPr lang="ru-RU" sz="2400" dirty="0" smtClean="0"/>
              <a:t>Менделеева</a:t>
            </a:r>
          </a:p>
          <a:p>
            <a:pPr>
              <a:buNone/>
            </a:pPr>
            <a:r>
              <a:rPr lang="ru-RU" sz="2400" dirty="0" smtClean="0"/>
              <a:t>                                     </a:t>
            </a:r>
            <a:endParaRPr lang="ru-RU" sz="2000" dirty="0"/>
          </a:p>
        </p:txBody>
      </p:sp>
      <p:pic>
        <p:nvPicPr>
          <p:cNvPr id="4" name="Рисунок 3" descr="image20178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428868"/>
            <a:ext cx="4831973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296974"/>
          </a:xfr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Технология получения стекла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643050"/>
            <a:ext cx="6929486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507</TotalTime>
  <Words>649</Words>
  <Application>Microsoft Office PowerPoint</Application>
  <PresentationFormat>Экран (4:3)</PresentationFormat>
  <Paragraphs>89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Ода стеклу и городу-герою Керчи</vt:lpstr>
      <vt:lpstr> Город-герой Керчь </vt:lpstr>
      <vt:lpstr> Полуостров Крым сложен в основном глинами и известняками</vt:lpstr>
      <vt:lpstr>  Сырьё для силикатной промышленноcти Крыма    </vt:lpstr>
      <vt:lpstr>Презентация PowerPoint</vt:lpstr>
      <vt:lpstr>   Силикатная промышленноcть   </vt:lpstr>
      <vt:lpstr> Виды силикатной промышленности</vt:lpstr>
      <vt:lpstr>Стекло – это такое состояние аморфного вещества , которое получается при затвердевании переохлажденной жидкости</vt:lpstr>
      <vt:lpstr>Технология получения стекла</vt:lpstr>
      <vt:lpstr>Классификация стекла </vt:lpstr>
      <vt:lpstr>Цветные стекла </vt:lpstr>
      <vt:lpstr>Применение стекла </vt:lpstr>
      <vt:lpstr>Керамика (греч.keramike-гончарное искусство, от keramos-глина) </vt:lpstr>
      <vt:lpstr> Фарфор (тур.farfur, fagfur, от перс.) </vt:lpstr>
      <vt:lpstr>Фаянс (франц.faience, от названия итальянского города Фаэнца, где производился фаянс) </vt:lpstr>
      <vt:lpstr>Цемент</vt:lpstr>
      <vt:lpstr>Бетон</vt:lpstr>
      <vt:lpstr>Бетон</vt:lpstr>
      <vt:lpstr>Керченский завод по производству агломератов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Ода стеклу и городу-герою Керчи</dc:title>
  <dc:creator>-</dc:creator>
  <cp:lastModifiedBy>Toma</cp:lastModifiedBy>
  <cp:revision>120</cp:revision>
  <dcterms:created xsi:type="dcterms:W3CDTF">2015-05-26T15:15:13Z</dcterms:created>
  <dcterms:modified xsi:type="dcterms:W3CDTF">2017-01-12T07:06:09Z</dcterms:modified>
</cp:coreProperties>
</file>