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27AF6B-D310-4142-92A3-9743D4086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80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E8BFBA-4845-47CD-90E4-D18C55A9CA62}" type="slidenum">
              <a:rPr lang="ru-RU" altLang="ru-RU" smtClean="0"/>
              <a:pPr eaLnBrk="1" hangingPunct="1"/>
              <a:t>26</a:t>
            </a:fld>
            <a:endParaRPr lang="ru-RU" alt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3ADE386-5EEC-4961-8324-78787CBCEC9D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99535AD-D1CD-4C25-8119-999B81263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40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32E5A-0F4A-470A-B298-F5A43466EAC6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DBBEA-00F5-47B6-81E3-DC370267B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5F781-98E5-48E5-90E8-305D0DAD88D1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682DF-DA11-434E-B341-27642ECF0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72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3B479-3B7C-4F1A-9E5B-A86EFE30F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17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48B9C-F59F-401E-A2FD-5336EB381279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E49DE-78B8-428A-8565-0C3C2AA85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7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1B31B-A341-4880-A1E4-E686B7FC7FA9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8D896-22AF-4553-A778-42C931A9A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4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7E57F-9562-48C9-99B9-073573B62889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7F8E3-C1B6-48A7-AE2B-F67B277E0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9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16557-3C72-4D96-A3F5-B82D8A38EC1A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FEE20-075B-4AAC-83A5-B488EC11D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32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F37B1-8066-40D6-97E4-DFD836ABB20F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B8656-801A-47B3-BDF1-B1167BC96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C4AFD-312C-4E06-B5F3-32944595A6D2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A11A-D54A-43C8-8704-E2D7CB589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41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2DC93-2363-4A75-88F8-5C61C0B343A7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9D465-A311-43A7-ABEA-EFE19451E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2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17CFA-9666-4837-824B-EE00AADBFE9B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A3707-4AA4-40DD-B1E1-659282D62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05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 sz="2400">
              <a:latin typeface="Tahoma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ahoma" pitchFamily="34" charset="0"/>
              </a:defRPr>
            </a:lvl1pPr>
          </a:lstStyle>
          <a:p>
            <a:pPr>
              <a:defRPr/>
            </a:pPr>
            <a:fld id="{1B36E9FA-C651-405E-96F1-1744D867694D}" type="datetime1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BB336BD-08D1-470D-BD2C-B6AA0DD42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s.keldysh.ru/info2000/index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il.ru/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" TargetMode="External"/><Relationship Id="rId5" Type="http://schemas.openxmlformats.org/officeDocument/2006/relationships/hyperlink" Target="http://www.yahoo.com/" TargetMode="External"/><Relationship Id="rId4" Type="http://schemas.openxmlformats.org/officeDocument/2006/relationships/hyperlink" Target="http://www.aport.ru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mail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557338"/>
            <a:ext cx="7623175" cy="1752600"/>
          </a:xfrm>
        </p:spPr>
        <p:txBody>
          <a:bodyPr/>
          <a:lstStyle/>
          <a:p>
            <a:pPr eaLnBrk="1" hangingPunct="1"/>
            <a:r>
              <a:rPr lang="ru-RU" sz="4600" b="1" smtClean="0"/>
              <a:t>Интернет. Способы поиска в Интернете</a:t>
            </a:r>
            <a:r>
              <a:rPr lang="ru-RU" sz="3800" b="1" smtClean="0"/>
              <a:t/>
            </a:r>
            <a:br>
              <a:rPr lang="ru-RU" sz="3800" b="1" smtClean="0"/>
            </a:br>
            <a:endParaRPr lang="ru-RU" sz="3800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000" b="1" dirty="0" smtClean="0"/>
              <a:t>Компьютерные телекоммуникации</a:t>
            </a:r>
          </a:p>
        </p:txBody>
      </p:sp>
    </p:spTree>
    <p:extLst>
      <p:ext uri="{BB962C8B-B14F-4D97-AF65-F5344CB8AC3E}">
        <p14:creationId xmlns:p14="http://schemas.microsoft.com/office/powerpoint/2010/main" val="101065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Структура гиперссылки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5875" y="2349500"/>
            <a:ext cx="3744913" cy="7191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Гиперссылка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388" y="3933825"/>
            <a:ext cx="4213225" cy="14398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Указатель ссылки- </a:t>
            </a:r>
            <a:r>
              <a:rPr lang="ru-RU" sz="2400" dirty="0">
                <a:solidFill>
                  <a:schemeClr val="tx1"/>
                </a:solidFill>
              </a:rPr>
              <a:t>выделенный фрагмент текста или изображение в документе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933825"/>
            <a:ext cx="4356100" cy="14398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Адресная часть ссылки – </a:t>
            </a:r>
            <a:r>
              <a:rPr lang="ru-RU" sz="2400" dirty="0">
                <a:solidFill>
                  <a:schemeClr val="tx1"/>
                </a:solidFill>
              </a:rPr>
              <a:t>название закладки в документе, на которую указывает ссылка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771775" y="3068638"/>
            <a:ext cx="1439863" cy="86518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03800" y="3068638"/>
            <a:ext cx="1368425" cy="86518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72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276872"/>
            <a:ext cx="8461375" cy="5546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   Web-c</a:t>
            </a:r>
            <a:r>
              <a:rPr lang="ru-RU" b="1" dirty="0" err="1" smtClean="0"/>
              <a:t>айт</a:t>
            </a:r>
            <a:r>
              <a:rPr lang="ru-RU" b="1" dirty="0" smtClean="0"/>
              <a:t> </a:t>
            </a:r>
            <a:r>
              <a:rPr lang="ru-RU" dirty="0" smtClean="0"/>
              <a:t>– это набор </a:t>
            </a:r>
            <a:r>
              <a:rPr lang="en-US" dirty="0" smtClean="0"/>
              <a:t>web-</a:t>
            </a:r>
            <a:r>
              <a:rPr lang="ru-RU" dirty="0" smtClean="0"/>
              <a:t>страниц, посвященных одной тематике и связанных между собой </a:t>
            </a:r>
            <a:r>
              <a:rPr lang="ru-RU" b="1" i="1" u="sng" dirty="0" smtClean="0"/>
              <a:t>гиперссылками</a:t>
            </a:r>
            <a:r>
              <a:rPr lang="ru-RU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</a:t>
            </a:r>
            <a:r>
              <a:rPr lang="ru-RU" dirty="0" smtClean="0"/>
              <a:t>Каждая страница имеет адрес, который содержит </a:t>
            </a:r>
            <a:r>
              <a:rPr lang="ru-RU" b="1" i="1" dirty="0" smtClean="0"/>
              <a:t>доменное имя, а также путь и имя файла</a:t>
            </a:r>
            <a:r>
              <a:rPr lang="ru-RU" b="1" dirty="0" smtClean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9734857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967287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200" b="1" dirty="0" smtClean="0"/>
              <a:t>   </a:t>
            </a:r>
            <a:r>
              <a:rPr lang="ru-RU" sz="3200" b="1" dirty="0" smtClean="0"/>
              <a:t>Универсальный указатель ресурсов (</a:t>
            </a:r>
            <a:r>
              <a:rPr lang="en-US" sz="3200" b="1" dirty="0" smtClean="0"/>
              <a:t>URL – Universal Resource Locator)</a:t>
            </a:r>
            <a:r>
              <a:rPr lang="en-US" sz="3200" dirty="0" smtClean="0"/>
              <a:t> </a:t>
            </a:r>
            <a:r>
              <a:rPr lang="ru-RU" sz="3200" dirty="0" smtClean="0"/>
              <a:t>включает в себя</a:t>
            </a:r>
            <a:r>
              <a:rPr lang="en-US" sz="3200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sz="3200" dirty="0" smtClean="0"/>
              <a:t>  -</a:t>
            </a:r>
            <a:r>
              <a:rPr lang="ru-RU" sz="3200" u="sng" dirty="0" smtClean="0"/>
              <a:t>протокол доступа к документу</a:t>
            </a:r>
            <a:endParaRPr lang="en-US" sz="3200" u="sng" dirty="0" smtClean="0"/>
          </a:p>
          <a:p>
            <a:pPr eaLnBrk="1" hangingPunct="1">
              <a:buFontTx/>
              <a:buNone/>
            </a:pPr>
            <a:r>
              <a:rPr lang="ru-RU" sz="3200" dirty="0" smtClean="0"/>
              <a:t>  -</a:t>
            </a:r>
            <a:r>
              <a:rPr lang="ru-RU" sz="3200" u="sng" dirty="0" smtClean="0"/>
              <a:t>доменное имя </a:t>
            </a:r>
            <a:r>
              <a:rPr lang="ru-RU" sz="3200" dirty="0" smtClean="0"/>
              <a:t>или </a:t>
            </a:r>
            <a:r>
              <a:rPr lang="en-US" sz="3200" dirty="0" smtClean="0"/>
              <a:t>IP-</a:t>
            </a:r>
            <a:r>
              <a:rPr lang="ru-RU" sz="3200" dirty="0" smtClean="0"/>
              <a:t>адрес сервера, на котором находится документ</a:t>
            </a:r>
          </a:p>
          <a:p>
            <a:pPr eaLnBrk="1" hangingPunct="1">
              <a:buFontTx/>
              <a:buNone/>
            </a:pPr>
            <a:r>
              <a:rPr lang="ru-RU" sz="3200" dirty="0" smtClean="0"/>
              <a:t>  -</a:t>
            </a:r>
            <a:r>
              <a:rPr lang="ru-RU" sz="3200" u="sng" dirty="0" smtClean="0"/>
              <a:t>путь к файлу</a:t>
            </a:r>
          </a:p>
          <a:p>
            <a:pPr algn="l" eaLnBrk="1" hangingPunct="1">
              <a:buFontTx/>
              <a:buNone/>
            </a:pPr>
            <a:r>
              <a:rPr lang="ru-RU" sz="3200" dirty="0" smtClean="0"/>
              <a:t>  - </a:t>
            </a:r>
            <a:r>
              <a:rPr lang="ru-RU" sz="3200" u="sng" dirty="0" smtClean="0"/>
              <a:t>имя файла</a:t>
            </a:r>
            <a:endParaRPr lang="en-US" sz="3200" b="1" u="sng" dirty="0" smtClean="0"/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1138238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Универсальный указатель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26044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967287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Для доступа к </a:t>
            </a:r>
            <a:r>
              <a:rPr lang="en-US" sz="2800" dirty="0" smtClean="0"/>
              <a:t>Web-</a:t>
            </a:r>
            <a:r>
              <a:rPr lang="ru-RU" sz="2800" dirty="0" smtClean="0"/>
              <a:t>страницам используется</a:t>
            </a:r>
            <a:r>
              <a:rPr lang="ru-RU" sz="2800" b="1" dirty="0" smtClean="0">
                <a:solidFill>
                  <a:srgbClr val="333300"/>
                </a:solidFill>
              </a:rPr>
              <a:t> протокол передачи гипертекста </a:t>
            </a:r>
            <a:r>
              <a:rPr lang="en-US" sz="2800" b="1" dirty="0" smtClean="0">
                <a:solidFill>
                  <a:srgbClr val="333300"/>
                </a:solidFill>
              </a:rPr>
              <a:t>HTTP (Hyper Text Transfer Protocol)</a:t>
            </a:r>
            <a:r>
              <a:rPr lang="en-US" sz="2800" b="1" dirty="0" smtClean="0"/>
              <a:t>.</a:t>
            </a:r>
            <a:r>
              <a:rPr lang="ru-RU" sz="2800" b="1" dirty="0" smtClean="0"/>
              <a:t> </a:t>
            </a:r>
            <a:endParaRPr lang="en-US" sz="2800" b="1" dirty="0" smtClean="0"/>
          </a:p>
          <a:p>
            <a:pPr eaLnBrk="1" hangingPunct="1">
              <a:buFontTx/>
              <a:buNone/>
            </a:pPr>
            <a:r>
              <a:rPr lang="ru-RU" sz="2800" b="1" u="sng" dirty="0" smtClean="0"/>
              <a:t>Пример:</a:t>
            </a:r>
            <a:r>
              <a:rPr lang="ru-RU" sz="2800" b="1" dirty="0" smtClean="0"/>
              <a:t> </a:t>
            </a:r>
            <a:r>
              <a:rPr lang="en-US" sz="2800" dirty="0" smtClean="0"/>
              <a:t>URL</a:t>
            </a:r>
            <a:r>
              <a:rPr lang="ru-RU" sz="2800" dirty="0" smtClean="0"/>
              <a:t>-адрес  титульной страницы </a:t>
            </a:r>
            <a:r>
              <a:rPr lang="en-US" sz="2800" dirty="0" smtClean="0"/>
              <a:t>Web-</a:t>
            </a:r>
            <a:r>
              <a:rPr lang="ru-RU" sz="2800" dirty="0" smtClean="0"/>
              <a:t>сайта «Информатика и информационные технологии» </a:t>
            </a:r>
            <a:r>
              <a:rPr lang="en-US" sz="2800" dirty="0" smtClean="0">
                <a:hlinkClick r:id="rId2"/>
              </a:rPr>
              <a:t>http://schools.keldysh.ru/info2000/index.htm</a:t>
            </a:r>
            <a:r>
              <a:rPr lang="ru-RU" sz="2800" dirty="0" smtClean="0"/>
              <a:t> состоит из 3-х частей:</a:t>
            </a:r>
          </a:p>
          <a:p>
            <a:pPr lvl="1" eaLnBrk="1" hangingPunct="1"/>
            <a:r>
              <a:rPr lang="en-US" sz="2400" dirty="0" smtClean="0">
                <a:hlinkClick r:id="rId2"/>
              </a:rPr>
              <a:t>http://</a:t>
            </a:r>
            <a:r>
              <a:rPr lang="ru-RU" sz="2400" dirty="0" smtClean="0"/>
              <a:t> - протокол доступа</a:t>
            </a:r>
          </a:p>
          <a:p>
            <a:pPr lvl="1" eaLnBrk="1" hangingPunct="1"/>
            <a:r>
              <a:rPr lang="en-US" sz="2400" dirty="0" smtClean="0">
                <a:hlinkClick r:id="rId2"/>
              </a:rPr>
              <a:t>schools.keldysh.ru</a:t>
            </a:r>
            <a:r>
              <a:rPr lang="ru-RU" sz="2400" dirty="0" smtClean="0"/>
              <a:t> – доменное имя сервера</a:t>
            </a:r>
          </a:p>
          <a:p>
            <a:pPr lvl="1" eaLnBrk="1" hangingPunct="1"/>
            <a:r>
              <a:rPr lang="en-US" sz="2400" dirty="0" smtClean="0">
                <a:hlinkClick r:id="rId2"/>
              </a:rPr>
              <a:t>info2000/index.htm</a:t>
            </a:r>
            <a:r>
              <a:rPr lang="ru-RU" sz="2400" dirty="0" smtClean="0"/>
              <a:t> – путь к файлу и имя файла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1138238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Универсальный указатель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388424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Браузеры (понятие, интерфейс)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0728"/>
            <a:ext cx="8748713" cy="1152128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333300"/>
                </a:solidFill>
              </a:rPr>
              <a:t>    Браузер</a:t>
            </a:r>
            <a:r>
              <a:rPr lang="ru-RU" sz="2400" dirty="0" smtClean="0"/>
              <a:t> – это специальная программа просмотра </a:t>
            </a:r>
            <a:r>
              <a:rPr lang="en-US" sz="2400" dirty="0" smtClean="0"/>
              <a:t>Web</a:t>
            </a:r>
            <a:r>
              <a:rPr lang="ru-RU" sz="2400" dirty="0" smtClean="0"/>
              <a:t>-страниц Интернета (например, </a:t>
            </a:r>
            <a:r>
              <a:rPr lang="en-US" sz="2400" dirty="0" smtClean="0">
                <a:solidFill>
                  <a:srgbClr val="333300"/>
                </a:solidFill>
              </a:rPr>
              <a:t>Internet Explorer</a:t>
            </a:r>
            <a:r>
              <a:rPr lang="en-US" sz="2400" dirty="0" smtClean="0"/>
              <a:t> </a:t>
            </a:r>
            <a:r>
              <a:rPr lang="ru-RU" sz="2400" dirty="0" smtClean="0"/>
              <a:t>или </a:t>
            </a:r>
            <a:r>
              <a:rPr lang="en-US" sz="2400" dirty="0" smtClean="0">
                <a:solidFill>
                  <a:srgbClr val="333300"/>
                </a:solidFill>
              </a:rPr>
              <a:t>Netscape Communicator)</a:t>
            </a:r>
            <a:r>
              <a:rPr lang="ru-RU" sz="2400" dirty="0" smtClean="0"/>
              <a:t>. </a:t>
            </a:r>
          </a:p>
        </p:txBody>
      </p:sp>
      <p:graphicFrame>
        <p:nvGraphicFramePr>
          <p:cNvPr id="1026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250825" y="2133600"/>
          <a:ext cx="6049963" cy="453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Точечный рисунок" r:id="rId3" imgW="9752381" imgH="7314286" progId="Paint.Picture">
                  <p:embed/>
                </p:oleObj>
              </mc:Choice>
              <mc:Fallback>
                <p:oleObj name="Точечный рисунок" r:id="rId3" imgW="9752381" imgH="731428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8000" contrast="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133600"/>
                        <a:ext cx="6049963" cy="453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6443663" y="2349500"/>
            <a:ext cx="2303462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Панель инструментов</a:t>
            </a:r>
          </a:p>
        </p:txBody>
      </p:sp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6443663" y="3284538"/>
            <a:ext cx="22320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*Строка прописанная после установки программы Download Master</a:t>
            </a:r>
          </a:p>
        </p:txBody>
      </p:sp>
      <p:sp>
        <p:nvSpPr>
          <p:cNvPr id="1031" name="Text Box 9"/>
          <p:cNvSpPr txBox="1">
            <a:spLocks noChangeArrowheads="1"/>
          </p:cNvSpPr>
          <p:nvPr/>
        </p:nvSpPr>
        <p:spPr bwMode="auto">
          <a:xfrm>
            <a:off x="6443663" y="4868863"/>
            <a:ext cx="2233612" cy="835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Рабочая область просмотра </a:t>
            </a:r>
            <a:r>
              <a:rPr lang="en-US" sz="1600"/>
              <a:t>Web-</a:t>
            </a:r>
            <a:r>
              <a:rPr lang="ru-RU" sz="1600"/>
              <a:t>страниц</a:t>
            </a:r>
          </a:p>
        </p:txBody>
      </p:sp>
      <p:sp>
        <p:nvSpPr>
          <p:cNvPr id="1032" name="Text Box 10"/>
          <p:cNvSpPr txBox="1">
            <a:spLocks noChangeArrowheads="1"/>
          </p:cNvSpPr>
          <p:nvPr/>
        </p:nvSpPr>
        <p:spPr bwMode="auto">
          <a:xfrm>
            <a:off x="6443663" y="6092825"/>
            <a:ext cx="22320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Строка состояния</a:t>
            </a:r>
          </a:p>
        </p:txBody>
      </p:sp>
      <p:sp>
        <p:nvSpPr>
          <p:cNvPr id="1033" name="Text Box 11"/>
          <p:cNvSpPr txBox="1">
            <a:spLocks noChangeArrowheads="1"/>
          </p:cNvSpPr>
          <p:nvPr/>
        </p:nvSpPr>
        <p:spPr bwMode="auto">
          <a:xfrm>
            <a:off x="6443663" y="2781300"/>
            <a:ext cx="230505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Строка адреса</a:t>
            </a: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 flipH="1">
            <a:off x="4356100" y="2565400"/>
            <a:ext cx="2087563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" name="Line 13"/>
          <p:cNvSpPr>
            <a:spLocks noChangeShapeType="1"/>
          </p:cNvSpPr>
          <p:nvPr/>
        </p:nvSpPr>
        <p:spPr bwMode="auto">
          <a:xfrm flipH="1" flipV="1">
            <a:off x="4643438" y="2708275"/>
            <a:ext cx="1800225" cy="2159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" name="Line 14"/>
          <p:cNvSpPr>
            <a:spLocks noChangeShapeType="1"/>
          </p:cNvSpPr>
          <p:nvPr/>
        </p:nvSpPr>
        <p:spPr bwMode="auto">
          <a:xfrm flipH="1" flipV="1">
            <a:off x="3995738" y="2852738"/>
            <a:ext cx="2447925" cy="936625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7" name="Line 15"/>
          <p:cNvSpPr>
            <a:spLocks noChangeShapeType="1"/>
          </p:cNvSpPr>
          <p:nvPr/>
        </p:nvSpPr>
        <p:spPr bwMode="auto">
          <a:xfrm flipH="1">
            <a:off x="4356100" y="5229225"/>
            <a:ext cx="2087563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" name="Line 16"/>
          <p:cNvSpPr>
            <a:spLocks noChangeShapeType="1"/>
          </p:cNvSpPr>
          <p:nvPr/>
        </p:nvSpPr>
        <p:spPr bwMode="auto">
          <a:xfrm flipH="1">
            <a:off x="4284663" y="6308725"/>
            <a:ext cx="2160587" cy="73025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u="sng" smtClean="0"/>
              <a:t>Наиболее известные браузеры</a:t>
            </a:r>
            <a:r>
              <a:rPr lang="ru-RU" smtClean="0"/>
              <a:t>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174875"/>
            <a:ext cx="8713787" cy="4683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Internet Explorer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Opera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Mozilla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Netscape Communicator</a:t>
            </a:r>
            <a:endParaRPr lang="ru-RU" sz="36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Google Chrome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/>
              <a:t>Safari</a:t>
            </a: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61187956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3" name="Picture 15" descr="atm_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2205038"/>
            <a:ext cx="2947987" cy="2163762"/>
          </a:xfrm>
          <a:noFill/>
        </p:spPr>
      </p:pic>
      <p:pic>
        <p:nvPicPr>
          <p:cNvPr id="7186" name="Picture 18" descr="atm_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8813" y="2181225"/>
            <a:ext cx="2947987" cy="2163763"/>
          </a:xfrm>
          <a:noFill/>
        </p:spPr>
      </p:pic>
    </p:spTree>
    <p:extLst>
      <p:ext uri="{BB962C8B-B14F-4D97-AF65-F5344CB8AC3E}">
        <p14:creationId xmlns:p14="http://schemas.microsoft.com/office/powerpoint/2010/main" val="56279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Способы поиска информации в </a:t>
            </a:r>
            <a:r>
              <a:rPr lang="en-US" sz="3800" smtClean="0"/>
              <a:t>web</a:t>
            </a:r>
            <a:endParaRPr lang="ru-RU" sz="38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buFont typeface="Wingdings" pitchFamily="2" charset="2"/>
              <a:buNone/>
            </a:pPr>
            <a:r>
              <a:rPr lang="ru-RU" sz="2600" b="1" dirty="0" smtClean="0"/>
              <a:t>      Поиск информации </a:t>
            </a:r>
            <a:r>
              <a:rPr lang="ru-RU" sz="2600" dirty="0" smtClean="0"/>
              <a:t>– одна из самых востребованных на практике задач, которую приходится решать любому пользователю Интернета. </a:t>
            </a:r>
          </a:p>
          <a:p>
            <a:pPr marL="571500" indent="-571500" eaLnBrk="1" hangingPunct="1">
              <a:buFont typeface="Wingdings" pitchFamily="2" charset="2"/>
              <a:buNone/>
            </a:pPr>
            <a:r>
              <a:rPr lang="ru-RU" sz="2600" dirty="0" smtClean="0"/>
              <a:t>      Существуют </a:t>
            </a:r>
            <a:r>
              <a:rPr lang="ru-RU" sz="2600" u="sng" dirty="0" smtClean="0"/>
              <a:t>три основных способа поиска информации </a:t>
            </a:r>
            <a:r>
              <a:rPr lang="ru-RU" sz="2600" dirty="0" smtClean="0"/>
              <a:t>в Интернет:</a:t>
            </a:r>
          </a:p>
          <a:p>
            <a:pPr marL="571500" indent="-571500" eaLnBrk="1" hangingPunct="1">
              <a:buFont typeface="Wingdings" pitchFamily="2" charset="2"/>
              <a:buAutoNum type="arabicPeriod"/>
            </a:pPr>
            <a:r>
              <a:rPr lang="ru-RU" sz="2600" dirty="0" smtClean="0"/>
              <a:t>Указание адреса страницы.</a:t>
            </a:r>
          </a:p>
          <a:p>
            <a:pPr marL="571500" indent="-571500" eaLnBrk="1" hangingPunct="1">
              <a:buFont typeface="Wingdings" pitchFamily="2" charset="2"/>
              <a:buAutoNum type="arabicPeriod"/>
            </a:pPr>
            <a:r>
              <a:rPr lang="ru-RU" sz="2600" dirty="0" smtClean="0"/>
              <a:t>Передвижение по гиперссылкам.</a:t>
            </a:r>
          </a:p>
          <a:p>
            <a:pPr marL="571500" indent="-571500" eaLnBrk="1" hangingPunct="1">
              <a:buFont typeface="Wingdings" pitchFamily="2" charset="2"/>
              <a:buAutoNum type="arabicPeriod"/>
            </a:pPr>
            <a:r>
              <a:rPr lang="ru-RU" sz="2600" dirty="0" smtClean="0"/>
              <a:t>Обращение к поисковой системе (поисковому серверу).</a:t>
            </a:r>
          </a:p>
        </p:txBody>
      </p:sp>
    </p:spTree>
    <p:extLst>
      <p:ext uri="{BB962C8B-B14F-4D97-AF65-F5344CB8AC3E}">
        <p14:creationId xmlns:p14="http://schemas.microsoft.com/office/powerpoint/2010/main" val="291638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Способ 1: Указание адреса страницы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Это самый быстрый способ поиска, но его можно использовать только в том случае, если точно известен адрес документа или сайта, где расположен документ.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5F5F5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462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Способ 2: Передвижение по гиперссылкам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>
              <a:buFont typeface="Wingdings" pitchFamily="2" charset="2"/>
              <a:buNone/>
            </a:pPr>
            <a:r>
              <a:rPr lang="ru-RU" smtClean="0"/>
              <a:t>     Это наименее удобный способ, так как с его помощью можно искать документы, только близкие по смыслу текущему документу.</a:t>
            </a:r>
          </a:p>
        </p:txBody>
      </p:sp>
    </p:spTree>
    <p:extLst>
      <p:ext uri="{BB962C8B-B14F-4D97-AF65-F5344CB8AC3E}">
        <p14:creationId xmlns:p14="http://schemas.microsoft.com/office/powerpoint/2010/main" val="240032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489" y="1988840"/>
            <a:ext cx="8642350" cy="6048375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ru-RU" sz="3600" b="1" i="1" dirty="0" smtClean="0">
                <a:latin typeface="Freestyle Script" pitchFamily="66" charset="0"/>
              </a:rPr>
              <a:t>   </a:t>
            </a:r>
            <a:r>
              <a:rPr lang="ru-RU" sz="3600" b="1" u="sng" dirty="0" smtClean="0"/>
              <a:t>Интернет</a:t>
            </a:r>
            <a:r>
              <a:rPr lang="ru-RU" sz="3600" b="1" i="1" dirty="0" smtClean="0"/>
              <a:t> </a:t>
            </a:r>
            <a:r>
              <a:rPr lang="ru-RU" sz="3600" dirty="0" smtClean="0"/>
              <a:t>– это глобальная компьютерная сеть, объединяющая многие локальные, региональные и корпоративные сети и включающая сотни миллионов компьютеров. </a:t>
            </a:r>
          </a:p>
        </p:txBody>
      </p:sp>
    </p:spTree>
    <p:extLst>
      <p:ext uri="{BB962C8B-B14F-4D97-AF65-F5344CB8AC3E}">
        <p14:creationId xmlns:p14="http://schemas.microsoft.com/office/powerpoint/2010/main" val="149124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Способ 3: Обращение к поисковой системе </a:t>
            </a:r>
          </a:p>
        </p:txBody>
      </p:sp>
      <p:pic>
        <p:nvPicPr>
          <p:cNvPr id="23555" name="Picture 2" descr="http://ftimes.ru/upkeep/uploads/2016/03/kontekstnaya_reklam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13" y="2349500"/>
            <a:ext cx="31623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81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ru-RU" smtClean="0"/>
              <a:t>Поисковая система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4864"/>
            <a:ext cx="8229600" cy="4530725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</a:pPr>
            <a:r>
              <a:rPr lang="ru-RU" sz="2800" b="1" dirty="0" smtClean="0"/>
              <a:t>    </a:t>
            </a:r>
            <a:r>
              <a:rPr lang="ru-RU" sz="2800" b="1" u="sng" dirty="0" smtClean="0"/>
              <a:t>Поисковая система </a:t>
            </a:r>
            <a:r>
              <a:rPr lang="ru-RU" sz="2800" b="1" dirty="0" smtClean="0"/>
              <a:t>— веб-сайт, предоставляющий возможность поиска информации в Интернете</a:t>
            </a:r>
            <a:r>
              <a:rPr lang="ru-RU" sz="2800" dirty="0" smtClean="0">
                <a:solidFill>
                  <a:srgbClr val="000099"/>
                </a:solidFill>
              </a:rPr>
              <a:t>.</a:t>
            </a:r>
            <a:r>
              <a:rPr lang="ru-RU" sz="2800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   Большинство поисковых систем ищут информацию, но существуют также системы, способные искать файлы на </a:t>
            </a:r>
            <a:r>
              <a:rPr lang="ru-RU" sz="2800" dirty="0" err="1" smtClean="0"/>
              <a:t>ftp</a:t>
            </a:r>
            <a:r>
              <a:rPr lang="ru-RU" sz="2800" dirty="0" smtClean="0"/>
              <a:t>-серверах, товары в интернет-магазинах и т.д.</a:t>
            </a:r>
          </a:p>
        </p:txBody>
      </p:sp>
    </p:spTree>
    <p:extLst>
      <p:ext uri="{BB962C8B-B14F-4D97-AF65-F5344CB8AC3E}">
        <p14:creationId xmlns:p14="http://schemas.microsoft.com/office/powerpoint/2010/main" val="40008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544513" y="938213"/>
            <a:ext cx="7794626" cy="1462087"/>
          </a:xfrm>
        </p:spPr>
        <p:txBody>
          <a:bodyPr lIns="92075" tIns="46038" rIns="92075" bIns="46038"/>
          <a:lstStyle/>
          <a:p>
            <a:pPr algn="r" eaLnBrk="1" hangingPunct="1"/>
            <a:r>
              <a:rPr lang="ru-RU" altLang="ru-RU" b="1" smtClean="0">
                <a:solidFill>
                  <a:schemeClr val="tx1"/>
                </a:solidFill>
              </a:rPr>
              <a:t>Поисковые системы</a:t>
            </a:r>
          </a:p>
        </p:txBody>
      </p:sp>
      <p:sp>
        <p:nvSpPr>
          <p:cNvPr id="25603" name="Line 4"/>
          <p:cNvSpPr>
            <a:spLocks noChangeShapeType="1"/>
          </p:cNvSpPr>
          <p:nvPr/>
        </p:nvSpPr>
        <p:spPr bwMode="auto">
          <a:xfrm flipH="1">
            <a:off x="2895600" y="2476500"/>
            <a:ext cx="914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4" name="Line 5"/>
          <p:cNvSpPr>
            <a:spLocks noChangeShapeType="1"/>
          </p:cNvSpPr>
          <p:nvPr/>
        </p:nvSpPr>
        <p:spPr bwMode="auto">
          <a:xfrm>
            <a:off x="3970689" y="2476500"/>
            <a:ext cx="914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381000" y="3048000"/>
            <a:ext cx="29718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000000"/>
                </a:solidFill>
              </a:rPr>
              <a:t>Поисковые системы общего назначения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4859338" y="3263900"/>
            <a:ext cx="4216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000000"/>
                </a:solidFill>
              </a:rPr>
              <a:t>Специализированные поисковые системы</a:t>
            </a:r>
          </a:p>
        </p:txBody>
      </p:sp>
      <p:sp>
        <p:nvSpPr>
          <p:cNvPr id="25607" name="Прямоугольник 1"/>
          <p:cNvSpPr>
            <a:spLocks noChangeArrowheads="1"/>
          </p:cNvSpPr>
          <p:nvPr/>
        </p:nvSpPr>
        <p:spPr bwMode="auto">
          <a:xfrm>
            <a:off x="381000" y="5492750"/>
            <a:ext cx="8459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/>
              <a:t>Первой поисковой системой для Всемирной паутины был «Wandex» </a:t>
            </a:r>
          </a:p>
        </p:txBody>
      </p:sp>
    </p:spTree>
    <p:extLst>
      <p:ext uri="{BB962C8B-B14F-4D97-AF65-F5344CB8AC3E}">
        <p14:creationId xmlns:p14="http://schemas.microsoft.com/office/powerpoint/2010/main" val="116594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611560" y="1988840"/>
            <a:ext cx="8748286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dirty="0"/>
              <a:t>Наиболее мощными поисковыми системами общего назначения в русскоязычном Интернете (Рунете) являются </a:t>
            </a:r>
          </a:p>
          <a:p>
            <a:pPr>
              <a:spcBef>
                <a:spcPct val="50000"/>
              </a:spcBef>
            </a:pPr>
            <a:r>
              <a:rPr lang="ru-RU" altLang="ru-RU" sz="2800" dirty="0"/>
              <a:t>-Яндекс (</a:t>
            </a:r>
            <a:r>
              <a:rPr lang="en-US" altLang="ru-RU" sz="2800" dirty="0">
                <a:hlinkClick r:id="rId2"/>
              </a:rPr>
              <a:t>www</a:t>
            </a:r>
            <a:r>
              <a:rPr lang="ru-RU" altLang="ru-RU" sz="2800" dirty="0">
                <a:hlinkClick r:id="rId2"/>
              </a:rPr>
              <a:t>.</a:t>
            </a:r>
            <a:r>
              <a:rPr lang="en-US" altLang="ru-RU" sz="2800" dirty="0" err="1">
                <a:hlinkClick r:id="rId2"/>
              </a:rPr>
              <a:t>yandex</a:t>
            </a:r>
            <a:r>
              <a:rPr lang="ru-RU" altLang="ru-RU" sz="2800" dirty="0">
                <a:hlinkClick r:id="rId2"/>
              </a:rPr>
              <a:t>.</a:t>
            </a:r>
            <a:r>
              <a:rPr lang="en-US" altLang="ru-RU" sz="2800" dirty="0" err="1">
                <a:hlinkClick r:id="rId2"/>
              </a:rPr>
              <a:t>ru</a:t>
            </a:r>
            <a:r>
              <a:rPr lang="ru-RU" altLang="ru-RU" sz="2800" dirty="0"/>
              <a:t>)</a:t>
            </a:r>
          </a:p>
          <a:p>
            <a:pPr>
              <a:spcBef>
                <a:spcPct val="50000"/>
              </a:spcBef>
            </a:pPr>
            <a:r>
              <a:rPr lang="ru-RU" altLang="ru-RU" sz="2800" dirty="0"/>
              <a:t>-</a:t>
            </a:r>
            <a:r>
              <a:rPr lang="ru-RU" altLang="ru-RU" sz="2800" dirty="0" err="1"/>
              <a:t>Майл</a:t>
            </a:r>
            <a:r>
              <a:rPr lang="ru-RU" altLang="ru-RU" sz="2800" dirty="0">
                <a:solidFill>
                  <a:srgbClr val="000000"/>
                </a:solidFill>
              </a:rPr>
              <a:t> (</a:t>
            </a:r>
            <a:r>
              <a:rPr lang="ru-RU" altLang="ru-RU" sz="2800" dirty="0">
                <a:solidFill>
                  <a:srgbClr val="000000"/>
                </a:solidFill>
                <a:hlinkClick r:id="rId3"/>
              </a:rPr>
              <a:t>www.mail.ru </a:t>
            </a:r>
            <a:r>
              <a:rPr lang="ru-RU" altLang="ru-RU" sz="2800" dirty="0">
                <a:hlinkClick r:id="rId3"/>
              </a:rPr>
              <a:t>)</a:t>
            </a:r>
            <a:r>
              <a:rPr lang="ru-RU" altLang="ru-RU" sz="2800" dirty="0">
                <a:solidFill>
                  <a:srgbClr val="000000"/>
                </a:solidFill>
                <a:hlinkClick r:id="rId3"/>
              </a:rPr>
              <a:t>.</a:t>
            </a:r>
            <a:endParaRPr lang="ru-RU" altLang="ru-RU" sz="2800" dirty="0"/>
          </a:p>
          <a:p>
            <a:pPr>
              <a:spcBef>
                <a:spcPct val="50000"/>
              </a:spcBef>
            </a:pPr>
            <a:r>
              <a:rPr lang="ru-RU" altLang="ru-RU" sz="2800" dirty="0"/>
              <a:t>-Апорт (</a:t>
            </a:r>
            <a:r>
              <a:rPr lang="en-US" altLang="ru-RU" sz="2800" dirty="0">
                <a:hlinkClick r:id="rId4"/>
              </a:rPr>
              <a:t>www</a:t>
            </a:r>
            <a:r>
              <a:rPr lang="ru-RU" altLang="ru-RU" sz="2800" dirty="0">
                <a:hlinkClick r:id="rId4"/>
              </a:rPr>
              <a:t>.</a:t>
            </a:r>
            <a:r>
              <a:rPr lang="en-US" altLang="ru-RU" sz="2800" dirty="0" err="1">
                <a:hlinkClick r:id="rId4"/>
              </a:rPr>
              <a:t>aport</a:t>
            </a:r>
            <a:r>
              <a:rPr lang="ru-RU" altLang="ru-RU" sz="2800" dirty="0">
                <a:hlinkClick r:id="rId4"/>
              </a:rPr>
              <a:t>.</a:t>
            </a:r>
            <a:r>
              <a:rPr lang="en-US" altLang="ru-RU" sz="2800" dirty="0" err="1">
                <a:hlinkClick r:id="rId4"/>
              </a:rPr>
              <a:t>ru</a:t>
            </a:r>
            <a:r>
              <a:rPr lang="ru-RU" altLang="ru-RU" sz="2800" dirty="0"/>
              <a:t>)</a:t>
            </a:r>
          </a:p>
          <a:p>
            <a:pPr>
              <a:spcBef>
                <a:spcPct val="50000"/>
              </a:spcBef>
            </a:pPr>
            <a:r>
              <a:rPr lang="ru-RU" altLang="ru-RU" sz="2800" dirty="0"/>
              <a:t> в англоязычном </a:t>
            </a:r>
            <a:endParaRPr lang="ru-RU" altLang="ru-RU" sz="2800" dirty="0" smtClean="0"/>
          </a:p>
          <a:p>
            <a:pPr>
              <a:spcBef>
                <a:spcPct val="50000"/>
              </a:spcBef>
            </a:pPr>
            <a:r>
              <a:rPr lang="ru-RU" altLang="ru-RU" sz="2800" dirty="0" smtClean="0"/>
              <a:t>-</a:t>
            </a:r>
            <a:r>
              <a:rPr lang="en-US" altLang="ru-RU" sz="2800" dirty="0"/>
              <a:t>Yahoo</a:t>
            </a:r>
            <a:r>
              <a:rPr lang="ru-RU" altLang="ru-RU" sz="2800" dirty="0"/>
              <a:t>! </a:t>
            </a:r>
            <a:r>
              <a:rPr lang="en-US" altLang="ru-RU" sz="2800" dirty="0"/>
              <a:t>(</a:t>
            </a:r>
            <a:r>
              <a:rPr lang="en-US" altLang="ru-RU" sz="2800" dirty="0">
                <a:hlinkClick r:id="rId5"/>
              </a:rPr>
              <a:t>www.yahoo.com</a:t>
            </a:r>
            <a:r>
              <a:rPr lang="en-US" altLang="ru-RU" sz="2800" dirty="0" smtClean="0"/>
              <a:t>)</a:t>
            </a:r>
            <a:r>
              <a:rPr lang="ru-RU" altLang="ru-RU" sz="2800" dirty="0" smtClean="0"/>
              <a:t>  </a:t>
            </a:r>
            <a:r>
              <a:rPr lang="en-US" altLang="ru-RU" sz="2800" dirty="0" smtClean="0"/>
              <a:t>-Google (</a:t>
            </a:r>
            <a:r>
              <a:rPr lang="ru-RU" altLang="ru-RU" sz="2800" u="sng" dirty="0" smtClean="0">
                <a:hlinkClick r:id="rId6"/>
              </a:rPr>
              <a:t>www.google.ru</a:t>
            </a:r>
            <a:r>
              <a:rPr lang="en-US" altLang="ru-RU" sz="2800" u="sng" dirty="0"/>
              <a:t>)</a:t>
            </a:r>
            <a:r>
              <a:rPr lang="ru-RU" altLang="ru-RU" sz="2800" b="1" dirty="0"/>
              <a:t> 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274643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700213"/>
            <a:ext cx="8382000" cy="1524000"/>
          </a:xfrm>
        </p:spPr>
        <p:txBody>
          <a:bodyPr lIns="92075" tIns="46038" rIns="92075" bIns="46038"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ru-RU" altLang="ru-RU" sz="3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sz="3600" dirty="0" smtClean="0">
                <a:solidFill>
                  <a:srgbClr val="000000"/>
                </a:solidFill>
              </a:rPr>
              <a:t>Как правило, поисковые системы состоят из трех частей: </a:t>
            </a:r>
          </a:p>
          <a:p>
            <a:pPr eaLnBrk="1" hangingPunct="1">
              <a:defRPr/>
            </a:pPr>
            <a:r>
              <a:rPr lang="ru-RU" altLang="ru-RU" sz="3600" u="sng" dirty="0" smtClean="0">
                <a:solidFill>
                  <a:srgbClr val="000000"/>
                </a:solidFill>
              </a:rPr>
              <a:t>Робота</a:t>
            </a:r>
          </a:p>
          <a:p>
            <a:pPr eaLnBrk="1" hangingPunct="1">
              <a:defRPr/>
            </a:pPr>
            <a:r>
              <a:rPr lang="ru-RU" altLang="ru-RU" sz="3600" u="sng" dirty="0" smtClean="0">
                <a:solidFill>
                  <a:srgbClr val="000000"/>
                </a:solidFill>
              </a:rPr>
              <a:t>Индекса</a:t>
            </a:r>
          </a:p>
          <a:p>
            <a:pPr algn="l" eaLnBrk="1" hangingPunct="1">
              <a:defRPr/>
            </a:pPr>
            <a:r>
              <a:rPr lang="ru-RU" altLang="ru-RU" sz="3600" u="sng" dirty="0" smtClean="0">
                <a:solidFill>
                  <a:srgbClr val="000000"/>
                </a:solidFill>
              </a:rPr>
              <a:t>Программы обработки запроса. </a:t>
            </a:r>
            <a:r>
              <a:rPr lang="ru-RU" altLang="ru-RU" sz="3600" dirty="0" smtClean="0">
                <a:solidFill>
                  <a:srgbClr val="000000"/>
                </a:solidFill>
              </a:rPr>
              <a:t/>
            </a:r>
            <a:br>
              <a:rPr lang="ru-RU" altLang="ru-RU" sz="3600" dirty="0" smtClean="0">
                <a:solidFill>
                  <a:srgbClr val="000000"/>
                </a:solidFill>
              </a:rPr>
            </a:br>
            <a:r>
              <a:rPr lang="ru-RU" altLang="ru-RU" sz="3600" dirty="0" smtClean="0">
                <a:solidFill>
                  <a:srgbClr val="000000"/>
                </a:solidFill>
              </a:rPr>
              <a:t/>
            </a:r>
            <a:br>
              <a:rPr lang="ru-RU" altLang="ru-RU" sz="3600" dirty="0" smtClean="0">
                <a:solidFill>
                  <a:srgbClr val="000000"/>
                </a:solidFill>
              </a:rPr>
            </a:br>
            <a:endParaRPr lang="ru-RU" altLang="ru-RU" sz="3600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ru-RU" altLang="ru-RU" sz="3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altLang="ru-RU" sz="3200" b="1" u="sng" dirty="0" smtClean="0">
                <a:cs typeface="Arial" charset="0"/>
              </a:rPr>
              <a:t>Поиск по ключевым словам</a:t>
            </a:r>
            <a:r>
              <a:rPr lang="ru-RU" altLang="ru-RU" sz="3200" b="1" dirty="0" smtClean="0">
                <a:cs typeface="Arial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3200" dirty="0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sz="3200" dirty="0" smtClean="0">
                <a:cs typeface="Arial" charset="0"/>
              </a:rPr>
              <a:t>Если в запросе было указано слово «знаю», то условию поиска будут удовлетворять и слова «знаем», «знаете» и т. п.</a:t>
            </a:r>
          </a:p>
          <a:p>
            <a:pPr eaLnBrk="1" hangingPunct="1">
              <a:defRPr/>
            </a:pPr>
            <a:endParaRPr lang="ru-RU" altLang="ru-RU" sz="3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5"/>
          <p:cNvSpPr>
            <a:spLocks noChangeArrowheads="1"/>
          </p:cNvSpPr>
          <p:nvPr/>
        </p:nvSpPr>
        <p:spPr bwMode="auto">
          <a:xfrm>
            <a:off x="0" y="549275"/>
            <a:ext cx="9144000" cy="630872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ru-RU" altLang="ru-RU"/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160338" y="133350"/>
            <a:ext cx="8948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sz="2400" b="1" dirty="0">
                <a:solidFill>
                  <a:srgbClr val="006699"/>
                </a:solidFill>
                <a:latin typeface="+mn-lt"/>
              </a:rPr>
              <a:t>ЯЗЫК  ЗАПРОСОВ  ПОИСКОВОЙ   СИСТЕМЫ  «</a:t>
            </a:r>
            <a:r>
              <a:rPr lang="en-US" altLang="ru-RU" sz="2400" b="1" dirty="0">
                <a:solidFill>
                  <a:srgbClr val="006699"/>
                </a:solidFill>
                <a:latin typeface="+mn-lt"/>
              </a:rPr>
              <a:t>YANDEX</a:t>
            </a:r>
            <a:r>
              <a:rPr lang="ru-RU" altLang="ru-RU" sz="2400" b="1" dirty="0">
                <a:solidFill>
                  <a:srgbClr val="006699"/>
                </a:solidFill>
                <a:latin typeface="+mn-lt"/>
              </a:rPr>
              <a:t>»</a:t>
            </a:r>
          </a:p>
        </p:txBody>
      </p:sp>
      <p:graphicFrame>
        <p:nvGraphicFramePr>
          <p:cNvPr id="13364" name="Group 52"/>
          <p:cNvGraphicFramePr>
            <a:graphicFrameLocks noGrp="1"/>
          </p:cNvGraphicFramePr>
          <p:nvPr/>
        </p:nvGraphicFramePr>
        <p:xfrm>
          <a:off x="215900" y="765175"/>
          <a:ext cx="8677275" cy="5672135"/>
        </p:xfrm>
        <a:graphic>
          <a:graphicData uri="http://schemas.openxmlformats.org/drawingml/2006/table">
            <a:tbl>
              <a:tblPr/>
              <a:tblGrid>
                <a:gridCol w="2117725"/>
                <a:gridCol w="3667125"/>
                <a:gridCol w="2892425"/>
              </a:tblGrid>
              <a:tr h="51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Синтаксис оператора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Комментарий 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Примеры запросов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34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пробел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Логическое  И  (в пределах предложения)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лечебная физкультура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&amp;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лечебная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&amp;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физкультура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17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&amp;&amp;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Логическое  И  (в пределах документа)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рецепты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&amp;&amp;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(плавленый  сыр)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|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Логическое  ИЛИ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фото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|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фотография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|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снимок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3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+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Обязательное наличие  слова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в  найденном  документе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+быть  или  +не  быть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( 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Группирование  слов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(технология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|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изготовления) (сыра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|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творога)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3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~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Бинарный  оператор  И – НЕ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(в  пределах  предложения)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банки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~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закон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~~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Бинарный  оператор  И – НЕ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(в  пределах  документа)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путеводитель по Парижу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~~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(агентство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|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тур)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“ ”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Поиск фразы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“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красная шапочка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”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41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890713" y="1863725"/>
            <a:ext cx="17287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Поисковая система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851525" y="2008188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chemeClr val="tx2"/>
                </a:solidFill>
              </a:rPr>
              <a:t>Internet</a:t>
            </a: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924550" y="4359275"/>
            <a:ext cx="2374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Пользователь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747838" y="4167188"/>
            <a:ext cx="19446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chemeClr val="tx2"/>
                </a:solidFill>
              </a:rPr>
              <a:t>Host-</a:t>
            </a:r>
            <a:r>
              <a:rPr lang="ru-RU" sz="2400">
                <a:solidFill>
                  <a:schemeClr val="tx2"/>
                </a:solidFill>
              </a:rPr>
              <a:t>компьютер</a:t>
            </a: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3548063" y="4527550"/>
            <a:ext cx="23749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V="1">
            <a:off x="2898775" y="2655888"/>
            <a:ext cx="0" cy="158273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3762375" y="2224088"/>
            <a:ext cx="2376488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3906838" y="3814763"/>
            <a:ext cx="1943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/>
              <a:t>соединение с сервером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4052888" y="4743450"/>
            <a:ext cx="172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/>
              <a:t>ответ с сервера</a:t>
            </a: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3619500" y="4743450"/>
            <a:ext cx="2376488" cy="0"/>
          </a:xfrm>
          <a:prstGeom prst="line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2466975" y="2727325"/>
            <a:ext cx="0" cy="1511300"/>
          </a:xfrm>
          <a:prstGeom prst="line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971800" y="3271838"/>
            <a:ext cx="989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/>
              <a:t>запрос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1098550" y="3232150"/>
            <a:ext cx="12239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/>
              <a:t>ответ на запрос</a:t>
            </a:r>
          </a:p>
        </p:txBody>
      </p:sp>
    </p:spTree>
    <p:extLst>
      <p:ext uri="{BB962C8B-B14F-4D97-AF65-F5344CB8AC3E}">
        <p14:creationId xmlns:p14="http://schemas.microsoft.com/office/powerpoint/2010/main" val="349383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  <p:bldP spid="28679" grpId="0"/>
      <p:bldP spid="28680" grpId="0"/>
      <p:bldP spid="28685" grpId="0" animBg="1"/>
      <p:bldP spid="28687" grpId="0" animBg="1"/>
      <p:bldP spid="28688" grpId="0" animBg="1"/>
      <p:bldP spid="28689" grpId="0"/>
      <p:bldP spid="28690" grpId="0"/>
      <p:bldP spid="28691" grpId="0" animBg="1"/>
      <p:bldP spid="28693" grpId="0" animBg="1"/>
      <p:bldP spid="28694" grpId="0"/>
      <p:bldP spid="286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107950" y="1981200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ru-RU" altLang="ru-RU" sz="3200" b="1" dirty="0">
                <a:latin typeface="+mn-lt"/>
              </a:rPr>
              <a:t>Наиболее популярные поисковые системы </a:t>
            </a:r>
          </a:p>
        </p:txBody>
      </p:sp>
      <p:pic>
        <p:nvPicPr>
          <p:cNvPr id="31747" name="Рисунок 3" descr="Яндек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86868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46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62000" y="4495800"/>
            <a:ext cx="78581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kumimoji="1" lang="ru-RU" altLang="ru-RU" sz="3200" b="1" dirty="0">
                <a:latin typeface="+mn-lt"/>
                <a:cs typeface="Times New Roman" pitchFamily="18" charset="0"/>
                <a:hlinkClick r:id="rId2"/>
              </a:rPr>
              <a:t>www.mail.ru</a:t>
            </a:r>
            <a:r>
              <a:rPr kumimoji="1" lang="ru-RU" altLang="ru-RU" sz="3200" b="1" dirty="0">
                <a:latin typeface="+mn-lt"/>
                <a:cs typeface="Times New Roman" pitchFamily="18" charset="0"/>
              </a:rPr>
              <a:t> </a:t>
            </a:r>
            <a:r>
              <a:rPr kumimoji="1" lang="ru-RU" altLang="ru-RU" sz="3200" dirty="0">
                <a:latin typeface="+mn-lt"/>
                <a:cs typeface="Times New Roman" pitchFamily="18" charset="0"/>
              </a:rPr>
              <a:t/>
            </a:r>
            <a:br>
              <a:rPr kumimoji="1" lang="ru-RU" altLang="ru-RU" sz="3200" dirty="0">
                <a:latin typeface="+mn-lt"/>
                <a:cs typeface="Times New Roman" pitchFamily="18" charset="0"/>
              </a:rPr>
            </a:br>
            <a:r>
              <a:rPr kumimoji="1" lang="ru-RU" altLang="ru-RU" sz="3200" dirty="0">
                <a:latin typeface="+mn-lt"/>
                <a:cs typeface="Times New Roman" pitchFamily="18" charset="0"/>
              </a:rPr>
              <a:t>Поисковая система Mail.ru наследует возможности системы </a:t>
            </a:r>
            <a:r>
              <a:rPr kumimoji="1" lang="ru-RU" altLang="ru-RU" sz="3200" dirty="0" err="1">
                <a:latin typeface="+mn-lt"/>
                <a:cs typeface="Times New Roman" pitchFamily="18" charset="0"/>
              </a:rPr>
              <a:t>Google</a:t>
            </a:r>
            <a:endParaRPr kumimoji="1" lang="ru-RU" altLang="ru-RU" sz="4400" dirty="0">
              <a:latin typeface="+mn-lt"/>
            </a:endParaRPr>
          </a:p>
        </p:txBody>
      </p:sp>
      <p:pic>
        <p:nvPicPr>
          <p:cNvPr id="32771" name="Рисунок 38" descr="Mail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3197225"/>
            <a:ext cx="8416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</p:spTree>
    <p:extLst>
      <p:ext uri="{BB962C8B-B14F-4D97-AF65-F5344CB8AC3E}">
        <p14:creationId xmlns:p14="http://schemas.microsoft.com/office/powerpoint/2010/main" val="11790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44824"/>
            <a:ext cx="8532812" cy="56880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dirty="0" smtClean="0"/>
              <a:t>   Система </a:t>
            </a:r>
            <a:r>
              <a:rPr lang="en-US" sz="3600" b="1" dirty="0" smtClean="0"/>
              <a:t>INTERNET</a:t>
            </a:r>
            <a:r>
              <a:rPr lang="ru-RU" sz="3600" dirty="0" smtClean="0"/>
              <a:t> через самостоятельные компьютерные сети обеспечивает подключенных к ней пользователей разнообразным набором услуг.</a:t>
            </a:r>
          </a:p>
        </p:txBody>
      </p:sp>
    </p:spTree>
    <p:extLst>
      <p:ext uri="{BB962C8B-B14F-4D97-AF65-F5344CB8AC3E}">
        <p14:creationId xmlns:p14="http://schemas.microsoft.com/office/powerpoint/2010/main" val="6168503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pic>
        <p:nvPicPr>
          <p:cNvPr id="33796" name="Рисунок 37" descr="Rambler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3276600"/>
            <a:ext cx="8740775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-59236" y="2193457"/>
            <a:ext cx="9262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kumimoji="1" lang="ru-RU" altLang="ru-RU" sz="2800" b="1" dirty="0">
                <a:latin typeface="+mn-lt"/>
                <a:cs typeface="Times New Roman" pitchFamily="18" charset="0"/>
              </a:rPr>
              <a:t>Результаты поиска </a:t>
            </a:r>
            <a:r>
              <a:rPr kumimoji="1" lang="ru-RU" altLang="ru-RU" sz="2800" b="1" i="1" dirty="0">
                <a:latin typeface="+mn-lt"/>
                <a:cs typeface="Times New Roman" pitchFamily="18" charset="0"/>
              </a:rPr>
              <a:t>файлов</a:t>
            </a:r>
            <a:r>
              <a:rPr kumimoji="1" lang="ru-RU" altLang="ru-RU" sz="2800" b="1" dirty="0">
                <a:latin typeface="+mn-lt"/>
                <a:cs typeface="Times New Roman" pitchFamily="18" charset="0"/>
              </a:rPr>
              <a:t> по запросу </a:t>
            </a:r>
            <a:r>
              <a:rPr kumimoji="1" lang="ru-RU" altLang="ru-RU" sz="2800" b="1" i="1" dirty="0">
                <a:latin typeface="+mn-lt"/>
                <a:cs typeface="Times New Roman" pitchFamily="18" charset="0"/>
              </a:rPr>
              <a:t>«</a:t>
            </a:r>
            <a:r>
              <a:rPr kumimoji="1" lang="ru-RU" altLang="ru-RU" sz="2800" b="1" i="1" dirty="0" err="1">
                <a:latin typeface="+mn-lt"/>
                <a:cs typeface="Times New Roman" pitchFamily="18" charset="0"/>
              </a:rPr>
              <a:t>punto</a:t>
            </a:r>
            <a:r>
              <a:rPr kumimoji="1" lang="ru-RU" altLang="ru-RU" sz="2800" b="1" i="1" dirty="0">
                <a:latin typeface="+mn-lt"/>
                <a:cs typeface="Times New Roman" pitchFamily="18" charset="0"/>
              </a:rPr>
              <a:t>»:</a:t>
            </a:r>
            <a:endParaRPr kumimoji="1" lang="ru-RU" altLang="ru-RU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42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pic>
        <p:nvPicPr>
          <p:cNvPr id="34821" name="Рисунок 36" descr="Aport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2924175"/>
            <a:ext cx="899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4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50800" y="2064534"/>
            <a:ext cx="54832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kumimoji="1" lang="ru-RU" altLang="ru-RU" sz="2800" dirty="0">
                <a:latin typeface="+mn-lt"/>
                <a:cs typeface="Times New Roman" pitchFamily="18" charset="0"/>
              </a:rPr>
              <a:t>Русская версия мирового гиганта </a:t>
            </a:r>
            <a:r>
              <a:rPr kumimoji="1" lang="ru-RU" altLang="ru-RU" sz="2800" dirty="0" err="1">
                <a:latin typeface="+mn-lt"/>
                <a:cs typeface="Times New Roman" pitchFamily="18" charset="0"/>
              </a:rPr>
              <a:t>Google</a:t>
            </a:r>
            <a:endParaRPr kumimoji="1" lang="ru-RU" altLang="ru-RU" sz="4000" dirty="0">
              <a:latin typeface="+mn-lt"/>
            </a:endParaRPr>
          </a:p>
        </p:txBody>
      </p:sp>
      <p:pic>
        <p:nvPicPr>
          <p:cNvPr id="35846" name="Рисунок 35" descr="Google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13125"/>
            <a:ext cx="47339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Rectangle 3"/>
          <p:cNvSpPr>
            <a:spLocks noChangeArrowheads="1"/>
          </p:cNvSpPr>
          <p:nvPr/>
        </p:nvSpPr>
        <p:spPr bwMode="auto">
          <a:xfrm>
            <a:off x="-76200" y="1981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1" lang="ru-RU" altLang="ru-RU"/>
          </a:p>
        </p:txBody>
      </p:sp>
      <p:pic>
        <p:nvPicPr>
          <p:cNvPr id="35848" name="Рисунок 9" descr="Google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905000"/>
            <a:ext cx="4257675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13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687513" y="2781300"/>
            <a:ext cx="5949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dirty="0">
                <a:latin typeface="+mn-lt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56072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Вопросы: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229600" cy="4530725"/>
          </a:xfrm>
        </p:spPr>
        <p:txBody>
          <a:bodyPr/>
          <a:lstStyle/>
          <a:p>
            <a:pPr marL="609600" indent="-609600" eaLnBrk="1" hangingPunct="1"/>
            <a:r>
              <a:rPr lang="ru-RU" sz="2600" dirty="0" smtClean="0"/>
              <a:t>Что такое </a:t>
            </a:r>
            <a:r>
              <a:rPr lang="en-US" sz="2600" dirty="0" smtClean="0"/>
              <a:t>WWW</a:t>
            </a:r>
            <a:r>
              <a:rPr lang="ru-RU" sz="2600" dirty="0" smtClean="0"/>
              <a:t> (всемирная паутина)?</a:t>
            </a:r>
          </a:p>
          <a:p>
            <a:pPr marL="609600" indent="-609600" eaLnBrk="1" hangingPunct="1"/>
            <a:r>
              <a:rPr lang="ru-RU" sz="2600" dirty="0" smtClean="0"/>
              <a:t>Что такое гипертекст?</a:t>
            </a:r>
            <a:endParaRPr lang="en-US" sz="2600" dirty="0" smtClean="0"/>
          </a:p>
          <a:p>
            <a:pPr marL="609600" indent="-609600" eaLnBrk="1" hangingPunct="1"/>
            <a:r>
              <a:rPr lang="ru-RU" sz="2600" dirty="0" smtClean="0"/>
              <a:t>Что такое</a:t>
            </a:r>
            <a:r>
              <a:rPr lang="en-US" sz="2600" dirty="0" smtClean="0"/>
              <a:t> web</a:t>
            </a:r>
            <a:r>
              <a:rPr lang="ru-RU" sz="2600" dirty="0" smtClean="0"/>
              <a:t>-страница (сайт)?</a:t>
            </a:r>
          </a:p>
          <a:p>
            <a:pPr marL="609600" indent="-609600" eaLnBrk="1" hangingPunct="1"/>
            <a:r>
              <a:rPr lang="ru-RU" sz="2600" dirty="0" smtClean="0"/>
              <a:t>Адрес веб-страницы состоит из?</a:t>
            </a:r>
          </a:p>
          <a:p>
            <a:pPr marL="609600" indent="-609600" eaLnBrk="1" hangingPunct="1"/>
            <a:r>
              <a:rPr lang="ru-RU" sz="2600" dirty="0" smtClean="0"/>
              <a:t>Что такое браузер?</a:t>
            </a:r>
          </a:p>
          <a:p>
            <a:pPr marL="609600" indent="-609600" eaLnBrk="1" hangingPunct="1"/>
            <a:r>
              <a:rPr lang="ru-RU" sz="2600" dirty="0" smtClean="0"/>
              <a:t>Назовите основные способы поиска информации в Интернете?</a:t>
            </a:r>
          </a:p>
          <a:p>
            <a:pPr marL="609600" indent="-609600" eaLnBrk="1" hangingPunct="1"/>
            <a:r>
              <a:rPr lang="ru-RU" sz="2600" dirty="0" smtClean="0"/>
              <a:t>Какие два вида поисковых машин вы знаете?</a:t>
            </a:r>
          </a:p>
          <a:p>
            <a:pPr marL="609600" indent="-609600" eaLnBrk="1" hangingPunct="1"/>
            <a:r>
              <a:rPr lang="ru-RU" sz="2600" dirty="0" smtClean="0"/>
              <a:t>Назовите наиболее популярные поисковые машины Интернета.</a:t>
            </a: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7956550" y="692150"/>
            <a:ext cx="5635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09632"/>
                </a:solidFill>
                <a:latin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08474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1012" y="1787525"/>
            <a:ext cx="7488238" cy="4464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/>
              <a:t>   </a:t>
            </a:r>
            <a:r>
              <a:rPr lang="en-US" sz="3600" b="1" u="sng" dirty="0" smtClean="0"/>
              <a:t>WWW</a:t>
            </a:r>
            <a:r>
              <a:rPr lang="ru-RU" sz="3600" dirty="0" smtClean="0"/>
              <a:t> ( </a:t>
            </a:r>
            <a:r>
              <a:rPr lang="en-US" sz="3600" dirty="0" smtClean="0"/>
              <a:t>World Wide Web</a:t>
            </a:r>
            <a:r>
              <a:rPr lang="ru-RU" sz="3600" dirty="0" smtClean="0"/>
              <a:t> -   Всемирная паутина) — интерактивная гипертекстовая информационно-поисковая система в </a:t>
            </a:r>
            <a:r>
              <a:rPr lang="en-US" sz="3600" b="1" dirty="0" smtClean="0"/>
              <a:t>INTERNET</a:t>
            </a:r>
            <a:r>
              <a:rPr lang="ru-RU" sz="3600" dirty="0" smtClean="0"/>
              <a:t>. </a:t>
            </a:r>
          </a:p>
          <a:p>
            <a:pPr eaLnBrk="1" hangingPunct="1">
              <a:buFontTx/>
              <a:buNone/>
            </a:pPr>
            <a:endParaRPr lang="ru-RU" sz="3600" dirty="0" smtClean="0"/>
          </a:p>
        </p:txBody>
      </p:sp>
      <p:sp>
        <p:nvSpPr>
          <p:cNvPr id="8195" name="Text Box 9"/>
          <p:cNvSpPr txBox="1">
            <a:spLocks noChangeArrowheads="1"/>
          </p:cNvSpPr>
          <p:nvPr/>
        </p:nvSpPr>
        <p:spPr bwMode="auto">
          <a:xfrm>
            <a:off x="7118350" y="5511800"/>
            <a:ext cx="13779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Тим Бернерс-Ли</a:t>
            </a:r>
          </a:p>
        </p:txBody>
      </p:sp>
      <p:pic>
        <p:nvPicPr>
          <p:cNvPr id="8196" name="Picture 10" descr="http://megasignal.blinkweb.com/uploads.00292879/003489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3638550"/>
            <a:ext cx="17018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9170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Технология </a:t>
            </a:r>
            <a:r>
              <a:rPr lang="en-US" b="1" dirty="0" smtClean="0"/>
              <a:t>WWW</a:t>
            </a:r>
            <a:endParaRPr lang="ru-RU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 smtClean="0"/>
              <a:t>   Всемирная паутина</a:t>
            </a:r>
            <a:r>
              <a:rPr lang="ru-RU" sz="2800" dirty="0" smtClean="0"/>
              <a:t> (</a:t>
            </a:r>
            <a:r>
              <a:rPr lang="en-US" sz="2800" dirty="0" smtClean="0"/>
              <a:t>World Wide Web) – </a:t>
            </a:r>
            <a:r>
              <a:rPr lang="ru-RU" sz="2800" dirty="0" smtClean="0"/>
              <a:t>услуга (сервис) Интернета позволяющая осуществлять различные операции с </a:t>
            </a:r>
            <a:r>
              <a:rPr lang="en-US" sz="2800" b="1" dirty="0" smtClean="0"/>
              <a:t>Web</a:t>
            </a:r>
            <a:r>
              <a:rPr lang="ru-RU" sz="2800" b="1" dirty="0" smtClean="0"/>
              <a:t>-страницами</a:t>
            </a:r>
            <a:r>
              <a:rPr lang="ru-RU" sz="2800" dirty="0" smtClean="0"/>
              <a:t> 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   Серверы Интернета, реализующие </a:t>
            </a:r>
            <a:r>
              <a:rPr lang="en-US" sz="2800" dirty="0" smtClean="0"/>
              <a:t>WWW</a:t>
            </a:r>
            <a:r>
              <a:rPr lang="ru-RU" sz="2800" dirty="0" smtClean="0"/>
              <a:t>-технологию, называются </a:t>
            </a:r>
            <a:r>
              <a:rPr lang="en-US" sz="2800" b="1" dirty="0" smtClean="0"/>
              <a:t>Web-</a:t>
            </a:r>
            <a:r>
              <a:rPr lang="ru-RU" sz="2800" b="1" dirty="0" smtClean="0"/>
              <a:t>серверами</a:t>
            </a:r>
            <a:r>
              <a:rPr lang="ru-RU" sz="2800" dirty="0" smtClean="0"/>
              <a:t>, а документы, реализованные по технологии </a:t>
            </a:r>
            <a:r>
              <a:rPr lang="en-US" sz="2800" dirty="0" smtClean="0"/>
              <a:t>WWW</a:t>
            </a:r>
            <a:r>
              <a:rPr lang="ru-RU" sz="2800" dirty="0" smtClean="0"/>
              <a:t>, называются </a:t>
            </a:r>
            <a:r>
              <a:rPr lang="en-US" sz="2800" b="1" dirty="0" smtClean="0"/>
              <a:t>Web</a:t>
            </a:r>
            <a:r>
              <a:rPr lang="ru-RU" sz="2800" b="1" dirty="0" smtClean="0"/>
              <a:t>-страницами</a:t>
            </a:r>
            <a:r>
              <a:rPr lang="ru-RU" sz="2800" dirty="0" smtClean="0"/>
              <a:t>.</a:t>
            </a:r>
          </a:p>
        </p:txBody>
      </p:sp>
      <p:pic>
        <p:nvPicPr>
          <p:cNvPr id="9220" name="Picture 2" descr="http://www.damiestechnologies.com/blog/wp-content/uploads/2014/05/custom-web-design-services-1024x6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66996"/>
            <a:ext cx="2088951" cy="13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63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32000"/>
            <a:ext cx="8075613" cy="3844925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sz="3600" dirty="0" smtClean="0"/>
              <a:t>  </a:t>
            </a:r>
            <a:r>
              <a:rPr lang="en-US" sz="3600" b="1" dirty="0" smtClean="0"/>
              <a:t>Web-</a:t>
            </a:r>
            <a:r>
              <a:rPr lang="ru-RU" sz="3600" b="1" dirty="0" smtClean="0"/>
              <a:t>страница </a:t>
            </a:r>
            <a:r>
              <a:rPr lang="ru-RU" sz="3600" dirty="0" smtClean="0"/>
              <a:t>– это основная информационная единица </a:t>
            </a:r>
            <a:r>
              <a:rPr lang="en-US" sz="3600" dirty="0" smtClean="0"/>
              <a:t>WWW </a:t>
            </a:r>
          </a:p>
          <a:p>
            <a:pPr algn="l" eaLnBrk="1" hangingPunct="1">
              <a:buFontTx/>
              <a:buNone/>
            </a:pPr>
            <a:r>
              <a:rPr lang="en-US" sz="3600" dirty="0" smtClean="0"/>
              <a:t>   </a:t>
            </a:r>
            <a:r>
              <a:rPr lang="ru-RU" sz="2800" dirty="0" smtClean="0"/>
              <a:t>Создание</a:t>
            </a:r>
            <a:r>
              <a:rPr lang="en-US" sz="2800" dirty="0" smtClean="0"/>
              <a:t> Web-</a:t>
            </a:r>
            <a:r>
              <a:rPr lang="ru-RU" sz="2800" dirty="0" smtClean="0"/>
              <a:t>страниц осуществляется с помощью </a:t>
            </a:r>
            <a:r>
              <a:rPr lang="ru-RU" sz="2800" b="1" dirty="0" smtClean="0"/>
              <a:t>языка разметки гипертекста (</a:t>
            </a:r>
            <a:r>
              <a:rPr lang="en-US" sz="2800" b="1" dirty="0" smtClean="0"/>
              <a:t>Hyper Text Markup Language - HTML)</a:t>
            </a:r>
            <a:r>
              <a:rPr lang="en-US" sz="2800" dirty="0" smtClean="0"/>
              <a:t>.</a:t>
            </a:r>
          </a:p>
          <a:p>
            <a:pPr algn="l" eaLnBrk="1" hangingPunct="1">
              <a:buFontTx/>
              <a:buNone/>
            </a:pPr>
            <a:r>
              <a:rPr lang="ru-RU" sz="3600" dirty="0" smtClean="0"/>
              <a:t> 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Создание </a:t>
            </a:r>
            <a:r>
              <a:rPr lang="en-US" sz="4000" b="1" smtClean="0"/>
              <a:t>Web-</a:t>
            </a:r>
            <a:r>
              <a:rPr lang="ru-RU" sz="4000" b="1" smtClean="0"/>
              <a:t>страниц (</a:t>
            </a:r>
            <a:r>
              <a:rPr lang="en-US" sz="4000" b="1" smtClean="0"/>
              <a:t>HTML)</a:t>
            </a:r>
            <a:endParaRPr lang="ru-RU" sz="4000" b="1" smtClean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35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4213" y="765175"/>
            <a:ext cx="72009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Что такое гипертекст ?</a:t>
            </a: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381000" y="2776538"/>
            <a:ext cx="4897438" cy="2862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3600" b="1" dirty="0">
                <a:solidFill>
                  <a:srgbClr val="FF0000"/>
                </a:solidFill>
                <a:latin typeface="+mn-lt"/>
                <a:cs typeface="Arial" charset="0"/>
              </a:rPr>
              <a:t>Гипертекст</a:t>
            </a:r>
            <a:r>
              <a:rPr lang="ru-RU" altLang="ru-RU" sz="3600" dirty="0">
                <a:latin typeface="+mn-lt"/>
                <a:cs typeface="Arial" charset="0"/>
              </a:rPr>
              <a:t>  -  это текст, который ветвится и выполняет действия по запросу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3600" dirty="0">
              <a:latin typeface="+mn-lt"/>
              <a:cs typeface="Arial" charset="0"/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557338"/>
            <a:ext cx="3502025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5651500" y="5732463"/>
            <a:ext cx="309721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ru-RU" sz="2800" b="1">
                <a:latin typeface="Georgia" pitchFamily="18" charset="0"/>
                <a:cs typeface="Arial" charset="0"/>
              </a:rPr>
              <a:t>Ted Nelson</a:t>
            </a:r>
          </a:p>
          <a:p>
            <a:pPr algn="ctr" eaLnBrk="1" hangingPunct="1"/>
            <a:endParaRPr lang="ru-RU" altLang="ru-RU" sz="2800">
              <a:latin typeface="Georgi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8509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гипертекстовых ссылок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1" name="Рисунок 3" descr="http://wiki.iro48.ru/images/6/6f/Gs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29919" r="14160" b="2260"/>
          <a:stretch>
            <a:fillRect/>
          </a:stretch>
        </p:blipFill>
        <p:spPr bwMode="auto">
          <a:xfrm>
            <a:off x="0" y="1844675"/>
            <a:ext cx="9144000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32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2349500"/>
            <a:ext cx="8229600" cy="3240088"/>
          </a:xfrm>
        </p:spPr>
        <p:txBody>
          <a:bodyPr>
            <a:normAutofit fontScale="25000" lnSpcReduction="20000"/>
          </a:bodyPr>
          <a:lstStyle/>
          <a:p>
            <a:pPr marL="365760" indent="-256032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1200" b="1" dirty="0" smtClean="0">
                <a:cs typeface="Arial" panose="020B0604020202020204" pitchFamily="34" charset="0"/>
              </a:rPr>
              <a:t>ГИПЕРТЕКСТ</a:t>
            </a:r>
            <a:r>
              <a:rPr lang="ru-RU" sz="11200" dirty="0" smtClean="0">
                <a:cs typeface="Arial" panose="020B0604020202020204" pitchFamily="34" charset="0"/>
              </a:rPr>
              <a:t> – это текст, в котором осуществляется переход с одного места на другое с помощью гиперссылок.</a:t>
            </a:r>
          </a:p>
          <a:p>
            <a:pPr marL="365760" indent="-256032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1200" dirty="0" smtClean="0">
              <a:cs typeface="Arial" panose="020B0604020202020204" pitchFamily="34" charset="0"/>
            </a:endParaRPr>
          </a:p>
          <a:p>
            <a:pPr marL="365760" indent="-256032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1200" b="1" dirty="0" smtClean="0">
                <a:cs typeface="Arial" panose="020B0604020202020204" pitchFamily="34" charset="0"/>
              </a:rPr>
              <a:t>ГИПЕРССЫЛКА</a:t>
            </a:r>
            <a:r>
              <a:rPr lang="ru-RU" sz="11200" dirty="0" smtClean="0">
                <a:cs typeface="Arial" panose="020B0604020202020204" pitchFamily="34" charset="0"/>
              </a:rPr>
              <a:t> – выделенный фрагмент документа, связанный с другим объектом, которому передается обращение при щелчке мыши.</a:t>
            </a:r>
          </a:p>
          <a:p>
            <a:pPr marL="365760" indent="-256032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  <a:p>
            <a:pPr marL="365760" indent="-256032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  <a:p>
            <a:pPr marL="365760" indent="-256032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611188" y="765175"/>
            <a:ext cx="7489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>
                <a:cs typeface="Arial" charset="0"/>
              </a:rPr>
              <a:t>Опорные термины:</a:t>
            </a:r>
          </a:p>
        </p:txBody>
      </p:sp>
    </p:spTree>
    <p:extLst>
      <p:ext uri="{BB962C8B-B14F-4D97-AF65-F5344CB8AC3E}">
        <p14:creationId xmlns:p14="http://schemas.microsoft.com/office/powerpoint/2010/main" val="41124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4265</TotalTime>
  <Words>923</Words>
  <Application>Microsoft Office PowerPoint</Application>
  <PresentationFormat>Экран (4:3)</PresentationFormat>
  <Paragraphs>144</Paragraphs>
  <Slides>34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Палитра</vt:lpstr>
      <vt:lpstr>Точечный рисунок</vt:lpstr>
      <vt:lpstr>Интернет. Способы поиска в Интернете </vt:lpstr>
      <vt:lpstr>Презентация PowerPoint</vt:lpstr>
      <vt:lpstr>Презентация PowerPoint</vt:lpstr>
      <vt:lpstr>Презентация PowerPoint</vt:lpstr>
      <vt:lpstr>Технология WWW</vt:lpstr>
      <vt:lpstr>Создание Web-страниц (HTML)</vt:lpstr>
      <vt:lpstr>Презентация PowerPoint</vt:lpstr>
      <vt:lpstr>Принцип гипертекстовых ссылок</vt:lpstr>
      <vt:lpstr>Презентация PowerPoint</vt:lpstr>
      <vt:lpstr>Структура гиперссылки</vt:lpstr>
      <vt:lpstr>Презентация PowerPoint</vt:lpstr>
      <vt:lpstr>Универсальный указатель ресурсов</vt:lpstr>
      <vt:lpstr>Универсальный указатель ресурсов</vt:lpstr>
      <vt:lpstr>Браузеры (понятие, интерфейс)</vt:lpstr>
      <vt:lpstr>Наиболее известные браузеры:</vt:lpstr>
      <vt:lpstr>Презентация PowerPoint</vt:lpstr>
      <vt:lpstr>Способы поиска информации в web</vt:lpstr>
      <vt:lpstr>Способ 1: Указание адреса страницы</vt:lpstr>
      <vt:lpstr>Способ 2: Передвижение по гиперссылкам</vt:lpstr>
      <vt:lpstr>Способ 3: Обращение к поисковой системе </vt:lpstr>
      <vt:lpstr>Поисковая система </vt:lpstr>
      <vt:lpstr>Поисковые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и информационные процессы</dc:title>
  <dc:creator>БВА</dc:creator>
  <cp:lastModifiedBy>Дмитрий Каленюк</cp:lastModifiedBy>
  <cp:revision>475</cp:revision>
  <dcterms:created xsi:type="dcterms:W3CDTF">2008-08-30T16:03:54Z</dcterms:created>
  <dcterms:modified xsi:type="dcterms:W3CDTF">2017-02-06T17:06:50Z</dcterms:modified>
</cp:coreProperties>
</file>