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3" r:id="rId1"/>
  </p:sldMasterIdLst>
  <p:notesMasterIdLst>
    <p:notesMasterId r:id="rId20"/>
  </p:notesMasterIdLst>
  <p:sldIdLst>
    <p:sldId id="256" r:id="rId2"/>
    <p:sldId id="281" r:id="rId3"/>
    <p:sldId id="295" r:id="rId4"/>
    <p:sldId id="283" r:id="rId5"/>
    <p:sldId id="258" r:id="rId6"/>
    <p:sldId id="297" r:id="rId7"/>
    <p:sldId id="285" r:id="rId8"/>
    <p:sldId id="299" r:id="rId9"/>
    <p:sldId id="293" r:id="rId10"/>
    <p:sldId id="286" r:id="rId11"/>
    <p:sldId id="269" r:id="rId12"/>
    <p:sldId id="272" r:id="rId13"/>
    <p:sldId id="298" r:id="rId14"/>
    <p:sldId id="267" r:id="rId15"/>
    <p:sldId id="289" r:id="rId16"/>
    <p:sldId id="280" r:id="rId17"/>
    <p:sldId id="288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4624" autoAdjust="0"/>
  </p:normalViewPr>
  <p:slideViewPr>
    <p:cSldViewPr>
      <p:cViewPr varScale="1">
        <p:scale>
          <a:sx n="97" d="100"/>
          <a:sy n="97" d="100"/>
        </p:scale>
        <p:origin x="-11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CA34430-6A10-41CB-9230-AAE41949499E}" type="datetimeFigureOut">
              <a:rPr lang="ru-RU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A3A4E5-425F-4931-978E-55F8CFE55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90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BF7705-23F6-4940-84A1-C96B1864AF64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9CF64763-8660-41D0-98FB-3682C8C646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06628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54568-2570-4030-842B-4B78B14CA79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56943B66-6896-4A76-BE8F-AEC98DA3D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649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54568-2570-4030-842B-4B78B14CA79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56943B66-6896-4A76-BE8F-AEC98DA3D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49674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54568-2570-4030-842B-4B78B14CA79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56943B66-6896-4A76-BE8F-AEC98DA3D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6811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54568-2570-4030-842B-4B78B14CA79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56943B66-6896-4A76-BE8F-AEC98DA3D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5847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54568-2570-4030-842B-4B78B14CA79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56943B66-6896-4A76-BE8F-AEC98DA3D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583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7FE6DD-65A4-41DE-9D50-276A3758FA2E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B6EF-B3F6-47A7-B36A-7602BEF694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2468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9664FA-CDC6-4171-AE31-6704D411181D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C96D8-5384-4904-9279-8896F4D751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27467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73BFDF-CDC1-4636-8CF7-AEF8E72B1D18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00574-9ABD-4C1A-B77A-9A71067CB2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78136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AC724C-83E3-42ED-83F2-FC5BA9F9C1E4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EFB3FFD-66D0-4B61-99DB-0E636DFBAC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1904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F7FDA3-F3B3-46A9-AB04-38C9B30062F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0B7AD025-0C54-4752-9999-8F4644D650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14838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154D86-9F00-4798-95FF-A17ADD98FEAB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3E5B0E44-41E5-4D45-9327-985B244BF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83323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EEC8C2-7465-41F9-973B-33877A4E0E45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CF3C04-B23C-46B4-A84F-5E544FADFF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582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BF6D30-54C0-487E-BBFE-27631A060108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8FF66-3D52-47B9-A311-3F9C5F1A84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23953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A536B2-81EA-4737-8FA8-7120A5774E5E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014A9-E4AE-4C65-A255-F859764CE5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7689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96E604-802C-46B5-9A87-470BB69EA175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2E813417-5858-4084-9DDE-2AF8B7AF5E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2832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454568-2570-4030-842B-4B78B14CA79F}" type="datetimeFigureOut">
              <a:rPr lang="ru-RU" smtClean="0"/>
              <a:pPr>
                <a:defRPr/>
              </a:pPr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56943B66-6896-4A76-BE8F-AEC98DA3D5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611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  <p:sldLayoutId id="2147484155" r:id="rId12"/>
    <p:sldLayoutId id="2147484156" r:id="rId13"/>
    <p:sldLayoutId id="2147484157" r:id="rId14"/>
    <p:sldLayoutId id="2147484158" r:id="rId15"/>
    <p:sldLayoutId id="2147484159" r:id="rId16"/>
  </p:sldLayoutIdLst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356992"/>
            <a:ext cx="8572528" cy="1872208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Конкурсное задание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«Методический семинар»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 на тему</a:t>
            </a:r>
            <a:r>
              <a:rPr lang="ru-RU" sz="2000" b="0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2000" b="0" i="1" dirty="0" smtClean="0">
                <a:solidFill>
                  <a:schemeClr val="tx1"/>
                </a:solidFill>
              </a:rPr>
              <a:t/>
            </a:r>
            <a:br>
              <a:rPr lang="ru-RU" sz="2000" b="0" i="1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/>
            </a:r>
            <a:br>
              <a:rPr lang="ru-RU" sz="2400" b="0" i="1" dirty="0" smtClean="0">
                <a:solidFill>
                  <a:schemeClr val="tx1"/>
                </a:solidFill>
              </a:rPr>
            </a:br>
            <a:r>
              <a:rPr lang="ru-RU" sz="3100" i="1" dirty="0" smtClean="0">
                <a:solidFill>
                  <a:srgbClr val="00B0F0"/>
                </a:solidFill>
              </a:rPr>
              <a:t>«</a:t>
            </a:r>
            <a:r>
              <a:rPr lang="ru-RU" sz="3600" i="1" dirty="0" smtClean="0">
                <a:solidFill>
                  <a:srgbClr val="00B0F0"/>
                </a:solidFill>
              </a:rPr>
              <a:t>Развитие самостоятельной и творческой активности учащихся </a:t>
            </a:r>
            <a:br>
              <a:rPr lang="ru-RU" sz="3600" i="1" dirty="0" smtClean="0">
                <a:solidFill>
                  <a:srgbClr val="00B0F0"/>
                </a:solidFill>
              </a:rPr>
            </a:br>
            <a:r>
              <a:rPr lang="ru-RU" sz="3600" i="1" dirty="0" smtClean="0">
                <a:solidFill>
                  <a:srgbClr val="00B0F0"/>
                </a:solidFill>
              </a:rPr>
              <a:t>на уроках математики в условиях введения ФГОС» </a:t>
            </a:r>
            <a:endParaRPr lang="ru-RU" sz="3600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661248"/>
            <a:ext cx="8892480" cy="1196752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Учитель математики </a:t>
            </a: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МБОУ СОШ № 2 имени Т. Б. </a:t>
            </a:r>
            <a:r>
              <a:rPr lang="ru-RU" sz="14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Куулар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14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пгт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14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Каа-Хем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4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Сат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Алдынмаа Александровна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8110684" cy="18582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зависимости от целей самостоятельные работы можно разделить на следующие: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3185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обучающие;</a:t>
            </a:r>
          </a:p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тренировочные;</a:t>
            </a:r>
          </a:p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закрепляющие;</a:t>
            </a:r>
          </a:p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обобщающие; </a:t>
            </a:r>
          </a:p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развивающие; </a:t>
            </a:r>
          </a:p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творческие;</a:t>
            </a:r>
          </a:p>
          <a:p>
            <a:pPr lvl="0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контрольные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88640"/>
            <a:ext cx="6910086" cy="78581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Виды самостоятельных творческих работ: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28800"/>
            <a:ext cx="8643966" cy="52292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решение задач нестандартным способом;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решение задач несколькими способами;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самостоятельное составление задач и примеров;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решение задач на нахождение и составление закономерностей;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задачи практического характера: разрезать, начертить, зашифровать, выявить математические закономерности в определённых жизненных ситуациях;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математические сочинения (стихи, сказки);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сследовательские и проектные работы.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8229600" cy="100014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Примеры творческих заданий: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28596" y="1357298"/>
          <a:ext cx="3447913" cy="2664296"/>
        </p:xfrm>
        <a:graphic>
          <a:graphicData uri="http://schemas.openxmlformats.org/presentationml/2006/ole">
            <p:oleObj spid="_x0000_s2061" name="Слайд" r:id="rId3" imgW="4568900" imgH="3425883" progId="PowerPoint.Slide.12">
              <p:embed/>
            </p:oleObj>
          </a:graphicData>
        </a:graphic>
      </p:graphicFrame>
      <p:pic>
        <p:nvPicPr>
          <p:cNvPr id="7" name="Picture 4" descr="gol-u2-t1-z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500174"/>
            <a:ext cx="3429594" cy="2167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275856" y="4077072"/>
            <a:ext cx="5868144" cy="114300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u="none" strike="noStrike" kern="1200" cap="none" spc="0" normalizeH="0" baseline="0" noProof="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4" descr="Image13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4500570"/>
            <a:ext cx="2852936" cy="2211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-2143172" y="378619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Какая фигура лишняя?</a:t>
            </a:r>
            <a:endParaRPr kumimoji="0" lang="ru-RU" sz="1600" u="none" strike="noStrike" kern="1200" cap="none" spc="0" normalizeH="0" baseline="0" noProof="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347505" y="471811"/>
            <a:ext cx="4608512" cy="129614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Определить закономерность и вставить</a:t>
            </a:r>
            <a:br>
              <a:rPr kumimoji="0" lang="ru-RU" sz="160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пропущенное число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714744" y="3286124"/>
            <a:ext cx="5868144" cy="114300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160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Геометрические модели</a:t>
            </a:r>
            <a:r>
              <a:rPr kumimoji="0" lang="ru-RU" sz="160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 руками детей»</a:t>
            </a:r>
            <a:endParaRPr kumimoji="0" lang="ru-RU" sz="1600" u="none" strike="noStrike" kern="1200" cap="none" spc="0" normalizeH="0" baseline="0" noProof="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Рисунок 13" descr="IMG_20170206_09295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4214818"/>
            <a:ext cx="3071834" cy="23038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80921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1260140"/>
            <a:ext cx="7556448" cy="252028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4000" b="0" dirty="0" smtClean="0">
                <a:solidFill>
                  <a:schemeClr val="accent2">
                    <a:lumMod val="50000"/>
                  </a:schemeClr>
                </a:solidFill>
              </a:rPr>
              <a:t>Создание ситуации выбора на различных этапах урока :</a:t>
            </a: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96492"/>
            <a:ext cx="8229600" cy="2857500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 процессе открытия нового знания;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уровня и методов выполнения заданий;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вида рефлексии и способов коррекции деятельности;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оценки результатов - </a:t>
            </a:r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b="1" i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4725144"/>
            <a:ext cx="8229600" cy="1517868"/>
          </a:xfrm>
          <a:prstGeom prst="rect">
            <a:avLst/>
          </a:prstGeom>
        </p:spPr>
        <p:txBody>
          <a:bodyPr vert="horz" anchor="ctr">
            <a:normAutofit fontScale="2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2700" b="0" dirty="0" smtClean="0">
                <a:solidFill>
                  <a:schemeClr val="tx1"/>
                </a:solidFill>
              </a:rPr>
              <a:t/>
            </a:r>
            <a:br>
              <a:rPr lang="ru-RU" sz="2700" b="0" dirty="0" smtClean="0">
                <a:solidFill>
                  <a:schemeClr val="tx1"/>
                </a:solidFill>
              </a:rPr>
            </a:br>
            <a:r>
              <a:rPr lang="ru-RU" sz="9600" b="0" dirty="0" smtClean="0">
                <a:solidFill>
                  <a:schemeClr val="tx1"/>
                </a:solidFill>
              </a:rPr>
              <a:t/>
            </a:r>
            <a:br>
              <a:rPr lang="ru-RU" sz="9600" b="0" dirty="0" smtClean="0">
                <a:solidFill>
                  <a:schemeClr val="tx1"/>
                </a:solidFill>
              </a:rPr>
            </a:br>
            <a:r>
              <a:rPr lang="ru-RU" sz="14400" b="0" dirty="0" smtClean="0">
                <a:solidFill>
                  <a:schemeClr val="accent4">
                    <a:lumMod val="50000"/>
                  </a:schemeClr>
                </a:solidFill>
              </a:rPr>
              <a:t>способствует достижению успеха при выполнении  самостоятельной работы.</a:t>
            </a:r>
            <a:r>
              <a:rPr lang="ru-RU" sz="14400" b="0" dirty="0" smtClean="0">
                <a:solidFill>
                  <a:schemeClr val="tx1"/>
                </a:solidFill>
              </a:rPr>
              <a:t/>
            </a:r>
            <a:br>
              <a:rPr lang="ru-RU" sz="14400" b="0" dirty="0" smtClean="0">
                <a:solidFill>
                  <a:schemeClr val="tx1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/>
            </a:r>
            <a:br>
              <a:rPr lang="ru-RU" sz="9600" i="1" dirty="0" smtClean="0">
                <a:solidFill>
                  <a:srgbClr val="002060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/>
            </a:r>
            <a:br>
              <a:rPr lang="ru-RU" sz="9600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Системные требования к самостоятельной работе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24744"/>
            <a:ext cx="8929718" cy="5183981"/>
          </a:xfrm>
        </p:spPr>
        <p:txBody>
          <a:bodyPr/>
          <a:lstStyle/>
          <a:p>
            <a:pPr marL="593725" indent="-457200">
              <a:spcAft>
                <a:spcPts val="600"/>
              </a:spcAft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Самостоятельная работа носит целенаправленный и систематический характер.</a:t>
            </a:r>
          </a:p>
          <a:p>
            <a:pPr marL="593725" indent="-457200">
              <a:spcAft>
                <a:spcPts val="600"/>
              </a:spcAft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Самостоятельная работа содержит задания, исключающие действия по шаблону.</a:t>
            </a:r>
          </a:p>
          <a:p>
            <a:pPr marL="593725" indent="-457200">
              <a:spcAft>
                <a:spcPts val="600"/>
              </a:spcAft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Обеспечивается дифференцированный подход (разноуровневость).</a:t>
            </a:r>
          </a:p>
          <a:p>
            <a:pPr marL="593725" indent="-457200">
              <a:spcAft>
                <a:spcPts val="600"/>
              </a:spcAft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Задания соответствуют возрастным особенностям и интересам обучающихся.</a:t>
            </a:r>
          </a:p>
          <a:p>
            <a:pPr marL="593725" indent="-457200">
              <a:spcAft>
                <a:spcPts val="600"/>
              </a:spcAft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организации самостоятельной работы осуществляется разумное сочетание и изложения материала учителем с самостоятельной работой обучающихся.</a:t>
            </a:r>
          </a:p>
          <a:p>
            <a:pPr marL="593725" indent="-457200">
              <a:spcAft>
                <a:spcPts val="600"/>
              </a:spcAft>
              <a:buAutoNum type="arabicPeriod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самостоятельной работе оптимальное сочетание консультативной работы учителя и творческой деятельности обучающихся.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76672"/>
            <a:ext cx="7721300" cy="234034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</a:rPr>
              <a:t>Критерий деятельности учителя  - успех обучающихся и </a:t>
            </a:r>
            <a:br>
              <a:rPr lang="ru-RU" sz="3600" b="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</a:rPr>
              <a:t>продукт их деятельности на уроке</a:t>
            </a:r>
            <a:endParaRPr lang="ru-RU" sz="36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31000" contrast="-40000"/>
          </a:blip>
          <a:stretch>
            <a:fillRect/>
          </a:stretch>
        </p:blipFill>
        <p:spPr bwMode="auto">
          <a:xfrm>
            <a:off x="3428992" y="3214686"/>
            <a:ext cx="2109446" cy="2524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lum bright="24000" contrast="-31000"/>
          </a:blip>
          <a:srcRect b="-397"/>
          <a:stretch>
            <a:fillRect/>
          </a:stretch>
        </p:blipFill>
        <p:spPr bwMode="auto">
          <a:xfrm>
            <a:off x="285720" y="3071810"/>
            <a:ext cx="3048339" cy="2612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3215219"/>
            <a:ext cx="2428892" cy="24470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1028"/>
            <a:ext cx="8229600" cy="58589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Исследовательская деятельность учащихся: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2786058"/>
            <a:ext cx="2593571" cy="3632662"/>
          </a:xfr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285720" y="428604"/>
            <a:ext cx="91440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47688" marR="0" lvl="0" indent="-411163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Tx/>
              <a:buChar char="-"/>
              <a:tabLst/>
              <a:defRPr/>
            </a:pPr>
            <a:r>
              <a:rPr lang="ru-RU" sz="2000" baseline="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baseline="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Предметные олимпиады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428736"/>
            <a:ext cx="2706970" cy="19531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427" y="883812"/>
            <a:ext cx="2809660" cy="19691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8" y="1071546"/>
            <a:ext cx="3216344" cy="24579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8" y="3714752"/>
            <a:ext cx="3216347" cy="24521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571876"/>
            <a:ext cx="2861037" cy="21490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500990" cy="1064160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b="0" dirty="0" smtClean="0">
                <a:solidFill>
                  <a:schemeClr val="accent2">
                    <a:lumMod val="50000"/>
                  </a:schemeClr>
                </a:solidFill>
              </a:rPr>
              <a:t>«Если ученик в школе не научился творить, то в жизни он будет только подражать, копировать»</a:t>
            </a:r>
            <a:br>
              <a:rPr lang="ru-RU" sz="4000" b="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Л. Н. Толстой</a:t>
            </a:r>
            <a:endParaRPr lang="ru-RU" sz="40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DSC_00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2214554"/>
            <a:ext cx="3226602" cy="3778250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229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-108520" y="105273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1214422"/>
            <a:ext cx="391569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Сат</a:t>
            </a:r>
            <a:r>
              <a:rPr lang="ru-RU" sz="3200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Алдынмаа</a:t>
            </a:r>
            <a:r>
              <a:rPr lang="ru-RU" sz="3200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Александровна,</a:t>
            </a:r>
          </a:p>
          <a:p>
            <a:endParaRPr lang="ru-RU" sz="200" b="1" dirty="0" smtClean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учитель математики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МБОУ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СОШ № 2 имени Т. Б. </a:t>
            </a:r>
            <a:r>
              <a:rPr lang="ru-RU" dirty="0" err="1">
                <a:solidFill>
                  <a:schemeClr val="accent4">
                    <a:lumMod val="75000"/>
                  </a:schemeClr>
                </a:solidFill>
              </a:rPr>
              <a:t>Куулар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75000"/>
                  </a:schemeClr>
                </a:solidFill>
              </a:rPr>
              <a:t>пгт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4">
                    <a:lumMod val="75000"/>
                  </a:schemeClr>
                </a:solidFill>
              </a:rPr>
              <a:t>Каа-Хем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Педагогический стаж: 1 г 5 м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</a:br>
            <a:endParaRPr lang="ru-RU" dirty="0" smtClean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200" dirty="0" smtClean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200" dirty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200" dirty="0" smtClean="0">
              <a:solidFill>
                <a:schemeClr val="accent4">
                  <a:lumMod val="7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Образование: высшее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Новосибирский государственный  педагогический 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Университет</a:t>
            </a:r>
          </a:p>
          <a:p>
            <a:endParaRPr lang="ru-RU" dirty="0" smtClean="0">
              <a:latin typeface="+mj-lt"/>
              <a:cs typeface="Times New Roman" panose="02020603050405020304" pitchFamily="18" charset="0"/>
            </a:endParaRPr>
          </a:p>
          <a:p>
            <a:endParaRPr lang="ru-RU" sz="200" dirty="0">
              <a:latin typeface="+mj-lt"/>
              <a:cs typeface="Times New Roman" panose="02020603050405020304" pitchFamily="18" charset="0"/>
            </a:endParaRPr>
          </a:p>
          <a:p>
            <a:endParaRPr lang="ru-RU" sz="200" dirty="0" smtClean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857364"/>
            <a:ext cx="1727200" cy="22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4980638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Актуальность: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48680"/>
            <a:ext cx="5364088" cy="2880320"/>
          </a:xfrm>
        </p:spPr>
        <p:txBody>
          <a:bodyPr>
            <a:normAutofit lnSpcReduction="10000"/>
          </a:bodyPr>
          <a:lstStyle/>
          <a:p>
            <a:pPr marL="72000" indent="411163">
              <a:buNone/>
            </a:pPr>
            <a:r>
              <a:rPr lang="ru-RU" sz="2400" dirty="0" smtClean="0"/>
              <a:t>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Самостоятельная и творчески активная личность способна осуществить выбор пути своего развития в современном обществе. Обладать этой способностью – значит быть свободным. </a:t>
            </a:r>
          </a:p>
          <a:p>
            <a:pPr marL="72000" indent="411163"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Необходимо вооружить молодого человека способами самостоятельной и творческой деятельности  на этапе становления.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717032"/>
            <a:ext cx="478802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Bef>
                <a:spcPts val="600"/>
              </a:spcBef>
              <a:spcAft>
                <a:spcPts val="0"/>
              </a:spcAft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Проблема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учителя -  организовать образовательный процесс, направленный на формирование и развитие самостоятельности и творческой активности учащихся.</a:t>
            </a:r>
          </a:p>
          <a:p>
            <a:pPr indent="457200">
              <a:spcBef>
                <a:spcPts val="600"/>
              </a:spcBef>
              <a:spcAft>
                <a:spcPts val="0"/>
              </a:spcAft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Математическое образование в школе обладает высоким потенциалом в решении выдвинутой проблемы.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265" name="Picture 1" descr="C:\Users\admin7\Pictures\Сат А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643502" y="-8786898"/>
            <a:ext cx="2438400" cy="3251200"/>
          </a:xfrm>
          <a:prstGeom prst="rect">
            <a:avLst/>
          </a:prstGeom>
          <a:noFill/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5008" y="142852"/>
            <a:ext cx="2500330" cy="3500462"/>
          </a:xfrm>
          <a:prstGeom prst="rect">
            <a:avLst/>
          </a:prstGeom>
        </p:spPr>
      </p:pic>
      <p:pic>
        <p:nvPicPr>
          <p:cNvPr id="11" name="Рисунок 10" descr="5 е - коп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85852" y="3714752"/>
            <a:ext cx="2117145" cy="2851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612560" cy="7060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Проблема обусловлена противоречиями: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8964488" cy="6237312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между требованиями стандарта к планируемым результатам обучения математике и наличием условий для осуществления самостоятельной деятельности учащихся в рамках урока;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между разнообразием авторских программ по математике и необходимостью выбора приёмов, обеспечивающих создание оптимального подхода к организации системы проведения самостоятельной работы;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между  требованиями стандарта к наличию компетентности в организации самостоятельной учебной деятельности и недостаточной мотивацией обучающихся.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Цель 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412976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создание условий для формирования и развития самостоятельной и творчески  активной деятельности обучающихся на уроках математики и во внеурочной деятельности.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IMG_20170206_0807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4071942"/>
            <a:ext cx="2643206" cy="1982405"/>
          </a:xfrm>
          <a:prstGeom prst="rect">
            <a:avLst/>
          </a:prstGeom>
        </p:spPr>
      </p:pic>
      <p:pic>
        <p:nvPicPr>
          <p:cNvPr id="9" name="Рисунок 8" descr="IMG_20170206_0807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0100" y="4071942"/>
            <a:ext cx="2428892" cy="20912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Концептуальность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41376"/>
            <a:ext cx="8229600" cy="5616624"/>
          </a:xfrm>
        </p:spPr>
        <p:txBody>
          <a:bodyPr/>
          <a:lstStyle/>
          <a:p>
            <a:pPr marL="0" indent="457200" eaLnBrk="1" hangingPunct="1">
              <a:lnSpc>
                <a:spcPts val="3000"/>
              </a:lnSpc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Значительный вклад в развитие теории самостоятельности и творческой активности учащихся в процессе обучения внесли видные педагоги Бабанский Ю.К., Данилов М.А., Есипов Б.П., Лернер И.Я., Махмутов М.И., Огородников И.Т., Пидкасистый П.И., Скаткин М.Н. и др.; </a:t>
            </a:r>
          </a:p>
          <a:p>
            <a:pPr marL="0" indent="0" eaLnBrk="1" hangingPunct="1">
              <a:lnSpc>
                <a:spcPts val="3000"/>
              </a:lnSpc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психологи Богоявленский Д.Н., Выготский Л.С., Гальперин П.Я., Давыдов В.В., Занков Л.В., Матюшкин А.М., Менчинская Н.А., Леонтьев А.Н., Рубинштейн С.Л., Эльконин Д.Б., Эсаулов А.Ф. и др.</a:t>
            </a:r>
            <a:endParaRPr lang="ru-RU" altLang="ru-RU" sz="2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3000"/>
              </a:lnSpc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17632" cy="39604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Самостоятельная работа в школе -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форма организации учебной деятельности, осуществляемая под прямым или косвенным руководством учителя, в ходе которой обучающиеся преимущественно или полностью самостоятельно планируют,  выполняют и оценивают  различного вида задания с целью развития предметных и метапредметных результатов.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lum bright="-3000" contrast="-4000"/>
          </a:blip>
          <a:srcRect/>
          <a:stretch>
            <a:fillRect/>
          </a:stretch>
        </p:blipFill>
        <p:spPr bwMode="auto">
          <a:xfrm>
            <a:off x="5364088" y="4221088"/>
            <a:ext cx="3096344" cy="2453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tx2">
                <a:tint val="45000"/>
                <a:satMod val="400000"/>
              </a:schemeClr>
            </a:duotone>
            <a:lum bright="41000" contrast="9000"/>
          </a:blip>
          <a:srcRect/>
          <a:stretch>
            <a:fillRect/>
          </a:stretch>
        </p:blipFill>
        <p:spPr bwMode="auto">
          <a:xfrm>
            <a:off x="960254" y="4221088"/>
            <a:ext cx="278954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Классификация самостоятельных работ: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708525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дидактическим целям;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уровню самостоятельности учащихся;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степени индивидуализации;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источнику и методу приобретения знаний;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форме выполнения;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месту выполнения.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85728"/>
            <a:ext cx="8229600" cy="597606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Типы самостоятельных работ</a:t>
            </a:r>
          </a:p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(в соответствии с уровнями самостоятельной деятельности):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endParaRPr lang="ru-RU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eaLnBrk="1" hangingPunct="1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самостоятельные работы по образцу;</a:t>
            </a:r>
          </a:p>
          <a:p>
            <a:pPr eaLnBrk="1" hangingPunct="1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реконструктивно-вариативные;</a:t>
            </a:r>
          </a:p>
          <a:p>
            <a:pPr eaLnBrk="1" hangingPunct="1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частично-поисковые (эвристические);</a:t>
            </a:r>
          </a:p>
          <a:p>
            <a:pPr eaLnBrk="1" hangingPunct="1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исследовательские(творческие) самостоятельные работы.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2390</TotalTime>
  <Words>564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Легкий дым</vt:lpstr>
      <vt:lpstr>Слайд</vt:lpstr>
      <vt:lpstr>Конкурсное задание «Методический семинар»  на тему:  «Развитие самостоятельной и творческой активности учащихся  на уроках математики в условиях введения ФГОС» </vt:lpstr>
      <vt:lpstr>Слайд 2</vt:lpstr>
      <vt:lpstr>Актуальность: </vt:lpstr>
      <vt:lpstr>Проблема обусловлена противоречиями:  </vt:lpstr>
      <vt:lpstr>Цель : </vt:lpstr>
      <vt:lpstr>Концептуальность</vt:lpstr>
      <vt:lpstr>Слайд 7</vt:lpstr>
      <vt:lpstr>Классификация самостоятельных работ:</vt:lpstr>
      <vt:lpstr>Слайд 9</vt:lpstr>
      <vt:lpstr>В зависимости от целей самостоятельные работы можно разделить на следующие:  </vt:lpstr>
      <vt:lpstr>Виды самостоятельных творческих работ:       </vt:lpstr>
      <vt:lpstr>Примеры творческих заданий:</vt:lpstr>
      <vt:lpstr>Слайд 13</vt:lpstr>
      <vt:lpstr>    Создание ситуации выбора на различных этапах урока :   </vt:lpstr>
      <vt:lpstr>Системные требования к самостоятельной работе: </vt:lpstr>
      <vt:lpstr>Критерий деятельности учителя  - успех обучающихся и  продукт их деятельности на уроке</vt:lpstr>
      <vt:lpstr>Исследовательская деятельность учащихся:</vt:lpstr>
      <vt:lpstr>«Если ученик в школе не научился творить, то в жизни он будет только подражать, копировать»                                   Л. Н. Толстой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</dc:title>
  <dc:creator>САТ</dc:creator>
  <cp:lastModifiedBy>admin7</cp:lastModifiedBy>
  <cp:revision>172</cp:revision>
  <dcterms:created xsi:type="dcterms:W3CDTF">2012-04-13T17:39:51Z</dcterms:created>
  <dcterms:modified xsi:type="dcterms:W3CDTF">2017-02-06T03:47:56Z</dcterms:modified>
</cp:coreProperties>
</file>