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Playfair Display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italic.fntdata"/><Relationship Id="rId22" Type="http://schemas.openxmlformats.org/officeDocument/2006/relationships/font" Target="fonts/Lato-regular.fntdata"/><Relationship Id="rId21" Type="http://schemas.openxmlformats.org/officeDocument/2006/relationships/font" Target="fonts/PlayfairDisplay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PlayfairDisplay-bold.fntdata"/><Relationship Id="rId18" Type="http://schemas.openxmlformats.org/officeDocument/2006/relationships/font" Target="fonts/Playfair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096362" y="3266930"/>
            <a:ext cx="2951400" cy="701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 txBox="1"/>
          <p:nvPr>
            <p:ph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91377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МОТИВАЦИЯ</a:t>
            </a:r>
            <a:r>
              <a:rPr lang="ru" sz="360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ru" sz="3600">
                <a:latin typeface="Arial"/>
                <a:ea typeface="Arial"/>
                <a:cs typeface="Arial"/>
                <a:sym typeface="Arial"/>
              </a:rPr>
              <a:t>на уроке физической культуры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509550" y="4265600"/>
            <a:ext cx="5492400" cy="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>
                <a:solidFill>
                  <a:srgbClr val="FFFFFF"/>
                </a:solidFill>
              </a:rPr>
              <a:t>Подготовила Колегова И.В.</a:t>
            </a:r>
            <a:br>
              <a:rPr lang="ru" sz="1800">
                <a:solidFill>
                  <a:srgbClr val="FFFFFF"/>
                </a:solidFill>
              </a:rPr>
            </a:br>
            <a:r>
              <a:rPr lang="ru" sz="1800">
                <a:solidFill>
                  <a:srgbClr val="FFFFFF"/>
                </a:solidFill>
              </a:rPr>
              <a:t>учитель физической культуры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2374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Мотивация на основном этапе урока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Основная часть урока служит непосредственному решению всех предусмотренных программами и планами текущей работы образовательных, воспитательных и гигиенических (оздоровительных) задач физического воспитания, а именно:</a:t>
            </a:r>
          </a:p>
          <a:p>
            <a:pPr indent="-317500" lvl="0" marL="4572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гармоническое общее и необходимое специальное развитие опорно-двигательного аппарата, сердечно-сосудистой и дыхательной систем, формирование и поддержание хорошей осанки, закаливание организма; </a:t>
            </a:r>
          </a:p>
          <a:p>
            <a:pPr indent="-317500" lvl="0" marL="4572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вооружение занимающихся общими и специальными знаниями в области двигательной деятельности, умением управлять своим двигательным аппаратом, а также формирование и совершенствование двигательных умений и навыков общеобразовательного, прикладного и спортивного характера; </a:t>
            </a:r>
          </a:p>
          <a:p>
            <a:pPr indent="-317500" lvl="0" marL="457200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общее и специальное воспитание двигательных (физических), а также моральных, интеллектуальных и волевых качеств. </a:t>
            </a:r>
          </a:p>
          <a:p>
            <a:pPr indent="457200" lvl="0">
              <a:lnSpc>
                <a:spcPct val="100000"/>
              </a:lnSpc>
              <a:spcBef>
                <a:spcPts val="0"/>
              </a:spcBef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тесной связи с этими специфическими задачами физического воспитания в основной части урока (как и в других его частях) решаются также широкие задачи нравственного и эстетического воспитания.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11700" y="200025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Мотивация на заключительном </a:t>
            </a:r>
            <a:br>
              <a:rPr lang="ru">
                <a:latin typeface="Arial"/>
                <a:ea typeface="Arial"/>
                <a:cs typeface="Arial"/>
                <a:sym typeface="Arial"/>
              </a:rPr>
            </a:br>
            <a:r>
              <a:rPr lang="ru">
                <a:latin typeface="Arial"/>
                <a:ea typeface="Arial"/>
                <a:cs typeface="Arial"/>
                <a:sym typeface="Arial"/>
              </a:rPr>
              <a:t>этапе урока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311700" y="1283050"/>
            <a:ext cx="8520600" cy="3285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rtl="0">
              <a:spcBef>
                <a:spcPts val="0"/>
              </a:spcBef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Заключительная часть урока предназначена для завершения работы, приведения организма в оптимальное для последующей деятельности состояние, а также создания в возможной мере установки на эту деятельность. </a:t>
            </a:r>
            <a:b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Наиболее характерными задачами заключительной части урока являются: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снижение общего возбуждения сердечно-сосудистой, дыхательной и нервной систем, излишнего напряжения отдельных групп мышц;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регулировка эмоциональных состояний;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подведение итогов урока, краткий разбор, если необходимо, отдельных моментов учебной деятельности или поведения занимающихся, ознакомление их с содержанием очередных занятий и заданием на дом и т. п.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Заключение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>
              <a:spcBef>
                <a:spcPts val="0"/>
              </a:spcBef>
              <a:buNone/>
            </a:pPr>
            <a:r>
              <a:rPr lang="ru" sz="1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Одна из самых острых проблем - уменьшение мотивации к занятиям физкультурой при переходе от класса к классу. Младшие школьники активно занимаются физкультурой, участвуют в соревнованиях, спортивных праздниках. В подростковом возрасте у тех, кто не занимается спортом в секциях, интерес уменьшается, а в старших классах вообще угасает. Причем у девочек гораздо больше, чем у мальчиков. Выйти из положения можно, лишь используя новые формы занятий, укрепляя межпредметные связи физической культуры с дисциплинами естественнонаучного и гуманитарного циклов. Сегодня учитель физкультуры, кажется, даже не подозревает, что можно обращаться к литературе, физике, химии, биологии, к компьютерным технологиям, которых нынче много и которые помогают получить обратную связь. Если этого не сделать, то ученики и дальше будут терять двигательную активность и, как результат, здоровье.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225870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Спасибо за внимание!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>
            <p:ph type="title"/>
          </p:nvPr>
        </p:nvSpPr>
        <p:spPr>
          <a:xfrm>
            <a:off x="524025" y="578375"/>
            <a:ext cx="7793400" cy="2411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3000">
                <a:latin typeface="Arial"/>
                <a:ea typeface="Arial"/>
                <a:cs typeface="Arial"/>
                <a:sym typeface="Arial"/>
              </a:rPr>
              <a:t>“Ученик - это не сосуд, который надо заполнять, а факел, который надо зажечь”</a:t>
            </a:r>
          </a:p>
          <a:p>
            <a:pPr lvl="0" rtl="0" algn="r">
              <a:spcBef>
                <a:spcPts val="0"/>
              </a:spcBef>
              <a:buNone/>
            </a:pPr>
            <a:r>
              <a:rPr lang="ru" sz="3000">
                <a:latin typeface="Arial"/>
                <a:ea typeface="Arial"/>
                <a:cs typeface="Arial"/>
                <a:sym typeface="Arial"/>
              </a:rPr>
              <a:t>Плутарх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Физическая культура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07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Физическая культура</a:t>
            </a: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это совершенно особый образовательный предмет, который затрагивает биологическую, психологическую и социальную сущность ребенка. Адекватные формы физического воспитания способны не только раскрыть двигательные возможности, но и гармонизировать личность.</a:t>
            </a: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00" y="2802474"/>
            <a:ext cx="9015198" cy="220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Мотивы занятий физической культурой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42804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>
              <a:spcBef>
                <a:spcPts val="0"/>
              </a:spcBef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Мотивы занятий физической культурой условно делят на общие и конкретные. К первым можно отнести желание школьника заниматься физической культурой вообще, чем же заниматься конкретно - ему безразлично. Ко вторым можно отнести желание заниматься любимым видом спорта, определенными упражнениями.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4650" y="1022112"/>
            <a:ext cx="4215549" cy="367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Формирование мотивации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75105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мотивации к занятиям физической культурой у школьников будет эффективным если: </a:t>
            </a:r>
          </a:p>
          <a:p>
            <a:pPr indent="-317500" lvl="0" marL="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программу по физической культуре будут внедрены интегрированные уроки; </a:t>
            </a:r>
          </a:p>
          <a:p>
            <a:pPr indent="-317500" lvl="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 внеклассную работу будут включены преимущественно игры соревновательного характера.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3650" y="2825662"/>
            <a:ext cx="4286250" cy="223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Мотивы, побуждающие к занятию физической культурой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598200"/>
            <a:ext cx="8520600" cy="297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Улучшение состояния здоровья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Желание выполнять физическое упражнение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Удовлетворение потребностей в движении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Стремление показать свои способности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Улучшение фигуры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Улучшение физической подготовленности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Желание получить хорошую оценку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Улучшение самочувствия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Желание хорошо выступить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Общение со сверстниками 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Желание снизить вес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0675" y="915400"/>
            <a:ext cx="2743074" cy="4114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Мотивы, мешающие занятиям физической культурой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1609450"/>
            <a:ext cx="8520600" cy="3027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Нет интересов к занятиям физической культурой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Отсутствие спортивного инвентаря и сооружений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Мало свободного времени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Непонимание пользы занятий спортом 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Отсутствие физических данных, способностей 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виду большой загруженностью учебной программы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1749" y="2802474"/>
            <a:ext cx="3812249" cy="223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Урок физической культуры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152475"/>
            <a:ext cx="82842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Главной формой физического воспитания школьников является урок. </a:t>
            </a:r>
            <a:b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Уроки физической культуры состоят, как правило, из трех частей:</a:t>
            </a:r>
          </a:p>
          <a:p>
            <a:pPr indent="-228600" lvl="0" marL="4572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подготовительной</a:t>
            </a:r>
          </a:p>
          <a:p>
            <a:pPr indent="-228600" lvl="0" marL="457200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основной</a:t>
            </a:r>
          </a:p>
          <a:p>
            <a:pPr indent="-228600" lvl="0" marL="4572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заключительной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13250" y="155000"/>
            <a:ext cx="8317500" cy="6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latin typeface="Arial"/>
                <a:ea typeface="Arial"/>
                <a:cs typeface="Arial"/>
                <a:sym typeface="Arial"/>
              </a:rPr>
              <a:t>Мотивация на подготовительном </a:t>
            </a:r>
            <a:br>
              <a:rPr lang="ru">
                <a:latin typeface="Arial"/>
                <a:ea typeface="Arial"/>
                <a:cs typeface="Arial"/>
                <a:sym typeface="Arial"/>
              </a:rPr>
            </a:br>
            <a:r>
              <a:rPr lang="ru">
                <a:latin typeface="Arial"/>
                <a:ea typeface="Arial"/>
                <a:cs typeface="Arial"/>
                <a:sym typeface="Arial"/>
              </a:rPr>
              <a:t>этапе урока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1260550"/>
            <a:ext cx="8520600" cy="3308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Подготовительная часть урока играет вспомогательную роль и служит созданию необходимых предпосылок для основной учебно-воспитательной работы. Характерными задачами, которые решает педагог в этой части, являются: </a:t>
            </a:r>
          </a:p>
          <a:p>
            <a: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начальная организация занимающихся, овладение их вниманием, ознакомление их с предстоящей работой и создание необходимой для ее успеха психологической установки;</a:t>
            </a:r>
          </a:p>
          <a:p>
            <a: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постепенная функциональная подготовка организма к повышенным нагрузкам и изменение его физического состояния («разогревание»); </a:t>
            </a:r>
          </a:p>
          <a:p>
            <a: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создание благоприятного эмоционального состояния. </a:t>
            </a:r>
          </a:p>
          <a:p>
            <a:pPr indent="45720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меру необходимости в вводной части могут решаться и некоторые образовательные, а еще чаще воспитательные задачи, но не в ущерб специфической функции этой части — введению занимающихся в работу.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