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07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1410" y="-5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2132856"/>
            <a:ext cx="6408712" cy="1467594"/>
          </a:xfrm>
        </p:spPr>
        <p:txBody>
          <a:bodyPr>
            <a:normAutofit/>
          </a:bodyPr>
          <a:lstStyle>
            <a:lvl1pPr>
              <a:defRPr sz="54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venture" panose="02000503020000020003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4149080"/>
            <a:ext cx="3128392" cy="127369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975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6" y="0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696" y="116632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126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75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68" y="105248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528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0" y="0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0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747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88640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065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16632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47" y="0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437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16632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777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60648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83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664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60648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420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0" y="3102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88640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163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88640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648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402" y="4626011"/>
            <a:ext cx="982805" cy="177281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1259632" cy="6858000"/>
          </a:xfrm>
          <a:prstGeom prst="rect">
            <a:avLst/>
          </a:prstGeom>
          <a:gradFill>
            <a:gsLst>
              <a:gs pos="400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952" y="4437112"/>
            <a:ext cx="1481786" cy="19606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D8B7C-39D5-4D58-9807-64DE94C2C14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A987F-BFB2-4F9A-B8D3-70BD06DBCA37}" type="slidenum">
              <a:rPr lang="ru-RU" smtClean="0"/>
              <a:t>‹#›</a:t>
            </a:fld>
            <a:endParaRPr lang="ru-RU"/>
          </a:p>
        </p:txBody>
      </p:sp>
      <p:pic>
        <p:nvPicPr>
          <p:cNvPr id="1027" name="Picture 3" descr="C:\Users\Алексей\AppData\Local\Microsoft\Windows\INetCache\IE\MM784OXT\MC900432549[1]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429" y="188640"/>
            <a:ext cx="1828571" cy="182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5085184"/>
            <a:ext cx="2771800" cy="1674336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3033078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8" r:id="rId1"/>
    <p:sldLayoutId id="2147484309" r:id="rId2"/>
    <p:sldLayoutId id="2147484310" r:id="rId3"/>
    <p:sldLayoutId id="2147484311" r:id="rId4"/>
    <p:sldLayoutId id="2147484312" r:id="rId5"/>
    <p:sldLayoutId id="2147484313" r:id="rId6"/>
    <p:sldLayoutId id="2147484314" r:id="rId7"/>
    <p:sldLayoutId id="2147484315" r:id="rId8"/>
    <p:sldLayoutId id="2147484316" r:id="rId9"/>
    <p:sldLayoutId id="2147484317" r:id="rId10"/>
    <p:sldLayoutId id="2147484318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8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dventure" panose="02000503020000020003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348880"/>
            <a:ext cx="6408712" cy="2043658"/>
          </a:xfrm>
        </p:spPr>
        <p:txBody>
          <a:bodyPr>
            <a:normAutofit fontScale="90000"/>
          </a:bodyPr>
          <a:lstStyle/>
          <a:p>
            <a:r>
              <a:rPr lang="ru-RU" sz="6700" dirty="0" smtClean="0"/>
              <a:t>Мой друг светофор</a:t>
            </a:r>
            <a:br>
              <a:rPr lang="ru-RU" sz="6700" dirty="0" smtClean="0"/>
            </a:br>
            <a:r>
              <a:rPr lang="ru-RU" sz="2700" dirty="0" smtClean="0"/>
              <a:t>презентация проекта  по ознакомлению </a:t>
            </a:r>
            <a:br>
              <a:rPr lang="ru-RU" sz="2700" dirty="0" smtClean="0"/>
            </a:br>
            <a:r>
              <a:rPr lang="ru-RU" sz="2700" dirty="0" smtClean="0"/>
              <a:t>с правилами дорожного движения </a:t>
            </a:r>
            <a:br>
              <a:rPr lang="ru-RU" sz="2700" dirty="0" smtClean="0"/>
            </a:br>
            <a:r>
              <a:rPr lang="ru-RU" sz="2700" dirty="0" smtClean="0"/>
              <a:t>во 1 младшей группе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5085184"/>
            <a:ext cx="5114778" cy="1101248"/>
          </a:xfrm>
        </p:spPr>
        <p:txBody>
          <a:bodyPr>
            <a:normAutofit fontScale="70000" lnSpcReduction="2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Выполнила воспитатель</a:t>
            </a:r>
          </a:p>
          <a:p>
            <a:r>
              <a:rPr lang="ru-RU" sz="2400" dirty="0" err="1" smtClean="0">
                <a:solidFill>
                  <a:schemeClr val="tx1"/>
                </a:solidFill>
              </a:rPr>
              <a:t>Мокрова</a:t>
            </a:r>
            <a:r>
              <a:rPr lang="ru-RU" sz="2400" dirty="0" smtClean="0">
                <a:solidFill>
                  <a:schemeClr val="tx1"/>
                </a:solidFill>
              </a:rPr>
              <a:t> Ольга Александровна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МДОУ №10 « Звездочка»</a:t>
            </a:r>
          </a:p>
          <a:p>
            <a:r>
              <a:rPr lang="ru-RU" sz="2400" dirty="0"/>
              <a:t>г</a:t>
            </a:r>
            <a:r>
              <a:rPr lang="ru-RU" sz="2400" dirty="0" smtClean="0">
                <a:solidFill>
                  <a:schemeClr val="tx1"/>
                </a:solidFill>
              </a:rPr>
              <a:t>. Тейков</a:t>
            </a:r>
            <a:r>
              <a:rPr lang="ru-RU" sz="2400" dirty="0" smtClean="0"/>
              <a:t>о Ивановской обл.</a:t>
            </a:r>
            <a:endParaRPr lang="ru-RU" sz="24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0175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Художественно-эстетическое развитие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556792"/>
            <a:ext cx="7283152" cy="4569371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andara" panose="020E0502030303020204" pitchFamily="34" charset="0"/>
              </a:rPr>
              <a:t>Аппликация  «Светофор»</a:t>
            </a:r>
          </a:p>
          <a:p>
            <a:r>
              <a:rPr lang="ru-RU" sz="2800" dirty="0" smtClean="0">
                <a:latin typeface="Candara" panose="020E0502030303020204" pitchFamily="34" charset="0"/>
              </a:rPr>
              <a:t>Раскрашивание «Транспорт»»</a:t>
            </a:r>
          </a:p>
          <a:p>
            <a:r>
              <a:rPr lang="ru-RU" sz="2800" dirty="0" err="1" smtClean="0">
                <a:latin typeface="Candara" panose="020E0502030303020204" pitchFamily="34" charset="0"/>
              </a:rPr>
              <a:t>Инсценирование</a:t>
            </a:r>
            <a:r>
              <a:rPr lang="ru-RU" sz="2800" dirty="0" smtClean="0">
                <a:latin typeface="Candara" panose="020E0502030303020204" pitchFamily="34" charset="0"/>
              </a:rPr>
              <a:t> песни «Мы в автобусе сидим»</a:t>
            </a:r>
            <a:endParaRPr lang="ru-RU" sz="2800" dirty="0">
              <a:latin typeface="Candara" panose="020E0502030303020204" pitchFamily="34" charset="0"/>
            </a:endParaRPr>
          </a:p>
        </p:txBody>
      </p:sp>
      <p:pic>
        <p:nvPicPr>
          <p:cNvPr id="1026" name="Picture 2" descr="C:\Users\Mary Mokrova\Pictures\2016-05-13 телефон Оля\телефон Оля 2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602603"/>
            <a:ext cx="2522077" cy="190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ary Mokrova\Pictures\2016-05-13 телефон Оля\телефон Оля 2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027" y="3602162"/>
            <a:ext cx="2693981" cy="190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03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Физическое развитие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772816"/>
            <a:ext cx="7283152" cy="4353347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andara" panose="020E0502030303020204" pitchFamily="34" charset="0"/>
              </a:rPr>
              <a:t>Подвижные  игры:</a:t>
            </a:r>
          </a:p>
          <a:p>
            <a:pPr marL="0" indent="0">
              <a:buNone/>
            </a:pPr>
            <a:r>
              <a:rPr lang="ru-RU" sz="2800" dirty="0" smtClean="0">
                <a:latin typeface="Candara" panose="020E0502030303020204" pitchFamily="34" charset="0"/>
              </a:rPr>
              <a:t> «Воробышки и автомобили», «Цветные автомобили»</a:t>
            </a:r>
            <a:endParaRPr lang="ru-RU" sz="28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623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Взаимодействие с семьями воспитанников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26007"/>
            <a:ext cx="1712111" cy="24218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973126"/>
            <a:ext cx="1712111" cy="24218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72" y="2204864"/>
            <a:ext cx="1712111" cy="24218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973125"/>
            <a:ext cx="1712112" cy="24218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060848"/>
            <a:ext cx="1704071" cy="241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157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7128792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Результат 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556792"/>
            <a:ext cx="7427168" cy="456937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           Дети знают:</a:t>
            </a:r>
          </a:p>
          <a:p>
            <a:pPr>
              <a:buFontTx/>
              <a:buChar char="-"/>
            </a:pPr>
            <a:r>
              <a:rPr lang="ru-RU" sz="2400" dirty="0" smtClean="0"/>
              <a:t>Участниками движения на дороге являются пешеходы и водители; </a:t>
            </a:r>
          </a:p>
          <a:p>
            <a:pPr>
              <a:buFontTx/>
              <a:buChar char="-"/>
            </a:pPr>
            <a:r>
              <a:rPr lang="ru-RU" sz="2400" dirty="0" smtClean="0"/>
              <a:t>пешеходы передвигаются по тротуару, а транспорт по проезжей части дороги; </a:t>
            </a:r>
          </a:p>
          <a:p>
            <a:pPr>
              <a:buFontTx/>
              <a:buChar char="-"/>
            </a:pPr>
            <a:r>
              <a:rPr lang="ru-RU" sz="2400" dirty="0" smtClean="0"/>
              <a:t>переходить дорогу можно только на пешеходном переходе; светофор нужен для регулирования движения на дороге и обозначает: </a:t>
            </a:r>
            <a:r>
              <a:rPr lang="ru-RU" dirty="0" smtClean="0"/>
              <a:t> </a:t>
            </a:r>
            <a:r>
              <a:rPr lang="ru-RU" sz="2400" dirty="0" smtClean="0"/>
              <a:t>красный – стой, желтый – жди, зеленый – иди; </a:t>
            </a:r>
          </a:p>
          <a:p>
            <a:pPr>
              <a:buFontTx/>
              <a:buChar char="-"/>
            </a:pPr>
            <a:r>
              <a:rPr lang="ru-RU" sz="2400" dirty="0" smtClean="0"/>
              <a:t>дорогу переходить надо шагом, держа взрослых за руку;</a:t>
            </a:r>
          </a:p>
          <a:p>
            <a:pPr>
              <a:buFontTx/>
              <a:buChar char="-"/>
            </a:pPr>
            <a:r>
              <a:rPr lang="ru-RU" sz="2400" dirty="0" smtClean="0"/>
              <a:t> играть и баловаться на дороге нельзя;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3514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492896"/>
            <a:ext cx="7128792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</a:t>
            </a:r>
            <a:endParaRPr lang="ru-RU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14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475656" y="620688"/>
            <a:ext cx="7239000" cy="5688632"/>
          </a:xfrm>
        </p:spPr>
        <p:txBody>
          <a:bodyPr>
            <a:normAutofit lnSpcReduction="10000"/>
          </a:bodyPr>
          <a:lstStyle/>
          <a:p>
            <a:r>
              <a:rPr lang="ru-RU" altLang="ru-RU" sz="3200" b="1" dirty="0">
                <a:solidFill>
                  <a:schemeClr val="tx2">
                    <a:lumMod val="50000"/>
                  </a:schemeClr>
                </a:solidFill>
                <a:latin typeface="Candara"/>
              </a:rPr>
              <a:t>Вид проекта</a:t>
            </a:r>
            <a:r>
              <a:rPr lang="ru-RU" altLang="ru-RU" sz="3200" dirty="0">
                <a:solidFill>
                  <a:schemeClr val="tx2">
                    <a:lumMod val="50000"/>
                  </a:schemeClr>
                </a:solidFill>
                <a:latin typeface="Candara"/>
              </a:rPr>
              <a:t>: </a:t>
            </a:r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Candara"/>
              </a:rPr>
              <a:t>творческо-информационный</a:t>
            </a:r>
            <a:r>
              <a:rPr lang="ru-RU" altLang="ru-RU" sz="2800" dirty="0">
                <a:solidFill>
                  <a:schemeClr val="tx2">
                    <a:lumMod val="50000"/>
                  </a:schemeClr>
                </a:solidFill>
                <a:latin typeface="Candara"/>
              </a:rPr>
              <a:t/>
            </a:r>
            <a:br>
              <a:rPr lang="ru-RU" altLang="ru-RU" sz="2800" dirty="0">
                <a:solidFill>
                  <a:schemeClr val="tx2">
                    <a:lumMod val="50000"/>
                  </a:schemeClr>
                </a:solidFill>
                <a:latin typeface="Candara"/>
              </a:rPr>
            </a:br>
            <a:r>
              <a:rPr lang="ru-RU" altLang="ru-RU" sz="3200" dirty="0">
                <a:solidFill>
                  <a:schemeClr val="tx2">
                    <a:lumMod val="50000"/>
                  </a:schemeClr>
                </a:solidFill>
                <a:latin typeface="Candara"/>
              </a:rPr>
              <a:t>Продолжительность</a:t>
            </a:r>
            <a:r>
              <a:rPr lang="ru-RU" altLang="ru-RU" sz="3200">
                <a:solidFill>
                  <a:schemeClr val="tx2">
                    <a:lumMod val="50000"/>
                  </a:schemeClr>
                </a:solidFill>
                <a:latin typeface="Candara"/>
              </a:rPr>
              <a:t>: </a:t>
            </a:r>
            <a:r>
              <a:rPr lang="ru-RU" altLang="ru-RU" sz="2800" smtClean="0">
                <a:solidFill>
                  <a:schemeClr val="tx2">
                    <a:lumMod val="50000"/>
                  </a:schemeClr>
                </a:solidFill>
                <a:latin typeface="Candara"/>
              </a:rPr>
              <a:t>длительный</a:t>
            </a:r>
          </a:p>
          <a:p>
            <a:r>
              <a:rPr lang="ru-RU" altLang="ru-RU" sz="3200" b="1" smtClean="0">
                <a:solidFill>
                  <a:schemeClr val="tx2">
                    <a:lumMod val="50000"/>
                  </a:schemeClr>
                </a:solidFill>
                <a:latin typeface="Candara"/>
              </a:rPr>
              <a:t>Участники </a:t>
            </a:r>
            <a:r>
              <a:rPr lang="ru-RU" altLang="ru-RU" sz="3200" b="1" dirty="0">
                <a:solidFill>
                  <a:schemeClr val="tx2">
                    <a:lumMod val="50000"/>
                  </a:schemeClr>
                </a:solidFill>
                <a:latin typeface="Candara"/>
              </a:rPr>
              <a:t>проекта</a:t>
            </a:r>
            <a:r>
              <a:rPr lang="ru-RU" altLang="ru-RU" sz="3200" dirty="0">
                <a:solidFill>
                  <a:schemeClr val="tx2">
                    <a:lumMod val="50000"/>
                  </a:schemeClr>
                </a:solidFill>
                <a:latin typeface="Candara"/>
              </a:rPr>
              <a:t>:</a:t>
            </a:r>
            <a:r>
              <a:rPr lang="ru-RU" altLang="ru-RU" sz="2800" dirty="0">
                <a:solidFill>
                  <a:schemeClr val="tx2">
                    <a:lumMod val="50000"/>
                  </a:schemeClr>
                </a:solidFill>
                <a:latin typeface="Candara"/>
              </a:rPr>
              <a:t> дети </a:t>
            </a:r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Candara"/>
              </a:rPr>
              <a:t>1 младшей группы</a:t>
            </a:r>
            <a:r>
              <a:rPr lang="ru-RU" altLang="ru-RU" sz="2800" dirty="0">
                <a:solidFill>
                  <a:schemeClr val="tx2">
                    <a:lumMod val="50000"/>
                  </a:schemeClr>
                </a:solidFill>
                <a:latin typeface="Candara"/>
              </a:rPr>
              <a:t>, родители, воспитатели.</a:t>
            </a:r>
            <a:br>
              <a:rPr lang="ru-RU" altLang="ru-RU" sz="2800" dirty="0">
                <a:solidFill>
                  <a:schemeClr val="tx2">
                    <a:lumMod val="50000"/>
                  </a:schemeClr>
                </a:solidFill>
                <a:latin typeface="Candara"/>
              </a:rPr>
            </a:br>
            <a:r>
              <a:rPr lang="ru-RU" altLang="ru-RU" sz="3200" b="1" dirty="0">
                <a:solidFill>
                  <a:schemeClr val="tx2">
                    <a:lumMod val="50000"/>
                  </a:schemeClr>
                </a:solidFill>
                <a:latin typeface="Candara"/>
              </a:rPr>
              <a:t>Образовательная область</a:t>
            </a:r>
            <a:r>
              <a:rPr lang="ru-RU" altLang="ru-RU" sz="3200" dirty="0">
                <a:solidFill>
                  <a:schemeClr val="tx2">
                    <a:lumMod val="50000"/>
                  </a:schemeClr>
                </a:solidFill>
                <a:latin typeface="Candara"/>
              </a:rPr>
              <a:t>:</a:t>
            </a:r>
            <a:r>
              <a:rPr lang="ru-RU" altLang="ru-RU" sz="2800" dirty="0">
                <a:solidFill>
                  <a:schemeClr val="tx2">
                    <a:lumMod val="50000"/>
                  </a:schemeClr>
                </a:solidFill>
                <a:latin typeface="Candara"/>
              </a:rPr>
              <a:t> </a:t>
            </a:r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Candara"/>
              </a:rPr>
              <a:t>познакомить  </a:t>
            </a:r>
            <a:r>
              <a:rPr lang="ru-RU" altLang="ru-RU" sz="2800" dirty="0">
                <a:solidFill>
                  <a:schemeClr val="tx2">
                    <a:lumMod val="50000"/>
                  </a:schemeClr>
                </a:solidFill>
                <a:latin typeface="Candara"/>
              </a:rPr>
              <a:t>детей </a:t>
            </a:r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Candara"/>
              </a:rPr>
              <a:t>с элементарными правилами дорожного движения, со  светофором.</a:t>
            </a:r>
          </a:p>
          <a:p>
            <a:r>
              <a:rPr lang="ru-RU" altLang="ru-RU" sz="3000" b="1" dirty="0" smtClean="0">
                <a:solidFill>
                  <a:schemeClr val="tx2">
                    <a:lumMod val="50000"/>
                  </a:schemeClr>
                </a:solidFill>
                <a:latin typeface="Candara"/>
              </a:rPr>
              <a:t>Основное направление проекта </a:t>
            </a:r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Candara"/>
              </a:rPr>
              <a:t>– предупреждение детского дорожно-транспортного травматизма</a:t>
            </a:r>
            <a:r>
              <a:rPr lang="ru-RU" altLang="ru-RU" sz="2800" dirty="0">
                <a:solidFill>
                  <a:schemeClr val="tx2">
                    <a:lumMod val="50000"/>
                  </a:schemeClr>
                </a:solidFill>
                <a:latin typeface="Candara"/>
              </a:rPr>
              <a:t/>
            </a:r>
            <a:br>
              <a:rPr lang="ru-RU" altLang="ru-RU" sz="2800" dirty="0">
                <a:solidFill>
                  <a:schemeClr val="tx2">
                    <a:lumMod val="50000"/>
                  </a:schemeClr>
                </a:solidFill>
                <a:latin typeface="Candara"/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13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Паспорт проекта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331640" y="1052736"/>
            <a:ext cx="7632848" cy="580526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8000" b="1" i="1" dirty="0" smtClean="0">
              <a:solidFill>
                <a:srgbClr val="7030A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9600" b="1" i="1" dirty="0" smtClean="0">
                <a:solidFill>
                  <a:srgbClr val="7030A0"/>
                </a:solidFill>
                <a:latin typeface="Calibri" panose="020F0502020204030204" pitchFamily="34" charset="0"/>
              </a:rPr>
              <a:t>Актуальность: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6400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/>
              </a:rPr>
              <a:t>   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6400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/>
              </a:rPr>
              <a:t> </a:t>
            </a:r>
            <a:r>
              <a:rPr lang="ru-RU" sz="6400" dirty="0" smtClean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  <a:ea typeface="Calibri"/>
              </a:rPr>
              <a:t>Актуальность и просто жизненная необходимость обучения детей Правилам дорожного движения несомненна. Важно в дошкольном возрасте заложить фундамент жизненных ориентировок в окружающем, и всё, что ребёнок усвоит в детском саду, прочно останется у него навсегда. Поэтому учить детей дорожной грамоте, культуре поведения в общественном транспорте, следует с самого раннего детства. Известно, что привычки, закреплённые в детстве, остаются на всю жизнь, поэтому  одной из важных проблем  в обеспечении безопасности дорожного движения является профилактика детского дорожного травматизма в дошкольных учреждениях.  Поэтому изучение Правил дорожного движения, является одной из главных задач на сегодняшний день, а способствовать этому будет работа над проектом, посвящённая изучению Правил дорожного движения.</a:t>
            </a: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900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Times New Roman" panose="02020603050405020304" pitchFamily="18" charset="0"/>
              </a:rPr>
            </a:br>
            <a:r>
              <a:rPr lang="ru-RU" sz="29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/>
              </a:rPr>
              <a:t> </a:t>
            </a:r>
            <a:r>
              <a:rPr lang="ru-RU" sz="64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/>
              </a:rPr>
              <a:t>Дети – наше будущее, и их безопасность зависит только от нас </a:t>
            </a:r>
            <a:r>
              <a:rPr lang="ru-RU" sz="6400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/>
              </a:rPr>
              <a:t>самих.</a:t>
            </a:r>
            <a:endParaRPr lang="ru-RU" sz="290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9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Паспорт 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556792"/>
            <a:ext cx="7355160" cy="456937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800" b="1" i="1" dirty="0" smtClean="0">
                <a:solidFill>
                  <a:srgbClr val="7030A0"/>
                </a:solidFill>
                <a:latin typeface="Candara" panose="020E0502030303020204" pitchFamily="34" charset="0"/>
                <a:ea typeface="Calibri"/>
                <a:cs typeface="Times New Roman"/>
              </a:rPr>
              <a:t> 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7030A0"/>
                </a:solidFill>
                <a:latin typeface="Candara" panose="020E0502030303020204" pitchFamily="34" charset="0"/>
                <a:ea typeface="Calibri"/>
                <a:cs typeface="Times New Roman"/>
              </a:rPr>
              <a:t>Цель</a:t>
            </a:r>
            <a:r>
              <a:rPr lang="ru-RU" sz="2800" b="1" i="1" dirty="0">
                <a:solidFill>
                  <a:srgbClr val="7030A0"/>
                </a:solidFill>
                <a:latin typeface="Candara" panose="020E0502030303020204" pitchFamily="34" charset="0"/>
                <a:ea typeface="Calibri"/>
                <a:cs typeface="Times New Roman"/>
              </a:rPr>
              <a:t>: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  <a:ea typeface="Calibri"/>
                <a:cs typeface="Times New Roman"/>
              </a:rPr>
              <a:t> 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  <a:ea typeface="Calibri"/>
                <a:cs typeface="Times New Roman"/>
              </a:rPr>
              <a:t>  формирование навыков безопасного поведения на дорогах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  <a:ea typeface="Calibri"/>
                <a:cs typeface="Times New Roman"/>
              </a:rPr>
              <a:t>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  <a:ea typeface="Calibri"/>
                <a:cs typeface="Times New Roman"/>
              </a:rPr>
            </a:br>
            <a:r>
              <a:rPr lang="ru-RU" sz="2800" b="1" i="1" dirty="0">
                <a:solidFill>
                  <a:srgbClr val="7030A0"/>
                </a:solidFill>
                <a:latin typeface="Candara" panose="020E0502030303020204" pitchFamily="34" charset="0"/>
                <a:ea typeface="Calibri"/>
                <a:cs typeface="Times New Roman"/>
              </a:rPr>
              <a:t>Задачи: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  <a:ea typeface="Calibri"/>
                <a:cs typeface="Times New Roman"/>
              </a:rPr>
            </a:b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  <a:ea typeface="Calibri"/>
                <a:cs typeface="Times New Roman"/>
              </a:rPr>
              <a:t>• Создавать условия для сознательного изучения детьми Правил дорожного движения;</a:t>
            </a:r>
            <a:br>
              <a:rPr lang="ru-RU" sz="28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  <a:ea typeface="Calibri"/>
                <a:cs typeface="Times New Roman"/>
              </a:rPr>
            </a:b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  <a:ea typeface="Calibri"/>
                <a:cs typeface="Times New Roman"/>
              </a:rPr>
              <a:t>•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  <a:ea typeface="Calibri"/>
                <a:cs typeface="Times New Roman"/>
              </a:rPr>
              <a:t>Формирование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  <a:ea typeface="Calibri"/>
                <a:cs typeface="Times New Roman"/>
              </a:rPr>
              <a:t>у детей способности к предвидению возможной опасности в конкретно меняющейся ситуации и построению адекватного безопасного поведения. </a:t>
            </a:r>
            <a:br>
              <a:rPr lang="ru-RU" sz="28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  <a:ea typeface="Calibri"/>
                <a:cs typeface="Times New Roman"/>
              </a:rPr>
            </a:b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  <a:ea typeface="Calibri"/>
                <a:cs typeface="Times New Roman"/>
              </a:rPr>
              <a:t>• Вырабатывать у дошкольников привычку правильно вести себя на дорогах;</a:t>
            </a:r>
            <a:br>
              <a:rPr lang="ru-RU" sz="28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  <a:ea typeface="Calibri"/>
                <a:cs typeface="Times New Roman"/>
              </a:rPr>
            </a:b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  <a:ea typeface="Calibri"/>
                <a:cs typeface="Times New Roman"/>
              </a:rPr>
              <a:t>• Воспитывать в детях грамотных пешеходов.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chemeClr val="tx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chemeClr val="tx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687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868616" cy="660688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Ожидаемые  результаты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268760"/>
            <a:ext cx="7344816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altLang="ru-RU" sz="2000" dirty="0" smtClean="0">
                <a:latin typeface="Candara" panose="020E0502030303020204" pitchFamily="34" charset="0"/>
              </a:rPr>
              <a:t>- знать </a:t>
            </a:r>
            <a:r>
              <a:rPr lang="ru-RU" altLang="ru-RU" sz="2000" dirty="0">
                <a:latin typeface="Candara" panose="020E0502030303020204" pitchFamily="34" charset="0"/>
              </a:rPr>
              <a:t>алгоритм перехода дороги «остановись-посмотри-перейди»;</a:t>
            </a:r>
            <a:br>
              <a:rPr lang="ru-RU" altLang="ru-RU" sz="2000" dirty="0">
                <a:latin typeface="Candara" panose="020E0502030303020204" pitchFamily="34" charset="0"/>
              </a:rPr>
            </a:br>
            <a:r>
              <a:rPr lang="ru-RU" altLang="ru-RU" sz="2000" dirty="0">
                <a:latin typeface="Candara" panose="020E0502030303020204" pitchFamily="34" charset="0"/>
              </a:rPr>
              <a:t>- иметь представления о видах </a:t>
            </a:r>
            <a:r>
              <a:rPr lang="ru-RU" altLang="ru-RU" sz="2000" dirty="0" smtClean="0">
                <a:latin typeface="Candara" panose="020E0502030303020204" pitchFamily="34" charset="0"/>
              </a:rPr>
              <a:t>транспорта (</a:t>
            </a:r>
            <a:r>
              <a:rPr lang="ru-RU" altLang="ru-RU" sz="2000" dirty="0">
                <a:latin typeface="Candara" panose="020E0502030303020204" pitchFamily="34" charset="0"/>
              </a:rPr>
              <a:t>воздушный, наземный, водный); </a:t>
            </a:r>
            <a:br>
              <a:rPr lang="ru-RU" altLang="ru-RU" sz="2000" dirty="0">
                <a:latin typeface="Candara" panose="020E0502030303020204" pitchFamily="34" charset="0"/>
              </a:rPr>
            </a:br>
            <a:r>
              <a:rPr lang="ru-RU" altLang="ru-RU" sz="2000" dirty="0">
                <a:latin typeface="Candara" panose="020E0502030303020204" pitchFamily="34" charset="0"/>
              </a:rPr>
              <a:t>- различать на дороге транспортные средства(пассажирские, грузовые, </a:t>
            </a:r>
            <a:r>
              <a:rPr lang="ru-RU" altLang="ru-RU" sz="2000" dirty="0" smtClean="0">
                <a:latin typeface="Candara" panose="020E0502030303020204" pitchFamily="34" charset="0"/>
              </a:rPr>
              <a:t>оперативные);</a:t>
            </a:r>
            <a:r>
              <a:rPr lang="ru-RU" altLang="ru-RU" sz="2000" dirty="0">
                <a:latin typeface="Candara" panose="020E0502030303020204" pitchFamily="34" charset="0"/>
              </a:rPr>
              <a:t/>
            </a:r>
            <a:br>
              <a:rPr lang="ru-RU" altLang="ru-RU" sz="2000" dirty="0">
                <a:latin typeface="Candara" panose="020E0502030303020204" pitchFamily="34" charset="0"/>
              </a:rPr>
            </a:br>
            <a:r>
              <a:rPr lang="ru-RU" altLang="ru-RU" sz="2000" dirty="0" smtClean="0">
                <a:latin typeface="Candara" panose="020E0502030303020204" pitchFamily="34" charset="0"/>
              </a:rPr>
              <a:t>- знать, что обозначают цвета светофора</a:t>
            </a:r>
          </a:p>
          <a:p>
            <a:pPr marL="0" indent="0">
              <a:buNone/>
            </a:pPr>
            <a:r>
              <a:rPr lang="ru-RU" sz="2000" dirty="0" smtClean="0">
                <a:latin typeface="Candara" panose="020E0502030303020204" pitchFamily="34" charset="0"/>
              </a:rPr>
              <a:t>- воспитать грамотных пешеходов</a:t>
            </a:r>
            <a:endParaRPr lang="ru-RU" sz="20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12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868616" cy="732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Предварительная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700808"/>
            <a:ext cx="7283152" cy="442535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altLang="ru-RU" sz="2000" dirty="0" smtClean="0">
              <a:solidFill>
                <a:schemeClr val="tx2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0" indent="0">
              <a:buNone/>
            </a:pPr>
            <a:r>
              <a:rPr lang="ru-RU" altLang="ru-RU" sz="2000" dirty="0" smtClean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1</a:t>
            </a:r>
            <a:r>
              <a:rPr lang="ru-RU" altLang="ru-RU" sz="20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. Знакомство с литературными произведениями: </a:t>
            </a:r>
            <a:r>
              <a:rPr lang="ru-RU" altLang="ru-RU" sz="2000" dirty="0" smtClean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Г.П. Шалаева «Новейшие правила поведения для воспитанных детей», С. Михалков «Скверная история», В. Лебедев-Кумач «Про умных зверушек», Л. </a:t>
            </a:r>
            <a:r>
              <a:rPr lang="ru-RU" altLang="ru-RU" sz="2000" dirty="0" err="1" smtClean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Лущенко</a:t>
            </a:r>
            <a:r>
              <a:rPr lang="ru-RU" altLang="ru-RU" sz="2000" dirty="0" smtClean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 «Светофор»</a:t>
            </a:r>
          </a:p>
          <a:p>
            <a:pPr marL="0" indent="0">
              <a:buNone/>
            </a:pPr>
            <a:r>
              <a:rPr lang="ru-RU" altLang="ru-RU" sz="2000" dirty="0" smtClean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 2.Рассматривание дидактических картинок с </a:t>
            </a:r>
            <a:r>
              <a:rPr lang="ru-RU" altLang="ru-RU" sz="20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изображениями различных </a:t>
            </a:r>
            <a:r>
              <a:rPr lang="ru-RU" altLang="ru-RU" sz="2000" dirty="0" smtClean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видов транспорта, </a:t>
            </a:r>
            <a:r>
              <a:rPr lang="ru-RU" altLang="ru-RU" sz="20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/>
            </a:r>
            <a:br>
              <a:rPr lang="ru-RU" altLang="ru-RU" sz="20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</a:br>
            <a:r>
              <a:rPr lang="ru-RU" altLang="ru-RU" sz="20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3. Использование дидактических  и настольных игр:</a:t>
            </a:r>
            <a:br>
              <a:rPr lang="ru-RU" altLang="ru-RU" sz="20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</a:br>
            <a:r>
              <a:rPr lang="ru-RU" altLang="ru-RU" sz="20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«Собери машину», «Светофор», </a:t>
            </a:r>
            <a:r>
              <a:rPr lang="ru-RU" altLang="ru-RU" sz="2000" dirty="0" smtClean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ru-RU" altLang="ru-RU" sz="20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</a:rPr>
              <a:t>«Азбука пешехода».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35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712879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Социально-коммуникативное развитие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844824"/>
            <a:ext cx="7283152" cy="4425355"/>
          </a:xfrm>
        </p:spPr>
        <p:txBody>
          <a:bodyPr>
            <a:normAutofit/>
          </a:bodyPr>
          <a:lstStyle/>
          <a:p>
            <a:endParaRPr lang="ru-RU" sz="2400" dirty="0" smtClean="0">
              <a:latin typeface="Candara" panose="020E0502030303020204" pitchFamily="34" charset="0"/>
            </a:endParaRPr>
          </a:p>
          <a:p>
            <a:r>
              <a:rPr lang="ru-RU" sz="2400" dirty="0" smtClean="0">
                <a:latin typeface="Candara" panose="020E0502030303020204" pitchFamily="34" charset="0"/>
              </a:rPr>
              <a:t>Сюжетно-ролевая игра «Шоферы»</a:t>
            </a:r>
          </a:p>
          <a:p>
            <a:r>
              <a:rPr lang="ru-RU" sz="2400" dirty="0">
                <a:latin typeface="Candara" panose="020E0502030303020204" pitchFamily="34" charset="0"/>
              </a:rPr>
              <a:t> К</a:t>
            </a:r>
            <a:r>
              <a:rPr lang="ru-RU" sz="2400" dirty="0" smtClean="0">
                <a:latin typeface="Candara" panose="020E0502030303020204" pitchFamily="34" charset="0"/>
              </a:rPr>
              <a:t>онструирование «Гараж», «Дорога для машин»</a:t>
            </a:r>
          </a:p>
          <a:p>
            <a:r>
              <a:rPr lang="ru-RU" sz="2400" dirty="0" smtClean="0">
                <a:latin typeface="Candara" panose="020E0502030303020204" pitchFamily="34" charset="0"/>
              </a:rPr>
              <a:t>Ситуативные беседы:  «На чем ездят люди», «Я перехожу дорогу»</a:t>
            </a:r>
          </a:p>
          <a:p>
            <a:r>
              <a:rPr lang="ru-RU" sz="2400" dirty="0" smtClean="0">
                <a:latin typeface="Candara" panose="020E0502030303020204" pitchFamily="34" charset="0"/>
              </a:rPr>
              <a:t>Наблюдение за транспортом</a:t>
            </a:r>
            <a:endParaRPr lang="ru-RU" sz="2400" dirty="0">
              <a:latin typeface="Candara" panose="020E0502030303020204" pitchFamily="34" charset="0"/>
            </a:endParaRPr>
          </a:p>
        </p:txBody>
      </p:sp>
      <p:pic>
        <p:nvPicPr>
          <p:cNvPr id="3075" name="Picture 3" descr="C:\Users\Mary Mokrova\Pictures\2016-05-29 телефон2\телефон2 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653134"/>
            <a:ext cx="3690326" cy="2185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ary Mokrova\Pictures\2016-05-29 телефон2\телефон2 0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515" y="4641284"/>
            <a:ext cx="3722485" cy="2188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64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487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Познавательное развитие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8066" y="1268760"/>
            <a:ext cx="7239000" cy="459854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Дидактические игры:</a:t>
            </a:r>
          </a:p>
          <a:p>
            <a:pPr marL="0" indent="0">
              <a:buNone/>
            </a:pPr>
            <a:r>
              <a:rPr lang="ru-RU" sz="2000" dirty="0" smtClean="0"/>
              <a:t>«Из чего состоит машина», «Собери машину по частям», «Назови цвета светофора», «Плавает, летает, едет»</a:t>
            </a:r>
          </a:p>
          <a:p>
            <a:r>
              <a:rPr lang="ru-RU" sz="2000" dirty="0" smtClean="0"/>
              <a:t>Занятие «Наши друзья на дороге», «Машины на нашей улице»</a:t>
            </a:r>
            <a:endParaRPr lang="ru-RU" sz="2000" dirty="0"/>
          </a:p>
          <a:p>
            <a:r>
              <a:rPr lang="ru-RU" sz="2000" dirty="0" smtClean="0"/>
              <a:t>Наблюдение за транспортом ,который приезжает в детский сад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524" y="3389973"/>
            <a:ext cx="2334660" cy="1696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C:\Users\Mary Mokrova\Pictures\2016-05-13 телефон Оля\телефон Оля 2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022" y="4797152"/>
            <a:ext cx="235790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ary Mokrova\Pictures\2016-05-13 телефон Оля\телефон Оля 2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759701"/>
            <a:ext cx="2520280" cy="175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808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2772" y="332656"/>
            <a:ext cx="8229600" cy="1143000"/>
          </a:xfrm>
        </p:spPr>
        <p:txBody>
          <a:bodyPr/>
          <a:lstStyle/>
          <a:p>
            <a:r>
              <a:rPr lang="ru-RU" dirty="0" smtClean="0"/>
              <a:t>Речевое развитие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412776"/>
            <a:ext cx="7211144" cy="4713387"/>
          </a:xfrm>
        </p:spPr>
        <p:txBody>
          <a:bodyPr>
            <a:normAutofit/>
          </a:bodyPr>
          <a:lstStyle/>
          <a:p>
            <a:endParaRPr lang="ru-RU" sz="2400" dirty="0" smtClean="0">
              <a:latin typeface="Candara" panose="020E0502030303020204" pitchFamily="34" charset="0"/>
            </a:endParaRPr>
          </a:p>
          <a:p>
            <a:r>
              <a:rPr lang="ru-RU" sz="2400" dirty="0" smtClean="0">
                <a:latin typeface="Candara" panose="020E0502030303020204" pitchFamily="34" charset="0"/>
              </a:rPr>
              <a:t>Пальчиковая гимнастика «Машина», «Автомобиль»</a:t>
            </a:r>
          </a:p>
          <a:p>
            <a:r>
              <a:rPr lang="ru-RU" sz="2400" dirty="0" smtClean="0">
                <a:latin typeface="Candara" panose="020E0502030303020204" pitchFamily="34" charset="0"/>
              </a:rPr>
              <a:t>Разучивание стихотворения А. </a:t>
            </a:r>
            <a:r>
              <a:rPr lang="ru-RU" sz="2400" dirty="0" err="1" smtClean="0">
                <a:latin typeface="Candara" panose="020E0502030303020204" pitchFamily="34" charset="0"/>
              </a:rPr>
              <a:t>Барто</a:t>
            </a:r>
            <a:r>
              <a:rPr lang="ru-RU" sz="2400" dirty="0" smtClean="0">
                <a:latin typeface="Candara" panose="020E0502030303020204" pitchFamily="34" charset="0"/>
              </a:rPr>
              <a:t> «Грузовик»</a:t>
            </a:r>
          </a:p>
          <a:p>
            <a:r>
              <a:rPr lang="ru-RU" sz="2400" dirty="0" smtClean="0">
                <a:latin typeface="Candara" panose="020E0502030303020204" pitchFamily="34" charset="0"/>
              </a:rPr>
              <a:t>Чтение стихотворения И. </a:t>
            </a:r>
            <a:r>
              <a:rPr lang="ru-RU" sz="2400" dirty="0" err="1" smtClean="0">
                <a:latin typeface="Candara" panose="020E0502030303020204" pitchFamily="34" charset="0"/>
              </a:rPr>
              <a:t>Токмаковой</a:t>
            </a:r>
            <a:r>
              <a:rPr lang="ru-RU" sz="2400" dirty="0" smtClean="0">
                <a:latin typeface="Candara" panose="020E0502030303020204" pitchFamily="34" charset="0"/>
              </a:rPr>
              <a:t> «На лошадке ехали…»,</a:t>
            </a:r>
          </a:p>
          <a:p>
            <a:r>
              <a:rPr lang="ru-RU" sz="2400" dirty="0" smtClean="0">
                <a:latin typeface="Candara" panose="020E0502030303020204" pitchFamily="34" charset="0"/>
              </a:rPr>
              <a:t>Разгадывание загадок о транспорте</a:t>
            </a:r>
            <a:endParaRPr lang="ru-RU" sz="2400" dirty="0">
              <a:latin typeface="Candara" panose="020E0502030303020204" pitchFamily="34" charset="0"/>
            </a:endParaRPr>
          </a:p>
        </p:txBody>
      </p:sp>
      <p:pic>
        <p:nvPicPr>
          <p:cNvPr id="2050" name="Picture 2" descr="C:\Users\Mary Mokrova\Pictures\2016-05-29 телефон2\телефон2 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428367"/>
            <a:ext cx="3419872" cy="242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ary Mokrova\Pictures\2016-05-29 телефон2\телефон2 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428367"/>
            <a:ext cx="3528392" cy="2398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073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Светофо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Светофор</Template>
  <TotalTime>567</TotalTime>
  <Words>402</Words>
  <Application>Microsoft Office PowerPoint</Application>
  <PresentationFormat>Экран (4:3)</PresentationFormat>
  <Paragraphs>58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Светофор</vt:lpstr>
      <vt:lpstr>Мой друг светофор презентация проекта  по ознакомлению  с правилами дорожного движения  во 1 младшей группе </vt:lpstr>
      <vt:lpstr>Презентация PowerPoint</vt:lpstr>
      <vt:lpstr>Паспорт проекта</vt:lpstr>
      <vt:lpstr>Паспорт  проекта</vt:lpstr>
      <vt:lpstr>Ожидаемые  результаты</vt:lpstr>
      <vt:lpstr>Предварительная работа</vt:lpstr>
      <vt:lpstr>Социально-коммуникативное развитие</vt:lpstr>
      <vt:lpstr>Познавательное развитие </vt:lpstr>
      <vt:lpstr>Речевое развитие</vt:lpstr>
      <vt:lpstr>Художественно-эстетическое развитие</vt:lpstr>
      <vt:lpstr>Физическое развитие</vt:lpstr>
      <vt:lpstr>Взаимодействие с семьями воспитанников</vt:lpstr>
      <vt:lpstr>Результат  проекта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друг светофор презентация проекта по ознакомлению с правилами дорожного движения во 2 младшей группе</dc:title>
  <dc:creator>Юляшка</dc:creator>
  <cp:lastModifiedBy>Mary Mokrova</cp:lastModifiedBy>
  <cp:revision>56</cp:revision>
  <dcterms:created xsi:type="dcterms:W3CDTF">2014-06-19T09:12:51Z</dcterms:created>
  <dcterms:modified xsi:type="dcterms:W3CDTF">2017-02-06T17:13:14Z</dcterms:modified>
</cp:coreProperties>
</file>