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7"/>
  </p:notesMasterIdLst>
  <p:sldIdLst>
    <p:sldId id="256" r:id="rId2"/>
    <p:sldId id="257" r:id="rId3"/>
    <p:sldId id="287" r:id="rId4"/>
    <p:sldId id="288" r:id="rId5"/>
    <p:sldId id="259" r:id="rId6"/>
    <p:sldId id="286" r:id="rId7"/>
    <p:sldId id="285" r:id="rId8"/>
    <p:sldId id="289" r:id="rId9"/>
    <p:sldId id="269" r:id="rId10"/>
    <p:sldId id="290" r:id="rId11"/>
    <p:sldId id="267" r:id="rId12"/>
    <p:sldId id="291" r:id="rId13"/>
    <p:sldId id="292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711367-B08A-4862-A3DA-20C03D687D87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D1E7A5B-DD77-4164-B9B8-A098279C786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7030A0"/>
              </a:solidFill>
            </a:rPr>
            <a:t>Основные требования</a:t>
          </a:r>
          <a:endParaRPr lang="ru-RU" sz="1800" b="1" dirty="0">
            <a:solidFill>
              <a:srgbClr val="7030A0"/>
            </a:solidFill>
          </a:endParaRPr>
        </a:p>
      </dgm:t>
    </dgm:pt>
    <dgm:pt modelId="{F5C26ACD-D101-4064-968D-982C4FC10660}" type="parTrans" cxnId="{82E670B1-C3C4-4AA7-B62A-223B02CDFA68}">
      <dgm:prSet/>
      <dgm:spPr/>
      <dgm:t>
        <a:bodyPr/>
        <a:lstStyle/>
        <a:p>
          <a:endParaRPr lang="ru-RU"/>
        </a:p>
      </dgm:t>
    </dgm:pt>
    <dgm:pt modelId="{48A59AC0-1325-4592-A080-B0EE70A9DB6D}" type="sibTrans" cxnId="{82E670B1-C3C4-4AA7-B62A-223B02CDFA68}">
      <dgm:prSet/>
      <dgm:spPr/>
      <dgm:t>
        <a:bodyPr/>
        <a:lstStyle/>
        <a:p>
          <a:endParaRPr lang="ru-RU"/>
        </a:p>
      </dgm:t>
    </dgm:pt>
    <dgm:pt modelId="{57506187-FB00-4CCA-8788-CEB5A1A25229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bg1"/>
              </a:solidFill>
            </a:rPr>
            <a:t>В основе любого проекта лежит проблема, для решения которой требуется исследовательский поиск</a:t>
          </a:r>
          <a:endParaRPr lang="ru-RU" sz="1600" dirty="0">
            <a:solidFill>
              <a:schemeClr val="bg1"/>
            </a:solidFill>
          </a:endParaRPr>
        </a:p>
      </dgm:t>
    </dgm:pt>
    <dgm:pt modelId="{F18FF4AC-8928-4391-B60A-E3B41E218A8D}" type="parTrans" cxnId="{70726E20-0F85-4B51-B139-D912546D372A}">
      <dgm:prSet/>
      <dgm:spPr/>
      <dgm:t>
        <a:bodyPr/>
        <a:lstStyle/>
        <a:p>
          <a:endParaRPr lang="ru-RU"/>
        </a:p>
      </dgm:t>
    </dgm:pt>
    <dgm:pt modelId="{FF60E4C8-6030-4FD5-BD24-A4CB59AD90FB}" type="sibTrans" cxnId="{70726E20-0F85-4B51-B139-D912546D372A}">
      <dgm:prSet/>
      <dgm:spPr/>
      <dgm:t>
        <a:bodyPr/>
        <a:lstStyle/>
        <a:p>
          <a:endParaRPr lang="ru-RU"/>
        </a:p>
      </dgm:t>
    </dgm:pt>
    <dgm:pt modelId="{04769CA6-175A-4465-835B-D98FDE21BF8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Проект – это «игра всерьёз», результаты его значимы для детей и взрослых</a:t>
          </a:r>
          <a:endParaRPr lang="ru-RU" sz="1600" dirty="0">
            <a:solidFill>
              <a:srgbClr val="C00000"/>
            </a:solidFill>
          </a:endParaRPr>
        </a:p>
      </dgm:t>
    </dgm:pt>
    <dgm:pt modelId="{C0F814CD-6109-442A-A923-68ACFC711E42}" type="parTrans" cxnId="{C287A632-7CCF-41D5-8883-C19540594D60}">
      <dgm:prSet/>
      <dgm:spPr/>
      <dgm:t>
        <a:bodyPr/>
        <a:lstStyle/>
        <a:p>
          <a:endParaRPr lang="ru-RU"/>
        </a:p>
      </dgm:t>
    </dgm:pt>
    <dgm:pt modelId="{339E175B-C5F3-4690-B45F-57642AF94041}" type="sibTrans" cxnId="{C287A632-7CCF-41D5-8883-C19540594D60}">
      <dgm:prSet/>
      <dgm:spPr/>
      <dgm:t>
        <a:bodyPr/>
        <a:lstStyle/>
        <a:p>
          <a:endParaRPr lang="ru-RU"/>
        </a:p>
      </dgm:t>
    </dgm:pt>
    <dgm:pt modelId="{D3653D47-046A-4F0C-AD70-3868719F8352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70C0"/>
              </a:solidFill>
            </a:rPr>
            <a:t>Обязательные составляющие проекта: детская самостоятельность (при поддержке педагога), сотворчество детей и взрослых, развитие коммуникативных способностей детей, познавательных и творческих навыков, применение дошкольниками полученных знаний на практике.</a:t>
          </a:r>
          <a:endParaRPr lang="ru-RU" sz="1600" dirty="0">
            <a:solidFill>
              <a:srgbClr val="0070C0"/>
            </a:solidFill>
          </a:endParaRPr>
        </a:p>
      </dgm:t>
    </dgm:pt>
    <dgm:pt modelId="{C7455176-A87F-4FFF-B348-EFA567EC7421}" type="parTrans" cxnId="{9DC6A991-6B8B-4FFB-B45A-F8FDECAC7590}">
      <dgm:prSet/>
      <dgm:spPr/>
      <dgm:t>
        <a:bodyPr/>
        <a:lstStyle/>
        <a:p>
          <a:endParaRPr lang="ru-RU"/>
        </a:p>
      </dgm:t>
    </dgm:pt>
    <dgm:pt modelId="{A049ED8D-81CE-4600-9EF5-0087FB94E48C}" type="sibTrans" cxnId="{9DC6A991-6B8B-4FFB-B45A-F8FDECAC7590}">
      <dgm:prSet/>
      <dgm:spPr/>
      <dgm:t>
        <a:bodyPr/>
        <a:lstStyle/>
        <a:p>
          <a:endParaRPr lang="ru-RU"/>
        </a:p>
      </dgm:t>
    </dgm:pt>
    <dgm:pt modelId="{288E949D-42C8-4275-871E-2C6E8CA8626D}" type="pres">
      <dgm:prSet presAssocID="{FE711367-B08A-4862-A3DA-20C03D687D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B3D47F-2750-4466-95CA-5A225BDDBEB1}" type="pres">
      <dgm:prSet presAssocID="{DD1E7A5B-DD77-4164-B9B8-A098279C786A}" presName="centerShape" presStyleLbl="node0" presStyleIdx="0" presStyleCnt="1" custScaleX="112060"/>
      <dgm:spPr/>
      <dgm:t>
        <a:bodyPr/>
        <a:lstStyle/>
        <a:p>
          <a:endParaRPr lang="ru-RU"/>
        </a:p>
      </dgm:t>
    </dgm:pt>
    <dgm:pt modelId="{C337B76C-3B2E-4989-98FB-ECB98AF357C3}" type="pres">
      <dgm:prSet presAssocID="{F18FF4AC-8928-4391-B60A-E3B41E218A8D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6F145934-0317-49BE-B507-03A4F02FE37D}" type="pres">
      <dgm:prSet presAssocID="{57506187-FB00-4CCA-8788-CEB5A1A252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28E208-4F91-4AC1-AF5E-08D3360DC915}" type="pres">
      <dgm:prSet presAssocID="{C0F814CD-6109-442A-A923-68ACFC711E4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3695614-2668-435B-BD2B-51ABF53DCD27}" type="pres">
      <dgm:prSet presAssocID="{04769CA6-175A-4465-835B-D98FDE21BF8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56B3E-645C-430C-BD65-68535632AD82}" type="pres">
      <dgm:prSet presAssocID="{C7455176-A87F-4FFF-B348-EFA567EC7421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C8DDB102-7054-4CF8-91E8-2B071A4F7EEC}" type="pres">
      <dgm:prSet presAssocID="{D3653D47-046A-4F0C-AD70-3868719F8352}" presName="node" presStyleLbl="node1" presStyleIdx="2" presStyleCnt="3" custScaleY="192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C6A991-6B8B-4FFB-B45A-F8FDECAC7590}" srcId="{DD1E7A5B-DD77-4164-B9B8-A098279C786A}" destId="{D3653D47-046A-4F0C-AD70-3868719F8352}" srcOrd="2" destOrd="0" parTransId="{C7455176-A87F-4FFF-B348-EFA567EC7421}" sibTransId="{A049ED8D-81CE-4600-9EF5-0087FB94E48C}"/>
    <dgm:cxn modelId="{644AC9DE-00EA-49F7-93A7-D561DDF075F5}" type="presOf" srcId="{04769CA6-175A-4465-835B-D98FDE21BF8A}" destId="{93695614-2668-435B-BD2B-51ABF53DCD27}" srcOrd="0" destOrd="0" presId="urn:microsoft.com/office/officeart/2005/8/layout/radial4"/>
    <dgm:cxn modelId="{048356E8-5ED0-47D3-8623-C59CFC62D5EE}" type="presOf" srcId="{C7455176-A87F-4FFF-B348-EFA567EC7421}" destId="{12856B3E-645C-430C-BD65-68535632AD82}" srcOrd="0" destOrd="0" presId="urn:microsoft.com/office/officeart/2005/8/layout/radial4"/>
    <dgm:cxn modelId="{D9F7C183-DB6A-4123-B24D-8DCFE6BE1B32}" type="presOf" srcId="{57506187-FB00-4CCA-8788-CEB5A1A25229}" destId="{6F145934-0317-49BE-B507-03A4F02FE37D}" srcOrd="0" destOrd="0" presId="urn:microsoft.com/office/officeart/2005/8/layout/radial4"/>
    <dgm:cxn modelId="{0E11B4E0-9967-40FC-B770-D44CBC1A2857}" type="presOf" srcId="{F18FF4AC-8928-4391-B60A-E3B41E218A8D}" destId="{C337B76C-3B2E-4989-98FB-ECB98AF357C3}" srcOrd="0" destOrd="0" presId="urn:microsoft.com/office/officeart/2005/8/layout/radial4"/>
    <dgm:cxn modelId="{C287A632-7CCF-41D5-8883-C19540594D60}" srcId="{DD1E7A5B-DD77-4164-B9B8-A098279C786A}" destId="{04769CA6-175A-4465-835B-D98FDE21BF8A}" srcOrd="1" destOrd="0" parTransId="{C0F814CD-6109-442A-A923-68ACFC711E42}" sibTransId="{339E175B-C5F3-4690-B45F-57642AF94041}"/>
    <dgm:cxn modelId="{39C0DD52-CF4F-4770-9125-D2130805269A}" type="presOf" srcId="{DD1E7A5B-DD77-4164-B9B8-A098279C786A}" destId="{58B3D47F-2750-4466-95CA-5A225BDDBEB1}" srcOrd="0" destOrd="0" presId="urn:microsoft.com/office/officeart/2005/8/layout/radial4"/>
    <dgm:cxn modelId="{04C72D5C-75FC-44FE-A22D-2325DF40FFE0}" type="presOf" srcId="{C0F814CD-6109-442A-A923-68ACFC711E42}" destId="{AB28E208-4F91-4AC1-AF5E-08D3360DC915}" srcOrd="0" destOrd="0" presId="urn:microsoft.com/office/officeart/2005/8/layout/radial4"/>
    <dgm:cxn modelId="{B39B507E-884D-4602-BE7E-AAAF0AA3BC48}" type="presOf" srcId="{FE711367-B08A-4862-A3DA-20C03D687D87}" destId="{288E949D-42C8-4275-871E-2C6E8CA8626D}" srcOrd="0" destOrd="0" presId="urn:microsoft.com/office/officeart/2005/8/layout/radial4"/>
    <dgm:cxn modelId="{70726E20-0F85-4B51-B139-D912546D372A}" srcId="{DD1E7A5B-DD77-4164-B9B8-A098279C786A}" destId="{57506187-FB00-4CCA-8788-CEB5A1A25229}" srcOrd="0" destOrd="0" parTransId="{F18FF4AC-8928-4391-B60A-E3B41E218A8D}" sibTransId="{FF60E4C8-6030-4FD5-BD24-A4CB59AD90FB}"/>
    <dgm:cxn modelId="{91AE6AB1-BDD2-4981-BBA8-50A1AB87B10A}" type="presOf" srcId="{D3653D47-046A-4F0C-AD70-3868719F8352}" destId="{C8DDB102-7054-4CF8-91E8-2B071A4F7EEC}" srcOrd="0" destOrd="0" presId="urn:microsoft.com/office/officeart/2005/8/layout/radial4"/>
    <dgm:cxn modelId="{82E670B1-C3C4-4AA7-B62A-223B02CDFA68}" srcId="{FE711367-B08A-4862-A3DA-20C03D687D87}" destId="{DD1E7A5B-DD77-4164-B9B8-A098279C786A}" srcOrd="0" destOrd="0" parTransId="{F5C26ACD-D101-4064-968D-982C4FC10660}" sibTransId="{48A59AC0-1325-4592-A080-B0EE70A9DB6D}"/>
    <dgm:cxn modelId="{F9145BAB-1DD8-46D5-848E-9538344EFAD8}" type="presParOf" srcId="{288E949D-42C8-4275-871E-2C6E8CA8626D}" destId="{58B3D47F-2750-4466-95CA-5A225BDDBEB1}" srcOrd="0" destOrd="0" presId="urn:microsoft.com/office/officeart/2005/8/layout/radial4"/>
    <dgm:cxn modelId="{0C4EAB3D-F5B4-40BC-9E9F-3C0A190655F0}" type="presParOf" srcId="{288E949D-42C8-4275-871E-2C6E8CA8626D}" destId="{C337B76C-3B2E-4989-98FB-ECB98AF357C3}" srcOrd="1" destOrd="0" presId="urn:microsoft.com/office/officeart/2005/8/layout/radial4"/>
    <dgm:cxn modelId="{5FA45ADD-FEA5-410F-AEFB-B9CBB733C86A}" type="presParOf" srcId="{288E949D-42C8-4275-871E-2C6E8CA8626D}" destId="{6F145934-0317-49BE-B507-03A4F02FE37D}" srcOrd="2" destOrd="0" presId="urn:microsoft.com/office/officeart/2005/8/layout/radial4"/>
    <dgm:cxn modelId="{1264B19C-4A3B-41C4-90E7-2D6B9EA8381C}" type="presParOf" srcId="{288E949D-42C8-4275-871E-2C6E8CA8626D}" destId="{AB28E208-4F91-4AC1-AF5E-08D3360DC915}" srcOrd="3" destOrd="0" presId="urn:microsoft.com/office/officeart/2005/8/layout/radial4"/>
    <dgm:cxn modelId="{D9B6B181-2F3D-4C02-970D-567122180C54}" type="presParOf" srcId="{288E949D-42C8-4275-871E-2C6E8CA8626D}" destId="{93695614-2668-435B-BD2B-51ABF53DCD27}" srcOrd="4" destOrd="0" presId="urn:microsoft.com/office/officeart/2005/8/layout/radial4"/>
    <dgm:cxn modelId="{476760EF-D572-48BF-9037-7A29F5DD1746}" type="presParOf" srcId="{288E949D-42C8-4275-871E-2C6E8CA8626D}" destId="{12856B3E-645C-430C-BD65-68535632AD82}" srcOrd="5" destOrd="0" presId="urn:microsoft.com/office/officeart/2005/8/layout/radial4"/>
    <dgm:cxn modelId="{EDBB2D85-10DA-4421-A515-EBFEA20F96C4}" type="presParOf" srcId="{288E949D-42C8-4275-871E-2C6E8CA8626D}" destId="{C8DDB102-7054-4CF8-91E8-2B071A4F7EE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927FB-61A0-4DBB-ACF6-55295846A4B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5BA1E9-81B6-4641-8C59-AFB7890ED6E1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</a:rPr>
            <a:t>эффективная форма подготовки и мотивации к проектной деятельности  – </a:t>
          </a:r>
          <a:r>
            <a:rPr lang="ru-RU" sz="1800" b="1" i="1" dirty="0" smtClean="0">
              <a:solidFill>
                <a:srgbClr val="7030A0"/>
              </a:solidFill>
            </a:rPr>
            <a:t>модель трёх вопросов.</a:t>
          </a:r>
          <a:endParaRPr lang="ru-RU" sz="1800" dirty="0">
            <a:solidFill>
              <a:srgbClr val="7030A0"/>
            </a:solidFill>
          </a:endParaRPr>
        </a:p>
      </dgm:t>
    </dgm:pt>
    <dgm:pt modelId="{AA616D00-EC05-483F-A1B9-AC93249036E3}" type="parTrans" cxnId="{7E5B7D81-AF2C-495E-BC5C-FE6DCEFC9C4F}">
      <dgm:prSet/>
      <dgm:spPr/>
      <dgm:t>
        <a:bodyPr/>
        <a:lstStyle/>
        <a:p>
          <a:endParaRPr lang="ru-RU"/>
        </a:p>
      </dgm:t>
    </dgm:pt>
    <dgm:pt modelId="{0926A102-45AC-4489-9A9A-7F4097183C0D}" type="sibTrans" cxnId="{7E5B7D81-AF2C-495E-BC5C-FE6DCEFC9C4F}">
      <dgm:prSet/>
      <dgm:spPr/>
      <dgm:t>
        <a:bodyPr/>
        <a:lstStyle/>
        <a:p>
          <a:endParaRPr lang="ru-RU"/>
        </a:p>
      </dgm:t>
    </dgm:pt>
    <dgm:pt modelId="{2134BCE9-9446-446F-843D-FE5264169656}">
      <dgm:prSet phldrT="[Текст]"/>
      <dgm:spPr/>
      <dgm:t>
        <a:bodyPr/>
        <a:lstStyle/>
        <a:p>
          <a:r>
            <a:rPr lang="ru-RU" b="1" i="1" dirty="0" smtClean="0"/>
            <a:t>Что знают?</a:t>
          </a:r>
          <a:endParaRPr lang="ru-RU" dirty="0"/>
        </a:p>
      </dgm:t>
    </dgm:pt>
    <dgm:pt modelId="{51F54E59-3FBA-4C86-B5BA-8F11956D9872}" type="parTrans" cxnId="{8F994289-7C9C-4C3D-91CA-FD3A854886D7}">
      <dgm:prSet/>
      <dgm:spPr/>
      <dgm:t>
        <a:bodyPr/>
        <a:lstStyle/>
        <a:p>
          <a:endParaRPr lang="ru-RU"/>
        </a:p>
      </dgm:t>
    </dgm:pt>
    <dgm:pt modelId="{1B78F77F-5179-47A4-9755-56AEA94201B8}" type="sibTrans" cxnId="{8F994289-7C9C-4C3D-91CA-FD3A854886D7}">
      <dgm:prSet/>
      <dgm:spPr/>
      <dgm:t>
        <a:bodyPr/>
        <a:lstStyle/>
        <a:p>
          <a:endParaRPr lang="ru-RU"/>
        </a:p>
      </dgm:t>
    </dgm:pt>
    <dgm:pt modelId="{AEBB3005-6551-463D-9B94-FCF928E67E26}">
      <dgm:prSet phldrT="[Текст]"/>
      <dgm:spPr/>
      <dgm:t>
        <a:bodyPr/>
        <a:lstStyle/>
        <a:p>
          <a:r>
            <a:rPr lang="ru-RU" b="1" i="1" dirty="0" smtClean="0"/>
            <a:t>Что хотят узнать?</a:t>
          </a:r>
          <a:endParaRPr lang="ru-RU" dirty="0"/>
        </a:p>
      </dgm:t>
    </dgm:pt>
    <dgm:pt modelId="{39140E69-4FD8-4B59-A74A-48F8427989FF}" type="parTrans" cxnId="{7C9212F7-8288-4AB1-90A6-FC37E53DD649}">
      <dgm:prSet/>
      <dgm:spPr/>
      <dgm:t>
        <a:bodyPr/>
        <a:lstStyle/>
        <a:p>
          <a:endParaRPr lang="ru-RU"/>
        </a:p>
      </dgm:t>
    </dgm:pt>
    <dgm:pt modelId="{D26F3902-3BF6-44C9-B828-C847F2E92723}" type="sibTrans" cxnId="{7C9212F7-8288-4AB1-90A6-FC37E53DD649}">
      <dgm:prSet/>
      <dgm:spPr/>
      <dgm:t>
        <a:bodyPr/>
        <a:lstStyle/>
        <a:p>
          <a:endParaRPr lang="ru-RU"/>
        </a:p>
      </dgm:t>
    </dgm:pt>
    <dgm:pt modelId="{B6F40D12-8825-4811-BCD0-68A0AC3F8420}">
      <dgm:prSet phldrT="[Текст]"/>
      <dgm:spPr/>
      <dgm:t>
        <a:bodyPr/>
        <a:lstStyle/>
        <a:p>
          <a:r>
            <a:rPr lang="ru-RU" b="1" i="1" dirty="0" smtClean="0"/>
            <a:t>Что нужно сделать, чтобы узнать?</a:t>
          </a:r>
          <a:endParaRPr lang="ru-RU" dirty="0"/>
        </a:p>
      </dgm:t>
    </dgm:pt>
    <dgm:pt modelId="{F20D4084-D48D-4213-9ECD-16DC9DE4BCB0}" type="parTrans" cxnId="{D6103830-8CEB-44EE-AF75-029E29A210B8}">
      <dgm:prSet/>
      <dgm:spPr/>
      <dgm:t>
        <a:bodyPr/>
        <a:lstStyle/>
        <a:p>
          <a:endParaRPr lang="ru-RU"/>
        </a:p>
      </dgm:t>
    </dgm:pt>
    <dgm:pt modelId="{D91629BE-FDB0-407D-B84C-83D34DBE6C08}" type="sibTrans" cxnId="{D6103830-8CEB-44EE-AF75-029E29A210B8}">
      <dgm:prSet/>
      <dgm:spPr/>
      <dgm:t>
        <a:bodyPr/>
        <a:lstStyle/>
        <a:p>
          <a:endParaRPr lang="ru-RU"/>
        </a:p>
      </dgm:t>
    </dgm:pt>
    <dgm:pt modelId="{D4C74EE8-5E7F-4A7E-8164-501E72D0958E}" type="pres">
      <dgm:prSet presAssocID="{F2E927FB-61A0-4DBB-ACF6-55295846A4B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CCF3A7-1D33-41A0-84E2-8C2383B61283}" type="pres">
      <dgm:prSet presAssocID="{3D5BA1E9-81B6-4641-8C59-AFB7890ED6E1}" presName="hierRoot1" presStyleCnt="0"/>
      <dgm:spPr/>
    </dgm:pt>
    <dgm:pt modelId="{839C098D-0E42-49E0-94FB-3208AED31E80}" type="pres">
      <dgm:prSet presAssocID="{3D5BA1E9-81B6-4641-8C59-AFB7890ED6E1}" presName="composite" presStyleCnt="0"/>
      <dgm:spPr/>
    </dgm:pt>
    <dgm:pt modelId="{603E986E-2C46-4E68-AFA8-C152F8B6D577}" type="pres">
      <dgm:prSet presAssocID="{3D5BA1E9-81B6-4641-8C59-AFB7890ED6E1}" presName="background" presStyleLbl="node0" presStyleIdx="0" presStyleCnt="1"/>
      <dgm:spPr/>
    </dgm:pt>
    <dgm:pt modelId="{B2ED8135-44D2-4CE6-B86A-B8F1C7053CD2}" type="pres">
      <dgm:prSet presAssocID="{3D5BA1E9-81B6-4641-8C59-AFB7890ED6E1}" presName="text" presStyleLbl="fgAcc0" presStyleIdx="0" presStyleCnt="1" custScaleX="1403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4B348C-E62B-4440-AC64-CED1534404B5}" type="pres">
      <dgm:prSet presAssocID="{3D5BA1E9-81B6-4641-8C59-AFB7890ED6E1}" presName="hierChild2" presStyleCnt="0"/>
      <dgm:spPr/>
    </dgm:pt>
    <dgm:pt modelId="{88AECD16-4BF4-4942-8A91-6FB026DA7134}" type="pres">
      <dgm:prSet presAssocID="{51F54E59-3FBA-4C86-B5BA-8F11956D987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F7B9BCB-5CCD-4579-BE2B-D704041DEE60}" type="pres">
      <dgm:prSet presAssocID="{2134BCE9-9446-446F-843D-FE5264169656}" presName="hierRoot2" presStyleCnt="0"/>
      <dgm:spPr/>
    </dgm:pt>
    <dgm:pt modelId="{14ADDFFE-EFD8-456B-99E3-90B35017090E}" type="pres">
      <dgm:prSet presAssocID="{2134BCE9-9446-446F-843D-FE5264169656}" presName="composite2" presStyleCnt="0"/>
      <dgm:spPr/>
    </dgm:pt>
    <dgm:pt modelId="{C113448D-AE9A-48F2-BBA8-C8F817825412}" type="pres">
      <dgm:prSet presAssocID="{2134BCE9-9446-446F-843D-FE5264169656}" presName="background2" presStyleLbl="node2" presStyleIdx="0" presStyleCnt="3"/>
      <dgm:spPr/>
    </dgm:pt>
    <dgm:pt modelId="{8E57B25E-406A-4349-B09A-7E21AB1C7F43}" type="pres">
      <dgm:prSet presAssocID="{2134BCE9-9446-446F-843D-FE526416965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A68E05-35F0-495B-A3DF-5446EB392CBC}" type="pres">
      <dgm:prSet presAssocID="{2134BCE9-9446-446F-843D-FE5264169656}" presName="hierChild3" presStyleCnt="0"/>
      <dgm:spPr/>
    </dgm:pt>
    <dgm:pt modelId="{A6645E60-4AD3-40E1-8219-738A38CE7C97}" type="pres">
      <dgm:prSet presAssocID="{39140E69-4FD8-4B59-A74A-48F8427989FF}" presName="Name10" presStyleLbl="parChTrans1D2" presStyleIdx="1" presStyleCnt="3"/>
      <dgm:spPr/>
      <dgm:t>
        <a:bodyPr/>
        <a:lstStyle/>
        <a:p>
          <a:endParaRPr lang="ru-RU"/>
        </a:p>
      </dgm:t>
    </dgm:pt>
    <dgm:pt modelId="{34134706-D7B0-496C-8A6F-F769B254FF1B}" type="pres">
      <dgm:prSet presAssocID="{AEBB3005-6551-463D-9B94-FCF928E67E26}" presName="hierRoot2" presStyleCnt="0"/>
      <dgm:spPr/>
    </dgm:pt>
    <dgm:pt modelId="{C759E63E-A968-4328-93DD-A2802CD09FAC}" type="pres">
      <dgm:prSet presAssocID="{AEBB3005-6551-463D-9B94-FCF928E67E26}" presName="composite2" presStyleCnt="0"/>
      <dgm:spPr/>
    </dgm:pt>
    <dgm:pt modelId="{831F1D92-809A-4980-A9EC-828011E6FA7C}" type="pres">
      <dgm:prSet presAssocID="{AEBB3005-6551-463D-9B94-FCF928E67E26}" presName="background2" presStyleLbl="node2" presStyleIdx="1" presStyleCnt="3"/>
      <dgm:spPr/>
    </dgm:pt>
    <dgm:pt modelId="{C2EE009D-5D3A-4F84-9D98-19E0CE644EE8}" type="pres">
      <dgm:prSet presAssocID="{AEBB3005-6551-463D-9B94-FCF928E67E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D063B7-CFB2-49AB-90DA-D6372EC85CD0}" type="pres">
      <dgm:prSet presAssocID="{AEBB3005-6551-463D-9B94-FCF928E67E26}" presName="hierChild3" presStyleCnt="0"/>
      <dgm:spPr/>
    </dgm:pt>
    <dgm:pt modelId="{E95A5230-CA78-442B-8CD5-9A61007E70D5}" type="pres">
      <dgm:prSet presAssocID="{F20D4084-D48D-4213-9ECD-16DC9DE4BCB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F37DE2D8-6C79-4F45-98D3-5E93C986A132}" type="pres">
      <dgm:prSet presAssocID="{B6F40D12-8825-4811-BCD0-68A0AC3F8420}" presName="hierRoot2" presStyleCnt="0"/>
      <dgm:spPr/>
    </dgm:pt>
    <dgm:pt modelId="{94B1F8BB-6A1E-485A-A219-09B572778007}" type="pres">
      <dgm:prSet presAssocID="{B6F40D12-8825-4811-BCD0-68A0AC3F8420}" presName="composite2" presStyleCnt="0"/>
      <dgm:spPr/>
    </dgm:pt>
    <dgm:pt modelId="{E5F85CB4-7B50-4FE4-9ED4-F5E05D27C616}" type="pres">
      <dgm:prSet presAssocID="{B6F40D12-8825-4811-BCD0-68A0AC3F8420}" presName="background2" presStyleLbl="node2" presStyleIdx="2" presStyleCnt="3"/>
      <dgm:spPr/>
    </dgm:pt>
    <dgm:pt modelId="{83477B2C-A430-4F00-BCCD-21FCF72CD3CF}" type="pres">
      <dgm:prSet presAssocID="{B6F40D12-8825-4811-BCD0-68A0AC3F842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4AEB29-4BB6-46D5-AA33-D9D53E4CFEB9}" type="pres">
      <dgm:prSet presAssocID="{B6F40D12-8825-4811-BCD0-68A0AC3F8420}" presName="hierChild3" presStyleCnt="0"/>
      <dgm:spPr/>
    </dgm:pt>
  </dgm:ptLst>
  <dgm:cxnLst>
    <dgm:cxn modelId="{0A7CC16B-383D-4D4B-AFCD-DDE1A8888D63}" type="presOf" srcId="{2134BCE9-9446-446F-843D-FE5264169656}" destId="{8E57B25E-406A-4349-B09A-7E21AB1C7F43}" srcOrd="0" destOrd="0" presId="urn:microsoft.com/office/officeart/2005/8/layout/hierarchy1"/>
    <dgm:cxn modelId="{212FD16D-FFAD-4803-962D-F22F262CA38A}" type="presOf" srcId="{F20D4084-D48D-4213-9ECD-16DC9DE4BCB0}" destId="{E95A5230-CA78-442B-8CD5-9A61007E70D5}" srcOrd="0" destOrd="0" presId="urn:microsoft.com/office/officeart/2005/8/layout/hierarchy1"/>
    <dgm:cxn modelId="{20545D5B-B009-4373-9C88-3CB8F9551274}" type="presOf" srcId="{F2E927FB-61A0-4DBB-ACF6-55295846A4B6}" destId="{D4C74EE8-5E7F-4A7E-8164-501E72D0958E}" srcOrd="0" destOrd="0" presId="urn:microsoft.com/office/officeart/2005/8/layout/hierarchy1"/>
    <dgm:cxn modelId="{D6103830-8CEB-44EE-AF75-029E29A210B8}" srcId="{3D5BA1E9-81B6-4641-8C59-AFB7890ED6E1}" destId="{B6F40D12-8825-4811-BCD0-68A0AC3F8420}" srcOrd="2" destOrd="0" parTransId="{F20D4084-D48D-4213-9ECD-16DC9DE4BCB0}" sibTransId="{D91629BE-FDB0-407D-B84C-83D34DBE6C08}"/>
    <dgm:cxn modelId="{8F994289-7C9C-4C3D-91CA-FD3A854886D7}" srcId="{3D5BA1E9-81B6-4641-8C59-AFB7890ED6E1}" destId="{2134BCE9-9446-446F-843D-FE5264169656}" srcOrd="0" destOrd="0" parTransId="{51F54E59-3FBA-4C86-B5BA-8F11956D9872}" sibTransId="{1B78F77F-5179-47A4-9755-56AEA94201B8}"/>
    <dgm:cxn modelId="{87B7D7CE-4FE6-48D2-AD6F-B2BA901EF79C}" type="presOf" srcId="{3D5BA1E9-81B6-4641-8C59-AFB7890ED6E1}" destId="{B2ED8135-44D2-4CE6-B86A-B8F1C7053CD2}" srcOrd="0" destOrd="0" presId="urn:microsoft.com/office/officeart/2005/8/layout/hierarchy1"/>
    <dgm:cxn modelId="{B1A5014A-D7EC-496A-98F6-B02F6F3DD274}" type="presOf" srcId="{AEBB3005-6551-463D-9B94-FCF928E67E26}" destId="{C2EE009D-5D3A-4F84-9D98-19E0CE644EE8}" srcOrd="0" destOrd="0" presId="urn:microsoft.com/office/officeart/2005/8/layout/hierarchy1"/>
    <dgm:cxn modelId="{44DDD6A0-A103-41AB-B717-FB22AA94AB05}" type="presOf" srcId="{51F54E59-3FBA-4C86-B5BA-8F11956D9872}" destId="{88AECD16-4BF4-4942-8A91-6FB026DA7134}" srcOrd="0" destOrd="0" presId="urn:microsoft.com/office/officeart/2005/8/layout/hierarchy1"/>
    <dgm:cxn modelId="{7E5B7D81-AF2C-495E-BC5C-FE6DCEFC9C4F}" srcId="{F2E927FB-61A0-4DBB-ACF6-55295846A4B6}" destId="{3D5BA1E9-81B6-4641-8C59-AFB7890ED6E1}" srcOrd="0" destOrd="0" parTransId="{AA616D00-EC05-483F-A1B9-AC93249036E3}" sibTransId="{0926A102-45AC-4489-9A9A-7F4097183C0D}"/>
    <dgm:cxn modelId="{2905022E-2CCF-4028-8664-B901926103AD}" type="presOf" srcId="{B6F40D12-8825-4811-BCD0-68A0AC3F8420}" destId="{83477B2C-A430-4F00-BCCD-21FCF72CD3CF}" srcOrd="0" destOrd="0" presId="urn:microsoft.com/office/officeart/2005/8/layout/hierarchy1"/>
    <dgm:cxn modelId="{237B982D-A5CE-4B19-A4BF-9E9C2C63D9A7}" type="presOf" srcId="{39140E69-4FD8-4B59-A74A-48F8427989FF}" destId="{A6645E60-4AD3-40E1-8219-738A38CE7C97}" srcOrd="0" destOrd="0" presId="urn:microsoft.com/office/officeart/2005/8/layout/hierarchy1"/>
    <dgm:cxn modelId="{7C9212F7-8288-4AB1-90A6-FC37E53DD649}" srcId="{3D5BA1E9-81B6-4641-8C59-AFB7890ED6E1}" destId="{AEBB3005-6551-463D-9B94-FCF928E67E26}" srcOrd="1" destOrd="0" parTransId="{39140E69-4FD8-4B59-A74A-48F8427989FF}" sibTransId="{D26F3902-3BF6-44C9-B828-C847F2E92723}"/>
    <dgm:cxn modelId="{DCEA47FE-D8D0-4A22-8684-8DC77F4271C9}" type="presParOf" srcId="{D4C74EE8-5E7F-4A7E-8164-501E72D0958E}" destId="{36CCF3A7-1D33-41A0-84E2-8C2383B61283}" srcOrd="0" destOrd="0" presId="urn:microsoft.com/office/officeart/2005/8/layout/hierarchy1"/>
    <dgm:cxn modelId="{4E9EB6A1-DA80-4072-98D1-6393838AB2E7}" type="presParOf" srcId="{36CCF3A7-1D33-41A0-84E2-8C2383B61283}" destId="{839C098D-0E42-49E0-94FB-3208AED31E80}" srcOrd="0" destOrd="0" presId="urn:microsoft.com/office/officeart/2005/8/layout/hierarchy1"/>
    <dgm:cxn modelId="{3C28224C-EA10-4AC3-BFD2-0793C8EC544A}" type="presParOf" srcId="{839C098D-0E42-49E0-94FB-3208AED31E80}" destId="{603E986E-2C46-4E68-AFA8-C152F8B6D577}" srcOrd="0" destOrd="0" presId="urn:microsoft.com/office/officeart/2005/8/layout/hierarchy1"/>
    <dgm:cxn modelId="{628E9366-CB23-4B50-BD81-A104A53A88E8}" type="presParOf" srcId="{839C098D-0E42-49E0-94FB-3208AED31E80}" destId="{B2ED8135-44D2-4CE6-B86A-B8F1C7053CD2}" srcOrd="1" destOrd="0" presId="urn:microsoft.com/office/officeart/2005/8/layout/hierarchy1"/>
    <dgm:cxn modelId="{FD25645A-6AE3-481E-BFB7-35A678BC2872}" type="presParOf" srcId="{36CCF3A7-1D33-41A0-84E2-8C2383B61283}" destId="{DB4B348C-E62B-4440-AC64-CED1534404B5}" srcOrd="1" destOrd="0" presId="urn:microsoft.com/office/officeart/2005/8/layout/hierarchy1"/>
    <dgm:cxn modelId="{E26A5393-3F7C-4208-A797-98758109B563}" type="presParOf" srcId="{DB4B348C-E62B-4440-AC64-CED1534404B5}" destId="{88AECD16-4BF4-4942-8A91-6FB026DA7134}" srcOrd="0" destOrd="0" presId="urn:microsoft.com/office/officeart/2005/8/layout/hierarchy1"/>
    <dgm:cxn modelId="{3005A781-7E02-4283-A136-67E42EAFC774}" type="presParOf" srcId="{DB4B348C-E62B-4440-AC64-CED1534404B5}" destId="{AF7B9BCB-5CCD-4579-BE2B-D704041DEE60}" srcOrd="1" destOrd="0" presId="urn:microsoft.com/office/officeart/2005/8/layout/hierarchy1"/>
    <dgm:cxn modelId="{3A6C5E68-9CEF-4E6B-A7AB-037ED618498E}" type="presParOf" srcId="{AF7B9BCB-5CCD-4579-BE2B-D704041DEE60}" destId="{14ADDFFE-EFD8-456B-99E3-90B35017090E}" srcOrd="0" destOrd="0" presId="urn:microsoft.com/office/officeart/2005/8/layout/hierarchy1"/>
    <dgm:cxn modelId="{7DFA0C9D-D935-4F1A-81BE-F1917F116EAA}" type="presParOf" srcId="{14ADDFFE-EFD8-456B-99E3-90B35017090E}" destId="{C113448D-AE9A-48F2-BBA8-C8F817825412}" srcOrd="0" destOrd="0" presId="urn:microsoft.com/office/officeart/2005/8/layout/hierarchy1"/>
    <dgm:cxn modelId="{7A6C66EB-3202-45E5-A34E-B5DD702B9054}" type="presParOf" srcId="{14ADDFFE-EFD8-456B-99E3-90B35017090E}" destId="{8E57B25E-406A-4349-B09A-7E21AB1C7F43}" srcOrd="1" destOrd="0" presId="urn:microsoft.com/office/officeart/2005/8/layout/hierarchy1"/>
    <dgm:cxn modelId="{49D11537-86E8-4EAA-92B3-40065C2DFB0F}" type="presParOf" srcId="{AF7B9BCB-5CCD-4579-BE2B-D704041DEE60}" destId="{E0A68E05-35F0-495B-A3DF-5446EB392CBC}" srcOrd="1" destOrd="0" presId="urn:microsoft.com/office/officeart/2005/8/layout/hierarchy1"/>
    <dgm:cxn modelId="{222BA0E7-3B4A-4BA3-9542-9AAD65E3A1E8}" type="presParOf" srcId="{DB4B348C-E62B-4440-AC64-CED1534404B5}" destId="{A6645E60-4AD3-40E1-8219-738A38CE7C97}" srcOrd="2" destOrd="0" presId="urn:microsoft.com/office/officeart/2005/8/layout/hierarchy1"/>
    <dgm:cxn modelId="{E46820CD-05BD-4E24-8BA5-E61FC1FFB829}" type="presParOf" srcId="{DB4B348C-E62B-4440-AC64-CED1534404B5}" destId="{34134706-D7B0-496C-8A6F-F769B254FF1B}" srcOrd="3" destOrd="0" presId="urn:microsoft.com/office/officeart/2005/8/layout/hierarchy1"/>
    <dgm:cxn modelId="{1183323F-81A3-433A-A367-DD81E2D3D466}" type="presParOf" srcId="{34134706-D7B0-496C-8A6F-F769B254FF1B}" destId="{C759E63E-A968-4328-93DD-A2802CD09FAC}" srcOrd="0" destOrd="0" presId="urn:microsoft.com/office/officeart/2005/8/layout/hierarchy1"/>
    <dgm:cxn modelId="{9D19CF87-377C-4050-9AB6-FB56E84C84CC}" type="presParOf" srcId="{C759E63E-A968-4328-93DD-A2802CD09FAC}" destId="{831F1D92-809A-4980-A9EC-828011E6FA7C}" srcOrd="0" destOrd="0" presId="urn:microsoft.com/office/officeart/2005/8/layout/hierarchy1"/>
    <dgm:cxn modelId="{2A175137-0296-49D4-B1CF-32C02FE50558}" type="presParOf" srcId="{C759E63E-A968-4328-93DD-A2802CD09FAC}" destId="{C2EE009D-5D3A-4F84-9D98-19E0CE644EE8}" srcOrd="1" destOrd="0" presId="urn:microsoft.com/office/officeart/2005/8/layout/hierarchy1"/>
    <dgm:cxn modelId="{1F9FBF95-26EC-4584-860E-4C8A33376CFA}" type="presParOf" srcId="{34134706-D7B0-496C-8A6F-F769B254FF1B}" destId="{6CD063B7-CFB2-49AB-90DA-D6372EC85CD0}" srcOrd="1" destOrd="0" presId="urn:microsoft.com/office/officeart/2005/8/layout/hierarchy1"/>
    <dgm:cxn modelId="{77FCF95E-B5DA-4503-9B58-E03D12E44508}" type="presParOf" srcId="{DB4B348C-E62B-4440-AC64-CED1534404B5}" destId="{E95A5230-CA78-442B-8CD5-9A61007E70D5}" srcOrd="4" destOrd="0" presId="urn:microsoft.com/office/officeart/2005/8/layout/hierarchy1"/>
    <dgm:cxn modelId="{2C7780FB-33F0-4398-9850-41F4A3D6BDA2}" type="presParOf" srcId="{DB4B348C-E62B-4440-AC64-CED1534404B5}" destId="{F37DE2D8-6C79-4F45-98D3-5E93C986A132}" srcOrd="5" destOrd="0" presId="urn:microsoft.com/office/officeart/2005/8/layout/hierarchy1"/>
    <dgm:cxn modelId="{86A261AE-5AEC-44AD-958B-CAE96C280361}" type="presParOf" srcId="{F37DE2D8-6C79-4F45-98D3-5E93C986A132}" destId="{94B1F8BB-6A1E-485A-A219-09B572778007}" srcOrd="0" destOrd="0" presId="urn:microsoft.com/office/officeart/2005/8/layout/hierarchy1"/>
    <dgm:cxn modelId="{58846384-9D91-4D39-B91E-528A40D72358}" type="presParOf" srcId="{94B1F8BB-6A1E-485A-A219-09B572778007}" destId="{E5F85CB4-7B50-4FE4-9ED4-F5E05D27C616}" srcOrd="0" destOrd="0" presId="urn:microsoft.com/office/officeart/2005/8/layout/hierarchy1"/>
    <dgm:cxn modelId="{1EE3C456-98A6-495D-9ACF-DFE69573A737}" type="presParOf" srcId="{94B1F8BB-6A1E-485A-A219-09B572778007}" destId="{83477B2C-A430-4F00-BCCD-21FCF72CD3CF}" srcOrd="1" destOrd="0" presId="urn:microsoft.com/office/officeart/2005/8/layout/hierarchy1"/>
    <dgm:cxn modelId="{0CFFB26C-DC2E-41E9-B622-2F19E1913B4E}" type="presParOf" srcId="{F37DE2D8-6C79-4F45-98D3-5E93C986A132}" destId="{6C4AEB29-4BB6-46D5-AA33-D9D53E4CFEB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B3D47F-2750-4466-95CA-5A225BDDBEB1}">
      <dsp:nvSpPr>
        <dsp:cNvPr id="0" name=""/>
        <dsp:cNvSpPr/>
      </dsp:nvSpPr>
      <dsp:spPr>
        <a:xfrm>
          <a:off x="2631744" y="3539741"/>
          <a:ext cx="2880410" cy="25704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Основные требования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2631744" y="3539741"/>
        <a:ext cx="2880410" cy="2570418"/>
      </dsp:txXfrm>
    </dsp:sp>
    <dsp:sp modelId="{C337B76C-3B2E-4989-98FB-ECB98AF357C3}">
      <dsp:nvSpPr>
        <dsp:cNvPr id="0" name=""/>
        <dsp:cNvSpPr/>
      </dsp:nvSpPr>
      <dsp:spPr>
        <a:xfrm rot="12900000">
          <a:off x="1044269" y="3031602"/>
          <a:ext cx="1979246" cy="73256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145934-0317-49BE-B507-03A4F02FE37D}">
      <dsp:nvSpPr>
        <dsp:cNvPr id="0" name=""/>
        <dsp:cNvSpPr/>
      </dsp:nvSpPr>
      <dsp:spPr>
        <a:xfrm>
          <a:off x="2292" y="1853504"/>
          <a:ext cx="2441897" cy="19535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В основе любого проекта лежит проблема, для решения которой требуется исследовательский поиск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292" y="1853504"/>
        <a:ext cx="2441897" cy="1953518"/>
      </dsp:txXfrm>
    </dsp:sp>
    <dsp:sp modelId="{AB28E208-4F91-4AC1-AF5E-08D3360DC915}">
      <dsp:nvSpPr>
        <dsp:cNvPr id="0" name=""/>
        <dsp:cNvSpPr/>
      </dsp:nvSpPr>
      <dsp:spPr>
        <a:xfrm rot="16200000">
          <a:off x="3036030" y="2016954"/>
          <a:ext cx="2071839" cy="73256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95614-2668-435B-BD2B-51ABF53DCD27}">
      <dsp:nvSpPr>
        <dsp:cNvPr id="0" name=""/>
        <dsp:cNvSpPr/>
      </dsp:nvSpPr>
      <dsp:spPr>
        <a:xfrm>
          <a:off x="2851001" y="370559"/>
          <a:ext cx="2441897" cy="1953518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</a:rPr>
            <a:t>Проект – это «игра всерьёз», результаты его значимы для детей и взрослых</a:t>
          </a:r>
          <a:endParaRPr lang="ru-RU" sz="1600" kern="1200" dirty="0">
            <a:solidFill>
              <a:srgbClr val="C00000"/>
            </a:solidFill>
          </a:endParaRPr>
        </a:p>
      </dsp:txBody>
      <dsp:txXfrm>
        <a:off x="2851001" y="370559"/>
        <a:ext cx="2441897" cy="1953518"/>
      </dsp:txXfrm>
    </dsp:sp>
    <dsp:sp modelId="{12856B3E-645C-430C-BD65-68535632AD82}">
      <dsp:nvSpPr>
        <dsp:cNvPr id="0" name=""/>
        <dsp:cNvSpPr/>
      </dsp:nvSpPr>
      <dsp:spPr>
        <a:xfrm rot="19500000">
          <a:off x="5120384" y="3031602"/>
          <a:ext cx="1979246" cy="73256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DB102-7054-4CF8-91E8-2B071A4F7EEC}">
      <dsp:nvSpPr>
        <dsp:cNvPr id="0" name=""/>
        <dsp:cNvSpPr/>
      </dsp:nvSpPr>
      <dsp:spPr>
        <a:xfrm>
          <a:off x="5699710" y="954475"/>
          <a:ext cx="2441897" cy="3751575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70C0"/>
              </a:solidFill>
            </a:rPr>
            <a:t>Обязательные составляющие проекта: детская самостоятельность (при поддержке педагога), сотворчество детей и взрослых, развитие коммуникативных способностей детей, познавательных и творческих навыков, применение дошкольниками полученных знаний на практике.</a:t>
          </a:r>
          <a:endParaRPr lang="ru-RU" sz="1600" kern="1200" dirty="0">
            <a:solidFill>
              <a:srgbClr val="0070C0"/>
            </a:solidFill>
          </a:endParaRPr>
        </a:p>
      </dsp:txBody>
      <dsp:txXfrm>
        <a:off x="5699710" y="954475"/>
        <a:ext cx="2441897" cy="37515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E44B1-940E-470B-BC35-CDD51449B55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F7EA7-2525-492B-914D-59F76D0B4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мы знаем?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Воспитатель фиксирует высказывания каждого ребёнка, подписывая под ним имя автора высказывания.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мы хотим узнать?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Воспитатель записывает идеи и факты о которых им было бы интересно узнать. Из полученной информации создают «проектную паутинку» - карту проекта, где показана взаимосвязь дополняющих друг друга тем. «Проектная паутинка» представляет собой схему развития будущего проекта.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КАК УЗНАТЬ?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Пишем все возможные пути решения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F7EA7-2525-492B-914D-59F76D0B44E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577DFC-CD8B-41B0-BD02-CAB500ECB343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6CE16-BB63-4CB1-AE56-3DDE444729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A2869-A723-4962-B1B5-D354A8E43549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D94E4C-5668-4C1F-ABCA-E73F26A1CA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9E979-1C24-475D-AEC2-160258C4EBD2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4D179-66F6-4CEE-9F2D-53DF03A28E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433D3-D9DE-4CA4-B632-D8F672C37EC0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1D6A0-2848-418B-AA73-CE44D1E189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30A31B-47AA-453E-9276-1F8E90FB8BBC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8516C-20BA-41C6-9545-14D9F2C31D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EECD93-16DE-4FAA-890F-FC96B830D999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D6FE1C-1DAE-42AC-8C1A-281EF74911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23399D-2916-4263-A60F-59110B9C46A2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FDE115-3358-45F1-8555-91767613B7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CEAA28-1043-498F-8647-973C0F9F1338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617C8D-85D1-4806-9254-78C431AD73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240142-570B-431B-A1BA-2D0CD72C2032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49B25-EF5F-46A7-83E7-574537FFDF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1205E-B8B6-4F83-9725-76545182DF09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15FCB-2D08-4D3C-BF95-E6B6122681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815C9-5E03-433E-B405-68803904C992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71939-6A2A-439E-ABC0-EE87EC1F7E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B1B0CE-4022-45A5-91AB-6BBB5857892E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C60221-CC3E-481F-BB68-3DB6142EF7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ndia.ru/text/category/vitrazh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96753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«ПРОЕКТНАЯ ДЕЯТЕЛЬНОСТЬ В ДОУ»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547664" y="188640"/>
            <a:ext cx="6408712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исследовательской деятельности детей</a:t>
            </a:r>
          </a:p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844824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этап – выбор темы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844824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Второй этап – постановка вопросов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1844824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Третий этап – сбор информации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3501008"/>
            <a:ext cx="2520280" cy="3096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выбирают интересующую их тему или проблему или педагог ставит её, если дети ещё не подготовлены к выбору</a:t>
            </a:r>
            <a:r>
              <a:rPr lang="ru-RU" sz="2000" dirty="0" smtClean="0"/>
              <a:t>.</a:t>
            </a:r>
          </a:p>
          <a:p>
            <a:pPr algn="ctr"/>
            <a:endParaRPr lang="ru-RU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3356992"/>
            <a:ext cx="3312368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Объяснить детям, что для того, чтобы подготовить сообщение о теме, надо собрать всю доступную информацию по теме и обработать её. Как можно это сделать? Надо рассказать о том, что есть много способов сбора информации. Дети сами предлагают все возможные варианты, записываем их: подумать; спросить у другого человека;  узнать из книг;  понаблюдать; посмотреть по телевизору и т. д.</a:t>
            </a:r>
          </a:p>
          <a:p>
            <a:pPr algn="just"/>
            <a:endParaRPr lang="ru-RU" dirty="0" smtClean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3429000"/>
            <a:ext cx="2520280" cy="3096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 помощью родителей и педагогов могут зарисовать, наклеить картинки, записать все, что найдут по теме. Кроме того, собирается информация в виде выставки книг, альбомов, слайдов и т. д. </a:t>
            </a:r>
          </a:p>
          <a:p>
            <a:pPr algn="ctr"/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3568" y="260648"/>
          <a:ext cx="771530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404664"/>
            <a:ext cx="799288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Эффективная форма сбора информации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5536" y="1340768"/>
            <a:ext cx="8352928" cy="525658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 дословном переводе с английского значит накопленная книга.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это самодельная книжечка или папочка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Внутри множество: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кармашков,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книжек-раскладушек,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конвертиков,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окошек,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дверок,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других деталей.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cs typeface="Aharoni" pitchFamily="2" charset="-79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8" y="620688"/>
            <a:ext cx="4248472" cy="58326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педагогов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Организация материала по изучаемой теме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Оформление результатов совместной проектной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индивидуальной и самостоятельной работы с детьми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716016" y="620688"/>
            <a:ext cx="4248472" cy="58326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детей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Понимание и запоминание информации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Приобретение навыка самостоятельного сбора и организации информации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Повторение и закрепление материала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4.bp.blogspot.com/-psbdBQVDc9M/UcLzNjE_lrI/AAAAAAAAWtc/p7y3O5sVgiY/s640/20.06.2013+13-23-42_00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92696"/>
            <a:ext cx="8064000" cy="6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g-fotki.yandex.ru/get/9167/158094028.5/0_dfef3_514f867e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76672"/>
            <a:ext cx="76200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g-fotki.yandex.ru/get/9150/158094028.10/0_ec9f8_8916ada9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0"/>
            <a:ext cx="6696000" cy="66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4.bp.blogspot.com/-i1rIYHRFryk/UxCV4A7UdjI/AAAAAAAAaKE/5JIg9VZAvIU/s1600/Spring-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8821613" cy="36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mg-fotki.yandex.ru/get/9807/158094028.15/0_f3b13_12c9b9c5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24744"/>
            <a:ext cx="9088000" cy="511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4.bp.blogspot.com/-llNQOFLqdxY/U7WW9SiEE1I/AAAAAAAAbhU/DzRXhGeVGiM/s1600/%25D0%25AD%25D0%25BA%25D0%25BE%25D0%25BB%25D0%25BE%25D0%25B3%25D0%25B8%25D1%258F-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60648"/>
            <a:ext cx="6372000" cy="63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500062" y="726042"/>
            <a:ext cx="803237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just"/>
            <a:r>
              <a:rPr lang="ru-RU" sz="2800" b="1" dirty="0">
                <a:solidFill>
                  <a:srgbClr val="7030A0"/>
                </a:solidFill>
                <a:cs typeface="Times New Roman" pitchFamily="18" charset="0"/>
              </a:rPr>
              <a:t>Основной целью проектного метода в детских садах является развитие свободной творческой личности ребёнка, которое определяется задачами развития и задачами исследовательской деятельности детей.</a:t>
            </a:r>
            <a:endParaRPr lang="en-US" sz="2800" b="1" dirty="0">
              <a:solidFill>
                <a:srgbClr val="7030A0"/>
              </a:solidFill>
              <a:cs typeface="Times New Roman" pitchFamily="18" charset="0"/>
            </a:endParaRPr>
          </a:p>
          <a:p>
            <a:pPr indent="342900" algn="just"/>
            <a:endParaRPr lang="en-US" sz="2800" b="1" dirty="0">
              <a:solidFill>
                <a:srgbClr val="7030A0"/>
              </a:solidFill>
            </a:endParaRPr>
          </a:p>
          <a:p>
            <a:pPr indent="342900" algn="just"/>
            <a:endParaRPr lang="ru-RU" sz="2800" b="1" dirty="0">
              <a:solidFill>
                <a:srgbClr val="7030A0"/>
              </a:solidFill>
            </a:endParaRPr>
          </a:p>
          <a:p>
            <a:pPr indent="342900" algn="ctr" eaLnBrk="0" hangingPunct="0"/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Проекты – одна из самых успешных форм индивидуализации дошкольного образования</a:t>
            </a:r>
            <a:r>
              <a:rPr lang="ru-RU" sz="2400" b="1" dirty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3.bp.blogspot.com/-P6SbA1WhmEc/VQ8dna0DzDI/AAAAAAAAjlc/LKV7iwYoSjM/s1600/%D0%9E%D0%B3%D0%BE%D1%80%D0%BE%D0%B4-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476672"/>
            <a:ext cx="7114122" cy="61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2.bp.blogspot.com/-27lbhKyZSCc/VT40dnz5p-I/AAAAAAAAkME/U5AweyuF3UY/s1600/%D0%9A%D0%BE%D0%BB%D0%BB%D0%B0%D0%B6%D0%B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8208000" cy="61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okslyubavina.files.wordpress.com/2014/12/dsc08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0648"/>
            <a:ext cx="8303999" cy="62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okslyubavina.files.wordpress.com/2014/12/dsc08501-e14282490548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7954744" cy="56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84784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проект должен быть доведен до успешного завершения, оставляя у ребенка чувство гордости за полученный результат.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66429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вас за внимание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674829"/>
            <a:ext cx="73448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41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 - это специально организованный взрослым и выполняемый детьми комплекс действий, завершающийся созданием творческих работ.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12777"/>
            <a:ext cx="770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проектов – это педагогическая технология, стержнем которой является самостоятельная деятельность 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продукты.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39552" y="188640"/>
          <a:ext cx="81439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9" y="836712"/>
          <a:ext cx="8424936" cy="5893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709"/>
                <a:gridCol w="5149227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количеству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Индивидуальные</a:t>
                      </a:r>
                    </a:p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Групповые</a:t>
                      </a:r>
                    </a:p>
                  </a:txBody>
                  <a:tcPr/>
                </a:tc>
              </a:tr>
              <a:tr h="1153990"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содержанию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Монопроекты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(одна образовательная область)</a:t>
                      </a:r>
                    </a:p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Интегративные (две и более образовательные области)</a:t>
                      </a:r>
                    </a:p>
                  </a:txBody>
                  <a:tcPr/>
                </a:tc>
              </a:tr>
              <a:tr h="1189406"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продолжительности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Краткосрочные (1-4 недели)</a:t>
                      </a:r>
                    </a:p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Среднесрочные (до 1 месяца)</a:t>
                      </a:r>
                    </a:p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Долгосрочные (полугодие, учебный год)</a:t>
                      </a:r>
                    </a:p>
                  </a:txBody>
                  <a:tcPr/>
                </a:tc>
              </a:tr>
              <a:tr h="1610001"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доминирующему виду проектной деятельности (по Л.В. Киселевой)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Ролево-игровой</a:t>
                      </a:r>
                      <a:endParaRPr lang="ru-RU" sz="2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fontAlgn="base"/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Творческий</a:t>
                      </a:r>
                    </a:p>
                    <a:p>
                      <a:pPr fontAlgn="base"/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Информационно-практико-ориентированный</a:t>
                      </a:r>
                      <a:endParaRPr lang="ru-RU" sz="2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fontAlgn="base"/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Исследовательско-творческий</a:t>
                      </a:r>
                      <a:endParaRPr lang="ru-RU" sz="2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19672" y="188640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Типология проектов в ДОУ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908720"/>
          <a:ext cx="8568950" cy="5746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4392488"/>
                <a:gridCol w="1872206"/>
              </a:tblGrid>
              <a:tr h="50405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 детей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2143">
                <a:tc>
                  <a:txBody>
                    <a:bodyPr/>
                    <a:lstStyle/>
                    <a:p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Ролево-игровой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Используются элементы творческих игр, когда дети входят в образ персонажей сказки и решают по-своему поставленные проблемы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Вторая младшая</a:t>
                      </a:r>
                    </a:p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группа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3617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Творческий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результата работы в виде детского праздника, детского дизайна и т. п.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Вторая младшая</a:t>
                      </a:r>
                    </a:p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группа</a:t>
                      </a:r>
                    </a:p>
                  </a:txBody>
                  <a:tcPr/>
                </a:tc>
              </a:tr>
              <a:tr h="1405287">
                <a:tc>
                  <a:txBody>
                    <a:bodyPr/>
                    <a:lstStyle/>
                    <a:p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Информационно-практико-ориентированный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собирают информацию и реализуют ее,</a:t>
                      </a:r>
                    </a:p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ориентируясь на социальные интересы</a:t>
                      </a:r>
                    </a:p>
                    <a:p>
                      <a:pPr fontAlgn="base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(оформление и дизайн группы, </a:t>
                      </a:r>
                      <a:r>
                        <a:rPr lang="ru-RU" sz="20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 tooltip="Витраж"/>
                        </a:rPr>
                        <a:t>витражи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и др.)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Средняя группа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6646">
                <a:tc>
                  <a:txBody>
                    <a:bodyPr/>
                    <a:lstStyle/>
                    <a:p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Исследовательско-творческий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экспериментируют, а затем оформляют результаты в виде газет, драматизации, детского дизайна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Старшая группа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Типы проектов в ДОУ (по Л. В. Киселевой)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50825" y="1557338"/>
            <a:ext cx="8686800" cy="50419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педагог помогает ребёнку выбрать наиболее актуальную и посильную для него задачу на определённый отрезок времени.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2.Разработка проекта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план деятельности по достижению цели: 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 кому обратиться за помощью (взрослому, педагогу);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каких источниках можно найти информацию;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предметы использовать (принадлежность, оборудование);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какими предметами научиться работать для достижения цели.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3.Выполнение проекта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практическая часть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4.Подведение итогов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определение задач для новых проектов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этапы работы над проектом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0"/>
            <a:ext cx="8072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1600" b="1" dirty="0">
                <a:solidFill>
                  <a:srgbClr val="FFFF00"/>
                </a:solidFill>
                <a:cs typeface="Times New Roman" pitchFamily="18" charset="0"/>
              </a:rPr>
              <a:t>Образовательной основой проекта может выступать так называемая «паутинка», содержащая систему познавательной информации по теме проекта. Она может заполняться воспитателем вместе с детьми по ходу проекта и может быть разработана и записана воспитателем заранее. Записи лучше вести печатными буквами.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Group 48"/>
          <p:cNvGraphicFramePr>
            <a:graphicFrameLocks/>
          </p:cNvGraphicFramePr>
          <p:nvPr/>
        </p:nvGraphicFramePr>
        <p:xfrm>
          <a:off x="0" y="1357313"/>
          <a:ext cx="9144000" cy="5500703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1133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Познание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–познавательно -исследовательская) указать формы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Чтение художественной литературы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чтение) указать формы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Коммуникация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коммуникативная) указать формы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5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Социализация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игровая) указать формы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Трудовая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трудовая)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Безопасность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(интеграция разных видов деятельности)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5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Здоровье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(интеграция разных видов деятельности)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Физическая культура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двигательная)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Художественное творчество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продуктивная) указать формы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5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Музыка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(ведущая деятельность – музыкально-художественная)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Формы взаимодействия с семьёй и социальными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партнёрами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указать формы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Режимные моменты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(интеграция разных видов деятельности) указать формы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2164</TotalTime>
  <Words>908</Words>
  <Application>Microsoft Office PowerPoint</Application>
  <PresentationFormat>Экран (4:3)</PresentationFormat>
  <Paragraphs>125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Типы проектов в ДОУ (по Л. В. Киселевой)</vt:lpstr>
      <vt:lpstr>Основные этапы работы над проектом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Благодарю вас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165</cp:revision>
  <dcterms:modified xsi:type="dcterms:W3CDTF">2017-02-06T16:22:14Z</dcterms:modified>
</cp:coreProperties>
</file>