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46.jpeg" ContentType="image/jpeg"/>
  <Override PartName="/ppt/media/image35.jpeg" ContentType="image/jpeg"/>
  <Override PartName="/ppt/media/image8.gif" ContentType="image/gif"/>
  <Override PartName="/ppt/media/image20.jpeg" ContentType="image/jpeg"/>
  <Override PartName="/ppt/media/image10.gif" ContentType="image/gif"/>
  <Override PartName="/ppt/media/image12.png" ContentType="image/png"/>
  <Override PartName="/ppt/media/image48.jpeg" ContentType="image/jpeg"/>
  <Override PartName="/ppt/media/image37.jpeg" ContentType="image/jpeg"/>
  <Override PartName="/ppt/media/image22.jpeg" ContentType="image/jpeg"/>
  <Override PartName="/ppt/media/image24.jpeg" ContentType="image/jpeg"/>
  <Override PartName="/ppt/media/image13.jpeg" ContentType="image/jpeg"/>
  <Override PartName="/ppt/media/image2.jpeg" ContentType="image/jpeg"/>
  <Override PartName="/ppt/media/image41.jpeg" ContentType="image/jpeg"/>
  <Override PartName="/ppt/media/image30.jpeg" ContentType="image/jpeg"/>
  <Override PartName="/ppt/media/image26.jpeg" ContentType="image/jpeg"/>
  <Override PartName="/ppt/media/image15.jpeg" ContentType="image/jpeg"/>
  <Override PartName="/ppt/media/image4.jpeg" ContentType="image/jpeg"/>
  <Override PartName="/ppt/media/image43.jpeg" ContentType="image/jpeg"/>
  <Override PartName="/ppt/media/image32.jpeg" ContentType="image/jpeg"/>
  <Override PartName="/ppt/media/image39.jpeg" ContentType="image/jpeg"/>
  <Override PartName="/ppt/media/image17.jpeg" ContentType="image/jpeg"/>
  <Override PartName="/ppt/media/image28.jpeg" ContentType="image/jpeg"/>
  <Override PartName="/ppt/media/image45.jpeg" ContentType="image/jpeg"/>
  <Override PartName="/ppt/media/image34.jpeg" ContentType="image/jpeg"/>
  <Override PartName="/ppt/media/image19.jpeg" ContentType="image/jpeg"/>
  <Override PartName="/ppt/media/image7.gif" ContentType="image/gif"/>
  <Override PartName="/ppt/media/image47.jpeg" ContentType="image/jpeg"/>
  <Override PartName="/ppt/media/image36.jpeg" ContentType="image/jpeg"/>
  <Override PartName="/ppt/media/image9.gif" ContentType="image/gif"/>
  <Override PartName="/ppt/media/image11.gif" ContentType="image/gif"/>
  <Override PartName="/ppt/media/image21.jpeg" ContentType="image/jpeg"/>
  <Override PartName="/ppt/media/image23.jpeg" ContentType="image/jpeg"/>
  <Override PartName="/ppt/media/image1.jpeg" ContentType="image/jpeg"/>
  <Override PartName="/ppt/media/image40.jpeg" ContentType="image/jpeg"/>
  <Override PartName="/ppt/media/image25.jpeg" ContentType="image/jpeg"/>
  <Override PartName="/ppt/media/image14.jpeg" ContentType="image/jpeg"/>
  <Override PartName="/ppt/media/image3.jpeg" ContentType="image/jpeg"/>
  <Override PartName="/ppt/media/image42.jpeg" ContentType="image/jpeg"/>
  <Override PartName="/ppt/media/image31.jpeg" ContentType="image/jpeg"/>
  <Override PartName="/ppt/media/image38.jpeg" ContentType="image/jpeg"/>
  <Override PartName="/ppt/media/image16.jpeg" ContentType="image/jpeg"/>
  <Override PartName="/ppt/media/image27.jpeg" ContentType="image/jpeg"/>
  <Override PartName="/ppt/media/image5.jpeg" ContentType="image/jpeg"/>
  <Override PartName="/ppt/media/image44.jpeg" ContentType="image/jpeg"/>
  <Override PartName="/ppt/media/image33.jpeg" ContentType="image/jpeg"/>
  <Override PartName="/ppt/media/image29.jpeg" ContentType="image/jpeg"/>
  <Override PartName="/ppt/media/image18.jpeg" ContentType="image/jpeg"/>
  <Override PartName="/ppt/media/image6.gif" ContentType="image/gif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e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0021C131-9101-41C1-81D1-211181C1E1F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e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8e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>
                <a:solidFill>
                  <a:srgbClr val="8e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>
                <a:solidFill>
                  <a:srgbClr val="8e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>
                <a:solidFill>
                  <a:srgbClr val="8e000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>
                <a:solidFill>
                  <a:srgbClr val="8e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8e000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8e000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>
                <a:solidFill>
                  <a:srgbClr val="8e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Font typeface="Arial"/>
              <a:buChar char="–"/>
            </a:pPr>
            <a:r>
              <a:rPr lang="ru-RU" sz="2400">
                <a:solidFill>
                  <a:srgbClr val="8e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Font typeface="Arial"/>
              <a:buChar char="•"/>
            </a:pPr>
            <a:r>
              <a:rPr lang="ru-RU" sz="2000">
                <a:solidFill>
                  <a:srgbClr val="8e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Font typeface="Arial"/>
              <a:buChar char="–"/>
            </a:pPr>
            <a:r>
              <a:rPr lang="ru-RU" sz="2000">
                <a:solidFill>
                  <a:srgbClr val="8e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81617181-9161-4161-91D1-D1118141111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e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21B13101-01D1-4131-9121-D121F181E18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61B1E131-71B1-4141-91C1-1151A131314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gif"/><Relationship Id="rId3" Type="http://schemas.openxmlformats.org/officeDocument/2006/relationships/image" Target="../media/image7.gif"/><Relationship Id="rId4" Type="http://schemas.openxmlformats.org/officeDocument/2006/relationships/image" Target="../media/image8.gif"/><Relationship Id="rId5" Type="http://schemas.openxmlformats.org/officeDocument/2006/relationships/image" Target="../media/image9.gif"/><Relationship Id="rId6" Type="http://schemas.openxmlformats.org/officeDocument/2006/relationships/image" Target="../media/image10.gif"/><Relationship Id="rId7" Type="http://schemas.openxmlformats.org/officeDocument/2006/relationships/image" Target="../media/image11.gif"/><Relationship Id="rId8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jpeg"/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7" Type="http://schemas.openxmlformats.org/officeDocument/2006/relationships/image" Target="../media/image38.jpeg"/><Relationship Id="rId8" Type="http://schemas.openxmlformats.org/officeDocument/2006/relationships/slideLayout" Target="../slideLayouts/slideLayout2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image" Target="../media/image40.jpeg"/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slideLayout" Target="../slideLayouts/slideLayout2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image" Target="../media/image44.jpeg"/><Relationship Id="rId3" Type="http://schemas.openxmlformats.org/officeDocument/2006/relationships/image" Target="../media/image45.jpeg"/><Relationship Id="rId4" Type="http://schemas.openxmlformats.org/officeDocument/2006/relationships/slideLayout" Target="../slideLayouts/slideLayout2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image" Target="../media/image47.jpeg"/><Relationship Id="rId3" Type="http://schemas.openxmlformats.org/officeDocument/2006/relationships/image" Target="../media/image48.jpeg"/><Relationship Id="rId4" Type="http://schemas.openxmlformats.org/officeDocument/2006/relationships/slideLayout" Target="../slideLayouts/slideLayout2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2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2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2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slideLayout" Target="../slideLayouts/slideLayout2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31.jpeg"/><Relationship Id="rId7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40" y="1857240"/>
            <a:ext cx="4357440" cy="4214520"/>
          </a:xfrm>
          <a:prstGeom prst="rect">
            <a:avLst/>
          </a:prstGeom>
        </p:spPr>
      </p:pic>
      <p:sp>
        <p:nvSpPr>
          <p:cNvPr id="149" name="CustomShape 1"/>
          <p:cNvSpPr/>
          <p:nvPr/>
        </p:nvSpPr>
        <p:spPr>
          <a:xfrm>
            <a:off x="5572080" y="285840"/>
            <a:ext cx="356760" cy="356760"/>
          </a:xfrm>
          <a:prstGeom prst="rect">
            <a:avLst/>
          </a:prstGeom>
          <a:blipFill>
            <a:blip r:embed="rId2"/>
          </a:blipFill>
          <a:ln w="25560">
            <a:solidFill>
              <a:srgbClr val="8e0000"/>
            </a:solidFill>
            <a:round/>
          </a:ln>
        </p:spPr>
      </p:sp>
      <p:sp>
        <p:nvSpPr>
          <p:cNvPr id="150" name="CustomShape 2"/>
          <p:cNvSpPr/>
          <p:nvPr/>
        </p:nvSpPr>
        <p:spPr>
          <a:xfrm>
            <a:off x="214200" y="6215040"/>
            <a:ext cx="356760" cy="356760"/>
          </a:xfrm>
          <a:prstGeom prst="rect">
            <a:avLst/>
          </a:prstGeom>
          <a:blipFill>
            <a:blip r:embed="rId3"/>
          </a:blipFill>
          <a:ln w="25560">
            <a:solidFill>
              <a:srgbClr val="8e0000"/>
            </a:solidFill>
            <a:round/>
          </a:ln>
        </p:spPr>
      </p:sp>
      <p:sp>
        <p:nvSpPr>
          <p:cNvPr id="151" name="CustomShape 3"/>
          <p:cNvSpPr/>
          <p:nvPr/>
        </p:nvSpPr>
        <p:spPr>
          <a:xfrm>
            <a:off x="2428920" y="285840"/>
            <a:ext cx="356760" cy="356760"/>
          </a:xfrm>
          <a:prstGeom prst="rect">
            <a:avLst/>
          </a:prstGeom>
          <a:blipFill>
            <a:blip r:embed="rId4"/>
          </a:blipFill>
          <a:ln w="25560">
            <a:solidFill>
              <a:srgbClr val="8e0000"/>
            </a:solidFill>
            <a:round/>
          </a:ln>
        </p:spPr>
      </p:sp>
      <p:sp>
        <p:nvSpPr>
          <p:cNvPr id="152" name="CustomShape 4"/>
          <p:cNvSpPr/>
          <p:nvPr/>
        </p:nvSpPr>
        <p:spPr>
          <a:xfrm>
            <a:off x="8429760" y="6357960"/>
            <a:ext cx="356760" cy="356760"/>
          </a:xfrm>
          <a:prstGeom prst="rect">
            <a:avLst/>
          </a:prstGeom>
          <a:blipFill>
            <a:blip r:embed="rId5"/>
          </a:blipFill>
          <a:ln w="25560">
            <a:solidFill>
              <a:srgbClr val="8e0000"/>
            </a:solidFill>
            <a:round/>
          </a:ln>
        </p:spPr>
      </p:sp>
      <p:sp>
        <p:nvSpPr>
          <p:cNvPr id="153" name="CustomShape 5"/>
          <p:cNvSpPr/>
          <p:nvPr/>
        </p:nvSpPr>
        <p:spPr>
          <a:xfrm>
            <a:off x="8572680" y="428760"/>
            <a:ext cx="356760" cy="356760"/>
          </a:xfrm>
          <a:prstGeom prst="rect">
            <a:avLst/>
          </a:prstGeom>
          <a:blipFill>
            <a:blip r:embed="rId6"/>
          </a:blipFill>
          <a:ln w="25560">
            <a:solidFill>
              <a:srgbClr val="8e0000"/>
            </a:solidFill>
            <a:round/>
          </a:ln>
        </p:spPr>
      </p:sp>
      <p:sp>
        <p:nvSpPr>
          <p:cNvPr id="154" name="CustomShape 6"/>
          <p:cNvSpPr/>
          <p:nvPr/>
        </p:nvSpPr>
        <p:spPr>
          <a:xfrm>
            <a:off x="1071720" y="285840"/>
            <a:ext cx="356760" cy="356760"/>
          </a:xfrm>
          <a:prstGeom prst="rect">
            <a:avLst/>
          </a:prstGeom>
          <a:blipFill>
            <a:blip r:embed="rId7"/>
          </a:blipFill>
          <a:ln w="25560">
            <a:solidFill>
              <a:srgbClr val="8e0000"/>
            </a:solidFill>
            <a:round/>
          </a:ln>
        </p:spPr>
      </p:sp>
      <p:sp>
        <p:nvSpPr>
          <p:cNvPr id="155" name="TextShape 7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156" name="TextShape 8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15161B1-E1E1-4181-8191-B1C19181213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57" name="TextShape 9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158" name="CustomShape 10"/>
          <p:cNvSpPr/>
          <p:nvPr/>
        </p:nvSpPr>
        <p:spPr>
          <a:xfrm>
            <a:off x="1109880" y="1143000"/>
            <a:ext cx="7304760" cy="1737720"/>
          </a:xfrm>
          <a:prstGeom prst="rect">
            <a:avLst/>
          </a:prstGeom>
        </p:spPr>
        <p:txBody>
          <a:bodyPr wrap="none"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8e0000"/>
                </a:solidFill>
                <a:latin typeface="Arial"/>
              </a:rPr>
              <a:t>ПРИРОДНЫЕ ЗОНЫ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8e0000"/>
                </a:solidFill>
                <a:latin typeface="Arial"/>
              </a:rPr>
              <a:t>РОССИИ</a:t>
            </a:r>
            <a:endParaRPr/>
          </a:p>
        </p:txBody>
      </p:sp>
      <p:sp>
        <p:nvSpPr>
          <p:cNvPr id="159" name="CustomShape 11"/>
          <p:cNvSpPr/>
          <p:nvPr/>
        </p:nvSpPr>
        <p:spPr>
          <a:xfrm>
            <a:off x="5133240" y="3500280"/>
            <a:ext cx="3475800" cy="146196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Arial"/>
              </a:rPr>
              <a:t>Подготовила 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Arial"/>
              </a:rPr>
              <a:t>учитель  начальных классов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Arial"/>
              </a:rPr>
              <a:t>МБОУ СОШ №3 а.Джерокай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Arial"/>
              </a:rPr>
              <a:t>Брантова С. Р.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2000" fill="hold" id="7"/>
                                        <p:tgtEl>
                                          <p:spTgt spid="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2000" fill="hold" id="8"/>
                                        <p:tgtEl>
                                          <p:spTgt spid="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2000" fill="freeze" id="9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28760" y="50004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8e0000"/>
                </a:solidFill>
                <a:latin typeface="Comic Sans MS"/>
              </a:rPr>
              <a:t>Рассели животных по природным зонам</a:t>
            </a:r>
            <a:endParaRPr/>
          </a:p>
        </p:txBody>
      </p:sp>
      <p:sp>
        <p:nvSpPr>
          <p:cNvPr id="230" name="CustomShape 2"/>
          <p:cNvSpPr/>
          <p:nvPr/>
        </p:nvSpPr>
        <p:spPr>
          <a:xfrm>
            <a:off x="457200" y="1828800"/>
            <a:ext cx="8457840" cy="30862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Кит                                Арктика                            рысь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Богомол                         субтропики                       суслик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Косуля                            тундра                             дельфин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Лось                               степи                               корсак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Лемминг                         зона лесов                       глухарь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Кобылка                          пустыни                          ушастый ёж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Олень                                                                    жук-скарабей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Arial"/>
              </a:rPr>
              <a:t>Тупик                                                                    тюлень</a:t>
            </a:r>
            <a:endParaRPr/>
          </a:p>
        </p:txBody>
      </p:sp>
      <p:sp>
        <p:nvSpPr>
          <p:cNvPr id="231" name="Line 3"/>
          <p:cNvSpPr/>
          <p:nvPr/>
        </p:nvSpPr>
        <p:spPr>
          <a:xfrm>
            <a:off x="928440" y="2000160"/>
            <a:ext cx="2286000" cy="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2" name="Line 4"/>
          <p:cNvSpPr/>
          <p:nvPr/>
        </p:nvSpPr>
        <p:spPr>
          <a:xfrm flipH="1" flipV="1">
            <a:off x="3714480" y="2000160"/>
            <a:ext cx="2133720" cy="289548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3" name="Line 5"/>
          <p:cNvSpPr/>
          <p:nvPr/>
        </p:nvSpPr>
        <p:spPr>
          <a:xfrm flipV="1">
            <a:off x="1371600" y="2057400"/>
            <a:ext cx="2057400" cy="281916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4" name="Line 6"/>
          <p:cNvSpPr/>
          <p:nvPr/>
        </p:nvSpPr>
        <p:spPr>
          <a:xfrm>
            <a:off x="1571400" y="2428560"/>
            <a:ext cx="1752480" cy="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5" name="Line 7"/>
          <p:cNvSpPr/>
          <p:nvPr/>
        </p:nvSpPr>
        <p:spPr>
          <a:xfrm flipV="1">
            <a:off x="1357200" y="2428560"/>
            <a:ext cx="1981080" cy="38124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6" name="Line 8"/>
          <p:cNvSpPr/>
          <p:nvPr/>
        </p:nvSpPr>
        <p:spPr>
          <a:xfrm flipH="1" flipV="1">
            <a:off x="4286160" y="2357280"/>
            <a:ext cx="1676160" cy="45720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7" name="Line 9"/>
          <p:cNvSpPr/>
          <p:nvPr/>
        </p:nvSpPr>
        <p:spPr>
          <a:xfrm flipV="1">
            <a:off x="1500120" y="2857320"/>
            <a:ext cx="1904760" cy="83808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8" name="Line 10"/>
          <p:cNvSpPr/>
          <p:nvPr/>
        </p:nvSpPr>
        <p:spPr>
          <a:xfrm flipV="1">
            <a:off x="1371600" y="2971800"/>
            <a:ext cx="2361960" cy="160020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39" name="Line 11"/>
          <p:cNvSpPr/>
          <p:nvPr/>
        </p:nvSpPr>
        <p:spPr>
          <a:xfrm flipV="1">
            <a:off x="1500120" y="3286080"/>
            <a:ext cx="2361960" cy="76176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40" name="Line 12"/>
          <p:cNvSpPr/>
          <p:nvPr/>
        </p:nvSpPr>
        <p:spPr>
          <a:xfrm flipH="1">
            <a:off x="3571560" y="2357280"/>
            <a:ext cx="2743200" cy="83808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41" name="Line 13"/>
          <p:cNvSpPr/>
          <p:nvPr/>
        </p:nvSpPr>
        <p:spPr>
          <a:xfrm flipH="1">
            <a:off x="3929040" y="2000160"/>
            <a:ext cx="2057400" cy="167616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42" name="Line 14"/>
          <p:cNvSpPr/>
          <p:nvPr/>
        </p:nvSpPr>
        <p:spPr>
          <a:xfrm flipH="1">
            <a:off x="4143240" y="3643200"/>
            <a:ext cx="1676520" cy="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43" name="Line 15"/>
          <p:cNvSpPr/>
          <p:nvPr/>
        </p:nvSpPr>
        <p:spPr>
          <a:xfrm>
            <a:off x="1143000" y="3276360"/>
            <a:ext cx="2514600" cy="45720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44" name="Line 16"/>
          <p:cNvSpPr/>
          <p:nvPr/>
        </p:nvSpPr>
        <p:spPr>
          <a:xfrm flipH="1">
            <a:off x="3929040" y="3214440"/>
            <a:ext cx="2209680" cy="91440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45" name="Line 17"/>
          <p:cNvSpPr/>
          <p:nvPr/>
        </p:nvSpPr>
        <p:spPr>
          <a:xfrm flipH="1">
            <a:off x="4071600" y="4071600"/>
            <a:ext cx="1828800" cy="0"/>
          </a:xfrm>
          <a:prstGeom prst="line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  <p:sp>
        <p:nvSpPr>
          <p:cNvPr id="246" name="CustomShape 18"/>
          <p:cNvSpPr/>
          <p:nvPr/>
        </p:nvSpPr>
        <p:spPr>
          <a:xfrm>
            <a:off x="5500800" y="4500720"/>
            <a:ext cx="1285560" cy="428400"/>
          </a:xfrm>
          <a:prstGeom prst="straightConnector1">
            <a:avLst/>
          </a:prstGeom>
          <a:ln w="9360">
            <a:solidFill>
              <a:srgbClr val="8e0000"/>
            </a:solidFill>
            <a:round/>
            <a:tailEnd len="med" type="triangle" w="med"/>
          </a:ln>
        </p:spPr>
      </p:sp>
    </p:spTree>
  </p:cSld>
  <p:timing>
    <p:tnLst>
      <p:par>
        <p:cTn dur="indefinite" id="257" nodeType="tmRoot" restart="never">
          <p:childTnLst>
            <p:seq>
              <p:cTn dur="indefinite" id="258" nodeType="mainSeq">
                <p:childTnLst>
                  <p:par>
                    <p:cTn fill="hold" id="259">
                      <p:stCondLst>
                        <p:cond delay="indefinite"/>
                      </p:stCondLst>
                      <p:childTnLst>
                        <p:par>
                          <p:cTn fill="hold" id="260">
                            <p:stCondLst>
                              <p:cond delay="0"/>
                            </p:stCondLst>
                            <p:childTnLst>
                              <p:par>
                                <p:cTn fill="hold" id="261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63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64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265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6">
                      <p:stCondLst>
                        <p:cond delay="indefinite"/>
                      </p:stCondLst>
                      <p:childTnLst>
                        <p:par>
                          <p:cTn fill="hold" id="267">
                            <p:stCondLst>
                              <p:cond delay="0"/>
                            </p:stCondLst>
                            <p:childTnLst>
                              <p:par>
                                <p:cTn fill="hold" id="268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70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71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272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3">
                      <p:stCondLst>
                        <p:cond delay="indefinite"/>
                      </p:stCondLst>
                      <p:childTnLst>
                        <p:par>
                          <p:cTn fill="hold" id="274">
                            <p:stCondLst>
                              <p:cond delay="0"/>
                            </p:stCondLst>
                            <p:childTnLst>
                              <p:par>
                                <p:cTn fill="hold" id="275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77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78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279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0">
                      <p:stCondLst>
                        <p:cond delay="indefinite"/>
                      </p:stCondLst>
                      <p:childTnLst>
                        <p:par>
                          <p:cTn fill="hold" id="281">
                            <p:stCondLst>
                              <p:cond delay="0"/>
                            </p:stCondLst>
                            <p:childTnLst>
                              <p:par>
                                <p:cTn fill="hold" id="282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84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85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286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7">
                      <p:stCondLst>
                        <p:cond delay="indefinite"/>
                      </p:stCondLst>
                      <p:childTnLst>
                        <p:par>
                          <p:cTn fill="hold" id="288">
                            <p:stCondLst>
                              <p:cond delay="0"/>
                            </p:stCondLst>
                            <p:childTnLst>
                              <p:par>
                                <p:cTn fill="hold" id="289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91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92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293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4">
                      <p:stCondLst>
                        <p:cond delay="indefinite"/>
                      </p:stCondLst>
                      <p:childTnLst>
                        <p:par>
                          <p:cTn fill="hold" id="295">
                            <p:stCondLst>
                              <p:cond delay="0"/>
                            </p:stCondLst>
                            <p:childTnLst>
                              <p:par>
                                <p:cTn fill="hold" id="296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98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99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1">
                      <p:stCondLst>
                        <p:cond delay="indefinite"/>
                      </p:stCondLst>
                      <p:childTnLst>
                        <p:par>
                          <p:cTn fill="hold" id="302">
                            <p:stCondLst>
                              <p:cond delay="0"/>
                            </p:stCondLst>
                            <p:childTnLst>
                              <p:par>
                                <p:cTn fill="hold" id="303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05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06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07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8">
                      <p:stCondLst>
                        <p:cond delay="indefinite"/>
                      </p:stCondLst>
                      <p:childTnLst>
                        <p:par>
                          <p:cTn fill="hold" id="309">
                            <p:stCondLst>
                              <p:cond delay="0"/>
                            </p:stCondLst>
                            <p:childTnLst>
                              <p:par>
                                <p:cTn fill="hold" id="310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12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13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14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5">
                      <p:stCondLst>
                        <p:cond delay="indefinite"/>
                      </p:stCondLst>
                      <p:childTnLst>
                        <p:par>
                          <p:cTn fill="hold" id="316">
                            <p:stCondLst>
                              <p:cond delay="0"/>
                            </p:stCondLst>
                            <p:childTnLst>
                              <p:par>
                                <p:cTn fill="hold" id="317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19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2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21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2">
                      <p:stCondLst>
                        <p:cond delay="indefinite"/>
                      </p:stCondLst>
                      <p:childTnLst>
                        <p:par>
                          <p:cTn fill="hold" id="323">
                            <p:stCondLst>
                              <p:cond delay="0"/>
                            </p:stCondLst>
                            <p:childTnLst>
                              <p:par>
                                <p:cTn fill="hold" id="324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26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27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28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9">
                      <p:stCondLst>
                        <p:cond delay="indefinite"/>
                      </p:stCondLst>
                      <p:childTnLst>
                        <p:par>
                          <p:cTn fill="hold" id="330">
                            <p:stCondLst>
                              <p:cond delay="0"/>
                            </p:stCondLst>
                            <p:childTnLst>
                              <p:par>
                                <p:cTn fill="hold" id="331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33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34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35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6">
                      <p:stCondLst>
                        <p:cond delay="indefinite"/>
                      </p:stCondLst>
                      <p:childTnLst>
                        <p:par>
                          <p:cTn fill="hold" id="337">
                            <p:stCondLst>
                              <p:cond delay="0"/>
                            </p:stCondLst>
                            <p:childTnLst>
                              <p:par>
                                <p:cTn fill="hold" id="338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4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41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42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43">
                      <p:stCondLst>
                        <p:cond delay="indefinite"/>
                      </p:stCondLst>
                      <p:childTnLst>
                        <p:par>
                          <p:cTn fill="hold" id="344">
                            <p:stCondLst>
                              <p:cond delay="0"/>
                            </p:stCondLst>
                            <p:childTnLst>
                              <p:par>
                                <p:cTn fill="hold" id="345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47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48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49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0">
                      <p:stCondLst>
                        <p:cond delay="indefinite"/>
                      </p:stCondLst>
                      <p:childTnLst>
                        <p:par>
                          <p:cTn fill="hold" id="351">
                            <p:stCondLst>
                              <p:cond delay="0"/>
                            </p:stCondLst>
                            <p:childTnLst>
                              <p:par>
                                <p:cTn fill="hold" id="352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54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55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56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7">
                      <p:stCondLst>
                        <p:cond delay="indefinite"/>
                      </p:stCondLst>
                      <p:childTnLst>
                        <p:par>
                          <p:cTn fill="hold" id="358">
                            <p:stCondLst>
                              <p:cond delay="0"/>
                            </p:stCondLst>
                            <p:childTnLst>
                              <p:par>
                                <p:cTn fill="hold" id="359" nodeType="click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61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62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63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4">
                      <p:stCondLst>
                        <p:cond delay="indefinite"/>
                      </p:stCondLst>
                      <p:childTnLst>
                        <p:par>
                          <p:cTn fill="hold" id="365">
                            <p:stCondLst>
                              <p:cond delay="0"/>
                            </p:stCondLst>
                            <p:childTnLst>
                              <p:par>
                                <p:cTn fill="hold" id="366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68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2286000" y="571320"/>
            <a:ext cx="3885840" cy="6361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8e0000"/>
                </a:solidFill>
                <a:latin typeface="Comic Sans MS"/>
              </a:rPr>
              <a:t>Загадки</a:t>
            </a:r>
            <a:r>
              <a:rPr lang="ru-RU" sz="4000">
                <a:solidFill>
                  <a:srgbClr val="8e0000"/>
                </a:solidFill>
                <a:latin typeface="Calibri"/>
              </a:rPr>
              <a:t> </a:t>
            </a:r>
            <a:endParaRPr/>
          </a:p>
        </p:txBody>
      </p:sp>
      <p:pic>
        <p:nvPicPr>
          <p:cNvPr descr="" id="24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71320" y="1000080"/>
            <a:ext cx="2071440" cy="2499840"/>
          </a:xfrm>
          <a:prstGeom prst="rect">
            <a:avLst/>
          </a:prstGeom>
        </p:spPr>
      </p:pic>
      <p:pic>
        <p:nvPicPr>
          <p:cNvPr descr="" id="249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786040" y="1357200"/>
            <a:ext cx="2642760" cy="2142720"/>
          </a:xfrm>
          <a:prstGeom prst="rect">
            <a:avLst/>
          </a:prstGeom>
        </p:spPr>
      </p:pic>
      <p:pic>
        <p:nvPicPr>
          <p:cNvPr descr="" id="250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500800" y="1071720"/>
            <a:ext cx="2714400" cy="2185560"/>
          </a:xfrm>
          <a:prstGeom prst="rect">
            <a:avLst/>
          </a:prstGeom>
        </p:spPr>
      </p:pic>
      <p:pic>
        <p:nvPicPr>
          <p:cNvPr descr="" id="251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214200" y="3786120"/>
            <a:ext cx="2928600" cy="2356920"/>
          </a:xfrm>
          <a:prstGeom prst="rect">
            <a:avLst/>
          </a:prstGeom>
        </p:spPr>
      </p:pic>
      <p:pic>
        <p:nvPicPr>
          <p:cNvPr descr="" id="252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3214800" y="3571920"/>
            <a:ext cx="2142720" cy="2857320"/>
          </a:xfrm>
          <a:prstGeom prst="rect">
            <a:avLst/>
          </a:prstGeom>
        </p:spPr>
      </p:pic>
      <p:pic>
        <p:nvPicPr>
          <p:cNvPr descr="" id="25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5429160" y="3286080"/>
            <a:ext cx="1428480" cy="2166480"/>
          </a:xfrm>
          <a:prstGeom prst="rect">
            <a:avLst/>
          </a:prstGeom>
        </p:spPr>
      </p:pic>
      <p:pic>
        <p:nvPicPr>
          <p:cNvPr descr="" id="254" name="Picture 14"/>
          <p:cNvPicPr/>
          <p:nvPr/>
        </p:nvPicPr>
        <p:blipFill>
          <a:blip r:embed="rId7"/>
          <a:stretch>
            <a:fillRect/>
          </a:stretch>
        </p:blipFill>
        <p:spPr>
          <a:xfrm>
            <a:off x="6929280" y="3429000"/>
            <a:ext cx="1856880" cy="3047760"/>
          </a:xfrm>
          <a:prstGeom prst="rect">
            <a:avLst/>
          </a:prstGeom>
        </p:spPr>
      </p:pic>
    </p:spTree>
  </p:cSld>
  <p:timing>
    <p:tnLst>
      <p:par>
        <p:cTn dur="indefinite" id="369" nodeType="tmRoot" restart="never">
          <p:childTnLst>
            <p:seq>
              <p:cTn dur="indefinite" id="370" nodeType="mainSeq">
                <p:childTnLst>
                  <p:par>
                    <p:cTn fill="hold" id="371">
                      <p:stCondLst>
                        <p:cond delay="indefinite"/>
                      </p:stCondLst>
                      <p:childTnLst>
                        <p:par>
                          <p:cTn fill="hold" id="372">
                            <p:stCondLst>
                              <p:cond delay="0"/>
                            </p:stCondLst>
                            <p:childTnLst>
                              <p:par>
                                <p:cTn fill="hold" id="373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375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76">
                      <p:stCondLst>
                        <p:cond delay="indefinite"/>
                      </p:stCondLst>
                      <p:childTnLst>
                        <p:par>
                          <p:cTn fill="hold" id="377">
                            <p:stCondLst>
                              <p:cond delay="0"/>
                            </p:stCondLst>
                            <p:childTnLst>
                              <p:par>
                                <p:cTn fill="hold" id="378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80"/>
                                        <p:tgtEl>
                                          <p:spTgt spid="2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81"/>
                                        <p:tgtEl>
                                          <p:spTgt spid="2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382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3">
                      <p:stCondLst>
                        <p:cond delay="indefinite"/>
                      </p:stCondLst>
                      <p:childTnLst>
                        <p:par>
                          <p:cTn fill="hold" id="384">
                            <p:stCondLst>
                              <p:cond delay="0"/>
                            </p:stCondLst>
                            <p:childTnLst>
                              <p:par>
                                <p:cTn fill="hold" id="385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87"/>
                                        <p:tgtEl>
                                          <p:spTgt spid="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88"/>
                                        <p:tgtEl>
                                          <p:spTgt spid="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389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0">
                      <p:stCondLst>
                        <p:cond delay="indefinite"/>
                      </p:stCondLst>
                      <p:childTnLst>
                        <p:par>
                          <p:cTn fill="hold" id="391">
                            <p:stCondLst>
                              <p:cond delay="0"/>
                            </p:stCondLst>
                            <p:childTnLst>
                              <p:par>
                                <p:cTn fill="hold" id="392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94"/>
                                        <p:tgtEl>
                                          <p:spTgt spid="2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95"/>
                                        <p:tgtEl>
                                          <p:spTgt spid="2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396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7">
                      <p:stCondLst>
                        <p:cond delay="indefinite"/>
                      </p:stCondLst>
                      <p:childTnLst>
                        <p:par>
                          <p:cTn fill="hold" id="398">
                            <p:stCondLst>
                              <p:cond delay="0"/>
                            </p:stCondLst>
                            <p:childTnLst>
                              <p:par>
                                <p:cTn fill="hold" id="399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401"/>
                                        <p:tgtEl>
                                          <p:spTgt spid="2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02"/>
                                        <p:tgtEl>
                                          <p:spTgt spid="2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403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04">
                      <p:stCondLst>
                        <p:cond delay="indefinite"/>
                      </p:stCondLst>
                      <p:childTnLst>
                        <p:par>
                          <p:cTn fill="hold" id="405">
                            <p:stCondLst>
                              <p:cond delay="0"/>
                            </p:stCondLst>
                            <p:childTnLst>
                              <p:par>
                                <p:cTn fill="hold" id="406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408"/>
                                        <p:tgtEl>
                                          <p:spTgt spid="2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09"/>
                                        <p:tgtEl>
                                          <p:spTgt spid="2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41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11">
                      <p:stCondLst>
                        <p:cond delay="indefinite"/>
                      </p:stCondLst>
                      <p:childTnLst>
                        <p:par>
                          <p:cTn fill="hold" id="412">
                            <p:stCondLst>
                              <p:cond delay="0"/>
                            </p:stCondLst>
                            <p:childTnLst>
                              <p:par>
                                <p:cTn fill="hold" id="413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415"/>
                                        <p:tgtEl>
                                          <p:spTgt spid="2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16"/>
                                        <p:tgtEl>
                                          <p:spTgt spid="2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417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428760" y="714240"/>
            <a:ext cx="8229240" cy="7250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Восстанови цепи питания</a:t>
            </a:r>
            <a:endParaRPr/>
          </a:p>
        </p:txBody>
      </p:sp>
      <p:sp>
        <p:nvSpPr>
          <p:cNvPr id="256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57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58" name="TextShape 4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512161B1-D1A1-4191-A141-31E16151A15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pic>
        <p:nvPicPr>
          <p:cNvPr descr="" id="25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714320"/>
            <a:ext cx="2071440" cy="1356840"/>
          </a:xfrm>
          <a:prstGeom prst="rect">
            <a:avLst/>
          </a:prstGeom>
        </p:spPr>
      </p:pic>
      <p:sp>
        <p:nvSpPr>
          <p:cNvPr id="260" name="CustomShape 5"/>
          <p:cNvSpPr/>
          <p:nvPr/>
        </p:nvSpPr>
        <p:spPr>
          <a:xfrm>
            <a:off x="2196360" y="3000240"/>
            <a:ext cx="713880" cy="4842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8e0000"/>
          </a:solidFill>
          <a:ln w="25560">
            <a:solidFill>
              <a:srgbClr val="690000"/>
            </a:solidFill>
            <a:round/>
          </a:ln>
        </p:spPr>
      </p:sp>
      <p:pic>
        <p:nvPicPr>
          <p:cNvPr descr="" id="261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928960" y="2786040"/>
            <a:ext cx="2071440" cy="1785600"/>
          </a:xfrm>
          <a:prstGeom prst="rect">
            <a:avLst/>
          </a:prstGeom>
        </p:spPr>
      </p:pic>
      <p:sp>
        <p:nvSpPr>
          <p:cNvPr id="262" name="CustomShape 6"/>
          <p:cNvSpPr/>
          <p:nvPr/>
        </p:nvSpPr>
        <p:spPr>
          <a:xfrm>
            <a:off x="4857120" y="3786120"/>
            <a:ext cx="713880" cy="4842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8e0000"/>
          </a:solidFill>
          <a:ln w="25560">
            <a:solidFill>
              <a:srgbClr val="690000"/>
            </a:solidFill>
            <a:round/>
          </a:ln>
        </p:spPr>
      </p:sp>
      <p:sp>
        <p:nvSpPr>
          <p:cNvPr id="263" name="CustomShape 7"/>
          <p:cNvSpPr/>
          <p:nvPr/>
        </p:nvSpPr>
        <p:spPr>
          <a:xfrm>
            <a:off x="6786720" y="3071880"/>
            <a:ext cx="613800" cy="9147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8e0000"/>
                </a:solidFill>
                <a:latin typeface="Arial"/>
              </a:rPr>
              <a:t>?</a:t>
            </a:r>
            <a:endParaRPr/>
          </a:p>
        </p:txBody>
      </p:sp>
      <p:pic>
        <p:nvPicPr>
          <p:cNvPr descr="" id="264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643720" y="2571840"/>
            <a:ext cx="1499760" cy="1971360"/>
          </a:xfrm>
          <a:prstGeom prst="rect">
            <a:avLst/>
          </a:prstGeom>
        </p:spPr>
      </p:pic>
      <p:pic>
        <p:nvPicPr>
          <p:cNvPr descr="" id="265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7215120" y="2071800"/>
            <a:ext cx="1333080" cy="2071440"/>
          </a:xfrm>
          <a:prstGeom prst="rect">
            <a:avLst/>
          </a:prstGeom>
        </p:spPr>
      </p:pic>
    </p:spTree>
  </p:cSld>
  <p:timing>
    <p:tnLst>
      <p:par>
        <p:cTn dur="indefinite" id="418" nodeType="tmRoot" restart="never">
          <p:childTnLst>
            <p:seq>
              <p:cTn dur="indefinite" id="419" nodeType="mainSeq">
                <p:childTnLst>
                  <p:par>
                    <p:cTn fill="hold" id="420">
                      <p:stCondLst>
                        <p:cond delay="indefinite"/>
                      </p:stCondLst>
                      <p:childTnLst>
                        <p:par>
                          <p:cTn fill="hold" id="421">
                            <p:stCondLst>
                              <p:cond delay="0"/>
                            </p:stCondLst>
                            <p:childTnLst>
                              <p:par>
                                <p:cTn fill="hold" id="422" nodeType="clickEffect" presetClass="emph" presetID="35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dur="1000" fill="hold" id="423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4">
                      <p:stCondLst>
                        <p:cond delay="indefinite"/>
                      </p:stCondLst>
                      <p:childTnLst>
                        <p:par>
                          <p:cTn fill="hold" id="425">
                            <p:stCondLst>
                              <p:cond delay="0"/>
                            </p:stCondLst>
                            <p:childTnLst>
                              <p:par>
                                <p:cTn fill="hold" id="426" nodeType="clickEffect" presetClass="entr" presetID="5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770" fill="freeze" id="428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770" fill="hold" id="429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/>
                                    </p:set>
                                    <p:anim calcmode="lin" valueType="num">
                                      <p:cBhvr additive="repl">
                                        <p:cTn dur="1230" fill="hold" id="430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#ppt_#ppt_x)"/>
                                      </p:to>
                                    </p:anim>
                                    <p:set>
                                      <p:cBhvr>
                                        <p:cTn dur="770" fill="hold" id="431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/>
                                    </p:set>
                                    <p:anim calcmode="lin" valueType="num">
                                      <p:cBhvr additive="repl">
                                        <p:cTn dur="1230" fill="hold" id="432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#ppt_y)"/>
                                      </p:to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3">
                            <p:stCondLst>
                              <p:cond delay="2000"/>
                            </p:stCondLst>
                            <p:childTnLst>
                              <p:par>
                                <p:cTn fill="hold" id="434" nodeType="afterEffect" presetClass="entr" presetID="5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770" fill="freeze" id="436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770" fill="hold" id="437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/>
                                    </p:set>
                                    <p:anim calcmode="lin" valueType="num">
                                      <p:cBhvr additive="repl">
                                        <p:cTn dur="1230" fill="hold" id="438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#ppt_#ppt_x)"/>
                                      </p:to>
                                    </p:anim>
                                    <p:set>
                                      <p:cBhvr>
                                        <p:cTn dur="770" fill="hold" id="439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/>
                                    </p:set>
                                    <p:anim calcmode="lin" valueType="num">
                                      <p:cBhvr additive="repl">
                                        <p:cTn dur="1230" fill="hold" id="440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#ppt_y)"/>
                                      </p:to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67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68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D1E18191-0151-4111-A121-C121F101C1B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69" name="CustomShape 4"/>
          <p:cNvSpPr/>
          <p:nvPr/>
        </p:nvSpPr>
        <p:spPr>
          <a:xfrm>
            <a:off x="2878200" y="785880"/>
            <a:ext cx="4113000" cy="4561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Восстанови цепи питания</a:t>
            </a:r>
            <a:endParaRPr/>
          </a:p>
        </p:txBody>
      </p:sp>
      <p:pic>
        <p:nvPicPr>
          <p:cNvPr descr="" id="27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40" y="1714320"/>
            <a:ext cx="2071440" cy="1642680"/>
          </a:xfrm>
          <a:prstGeom prst="rect">
            <a:avLst/>
          </a:prstGeom>
        </p:spPr>
      </p:pic>
      <p:sp>
        <p:nvSpPr>
          <p:cNvPr id="271" name="CustomShape 5"/>
          <p:cNvSpPr/>
          <p:nvPr/>
        </p:nvSpPr>
        <p:spPr>
          <a:xfrm>
            <a:off x="2413440" y="3091680"/>
            <a:ext cx="713880" cy="4842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8e0000"/>
          </a:solidFill>
          <a:ln w="25560">
            <a:solidFill>
              <a:srgbClr val="690000"/>
            </a:solidFill>
            <a:round/>
          </a:ln>
        </p:spPr>
      </p:sp>
      <p:pic>
        <p:nvPicPr>
          <p:cNvPr descr="" id="272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928960" y="2928960"/>
            <a:ext cx="2714400" cy="1928520"/>
          </a:xfrm>
          <a:prstGeom prst="rect">
            <a:avLst/>
          </a:prstGeom>
        </p:spPr>
      </p:pic>
      <p:sp>
        <p:nvSpPr>
          <p:cNvPr id="273" name="CustomShape 6"/>
          <p:cNvSpPr/>
          <p:nvPr/>
        </p:nvSpPr>
        <p:spPr>
          <a:xfrm>
            <a:off x="5360760" y="2523600"/>
            <a:ext cx="713880" cy="4842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8e0000"/>
          </a:solidFill>
          <a:ln w="25560">
            <a:solidFill>
              <a:srgbClr val="690000"/>
            </a:solidFill>
            <a:round/>
          </a:ln>
        </p:spPr>
      </p:sp>
      <p:sp>
        <p:nvSpPr>
          <p:cNvPr id="274" name="CustomShape 7"/>
          <p:cNvSpPr/>
          <p:nvPr/>
        </p:nvSpPr>
        <p:spPr>
          <a:xfrm>
            <a:off x="7215120" y="2071800"/>
            <a:ext cx="613800" cy="9147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8e0000"/>
                </a:solidFill>
                <a:latin typeface="Arial"/>
              </a:rPr>
              <a:t>?</a:t>
            </a:r>
            <a:endParaRPr/>
          </a:p>
        </p:txBody>
      </p:sp>
      <p:pic>
        <p:nvPicPr>
          <p:cNvPr descr="" id="275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929200" y="2500200"/>
            <a:ext cx="2571480" cy="1928520"/>
          </a:xfrm>
          <a:prstGeom prst="rect">
            <a:avLst/>
          </a:prstGeom>
        </p:spPr>
      </p:pic>
    </p:spTree>
  </p:cSld>
  <p:timing>
    <p:tnLst>
      <p:par>
        <p:cTn dur="indefinite" id="441" nodeType="tmRoot" restart="never">
          <p:childTnLst>
            <p:seq>
              <p:cTn dur="indefinite" id="442" nodeType="mainSeq">
                <p:childTnLst>
                  <p:par>
                    <p:cTn fill="hold" id="443">
                      <p:stCondLst>
                        <p:cond delay="indefinite"/>
                      </p:stCondLst>
                      <p:childTnLst>
                        <p:par>
                          <p:cTn fill="hold" id="444">
                            <p:stCondLst>
                              <p:cond delay="0"/>
                            </p:stCondLst>
                            <p:childTnLst>
                              <p:par>
                                <p:cTn fill="hold" id="445" nodeType="clickEffect" presetClass="emph" presetID="35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dur="1000" fill="hold" id="446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47">
                      <p:stCondLst>
                        <p:cond delay="indefinite"/>
                      </p:stCondLst>
                      <p:childTnLst>
                        <p:par>
                          <p:cTn fill="hold" id="448">
                            <p:stCondLst>
                              <p:cond delay="0"/>
                            </p:stCondLst>
                            <p:childTnLst>
                              <p:par>
                                <p:cTn fill="hold" id="449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451"/>
                                        <p:tgtEl>
                                          <p:spTgt spid="2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52"/>
                                        <p:tgtEl>
                                          <p:spTgt spid="2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453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77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78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A1910111-C161-4131-B1B1-D1A18141E11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79" name="CustomShape 4"/>
          <p:cNvSpPr/>
          <p:nvPr/>
        </p:nvSpPr>
        <p:spPr>
          <a:xfrm>
            <a:off x="2878200" y="785880"/>
            <a:ext cx="4113000" cy="4561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Восстанови цепи питания</a:t>
            </a:r>
            <a:endParaRPr/>
          </a:p>
        </p:txBody>
      </p:sp>
      <p:pic>
        <p:nvPicPr>
          <p:cNvPr descr="" id="28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428840"/>
            <a:ext cx="1642680" cy="2428560"/>
          </a:xfrm>
          <a:prstGeom prst="rect">
            <a:avLst/>
          </a:prstGeom>
        </p:spPr>
      </p:pic>
      <p:sp>
        <p:nvSpPr>
          <p:cNvPr id="281" name="CustomShape 5"/>
          <p:cNvSpPr/>
          <p:nvPr/>
        </p:nvSpPr>
        <p:spPr>
          <a:xfrm>
            <a:off x="2194920" y="3071880"/>
            <a:ext cx="713880" cy="4842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8e0000"/>
          </a:solidFill>
          <a:ln w="25560">
            <a:solidFill>
              <a:srgbClr val="690000"/>
            </a:solidFill>
            <a:round/>
          </a:ln>
        </p:spPr>
      </p:sp>
      <p:pic>
        <p:nvPicPr>
          <p:cNvPr descr="" id="282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857320" y="2500200"/>
            <a:ext cx="2571480" cy="2285640"/>
          </a:xfrm>
          <a:prstGeom prst="rect">
            <a:avLst/>
          </a:prstGeom>
        </p:spPr>
      </p:pic>
      <p:sp>
        <p:nvSpPr>
          <p:cNvPr id="283" name="CustomShape 6"/>
          <p:cNvSpPr/>
          <p:nvPr/>
        </p:nvSpPr>
        <p:spPr>
          <a:xfrm>
            <a:off x="5357160" y="3140640"/>
            <a:ext cx="713520" cy="4842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8e0000"/>
          </a:solidFill>
          <a:ln w="25560">
            <a:solidFill>
              <a:srgbClr val="690000"/>
            </a:solidFill>
            <a:round/>
          </a:ln>
        </p:spPr>
      </p:sp>
      <p:sp>
        <p:nvSpPr>
          <p:cNvPr id="284" name="CustomShape 7"/>
          <p:cNvSpPr/>
          <p:nvPr/>
        </p:nvSpPr>
        <p:spPr>
          <a:xfrm>
            <a:off x="7215120" y="2071800"/>
            <a:ext cx="613800" cy="9147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8e0000"/>
                </a:solidFill>
                <a:latin typeface="Arial"/>
              </a:rPr>
              <a:t>?</a:t>
            </a:r>
            <a:endParaRPr/>
          </a:p>
        </p:txBody>
      </p:sp>
      <p:pic>
        <p:nvPicPr>
          <p:cNvPr descr="" id="285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143760" y="1571760"/>
            <a:ext cx="2714400" cy="2571480"/>
          </a:xfrm>
          <a:prstGeom prst="rect">
            <a:avLst/>
          </a:prstGeom>
        </p:spPr>
      </p:pic>
    </p:spTree>
  </p:cSld>
  <p:timing>
    <p:tnLst>
      <p:par>
        <p:cTn dur="indefinite" id="454" nodeType="tmRoot" restart="never">
          <p:childTnLst>
            <p:seq>
              <p:cTn dur="indefinite" id="455" nodeType="mainSeq">
                <p:childTnLst>
                  <p:par>
                    <p:cTn fill="hold" id="456">
                      <p:stCondLst>
                        <p:cond delay="indefinite"/>
                      </p:stCondLst>
                      <p:childTnLst>
                        <p:par>
                          <p:cTn fill="hold" id="457">
                            <p:stCondLst>
                              <p:cond delay="0"/>
                            </p:stCondLst>
                            <p:childTnLst>
                              <p:par>
                                <p:cTn fill="hold" id="458" nodeType="clickEffect" presetClass="emph" presetID="35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dur="1000" fill="hold" id="459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60">
                      <p:stCondLst>
                        <p:cond delay="indefinite"/>
                      </p:stCondLst>
                      <p:childTnLst>
                        <p:par>
                          <p:cTn fill="hold" id="461">
                            <p:stCondLst>
                              <p:cond delay="0"/>
                            </p:stCondLst>
                            <p:childTnLst>
                              <p:par>
                                <p:cTn fill="hold" id="462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464"/>
                                        <p:tgtEl>
                                          <p:spTgt spid="2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65"/>
                                        <p:tgtEl>
                                          <p:spTgt spid="2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466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8e0000"/>
                </a:solidFill>
                <a:latin typeface="Comic Sans MS"/>
              </a:rPr>
              <a:t>Экологические ситуации</a:t>
            </a:r>
            <a:endParaRPr/>
          </a:p>
        </p:txBody>
      </p:sp>
      <p:sp>
        <p:nvSpPr>
          <p:cNvPr id="287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88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89" name="TextShape 4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8181B1A1-C151-4141-B121-D1513141515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90" name="CustomShape 5"/>
          <p:cNvSpPr/>
          <p:nvPr/>
        </p:nvSpPr>
        <p:spPr>
          <a:xfrm>
            <a:off x="500040" y="1214280"/>
            <a:ext cx="8286480" cy="639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Один из «врагов» человека – комар. Что будет, если удастся каким-либо способом избавиться от всех комаров?</a:t>
            </a:r>
            <a:endParaRPr/>
          </a:p>
        </p:txBody>
      </p:sp>
      <p:sp>
        <p:nvSpPr>
          <p:cNvPr id="291" name="CustomShape 6"/>
          <p:cNvSpPr/>
          <p:nvPr/>
        </p:nvSpPr>
        <p:spPr>
          <a:xfrm>
            <a:off x="532800" y="2214720"/>
            <a:ext cx="7499160" cy="9133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Comic Sans MS"/>
              </a:rPr>
              <a:t>В одном из степных районов для борьбы с вредителями полей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Comic Sans MS"/>
              </a:rPr>
              <a:t>Применялись сильнейшие ядохимикаты. Вскоре в ближайшем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Comic Sans MS"/>
              </a:rPr>
              <a:t> </a:t>
            </a:r>
            <a:r>
              <a:rPr b="1" lang="ru-RU">
                <a:solidFill>
                  <a:srgbClr val="984807"/>
                </a:solidFill>
                <a:latin typeface="Comic Sans MS"/>
              </a:rPr>
              <a:t>озере стала гибнуть рыба. Почему?</a:t>
            </a:r>
            <a:endParaRPr/>
          </a:p>
        </p:txBody>
      </p:sp>
      <p:sp>
        <p:nvSpPr>
          <p:cNvPr id="292" name="CustomShape 7"/>
          <p:cNvSpPr/>
          <p:nvPr/>
        </p:nvSpPr>
        <p:spPr>
          <a:xfrm>
            <a:off x="469080" y="3571920"/>
            <a:ext cx="8328240" cy="146196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По мнению учёных, в Антарктиде находятся крупные месторождения 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полезных ископаемых. Почему же международные экологические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 </a:t>
            </a:r>
            <a:r>
              <a:rPr b="1" lang="ru-RU">
                <a:solidFill>
                  <a:srgbClr val="000000"/>
                </a:solidFill>
                <a:latin typeface="Comic Sans MS"/>
              </a:rPr>
              <a:t>организации выступают против их разработки, предлагая превратить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Антарктиду в заповедный континент? Как может отразиться добыча </a:t>
            </a:r>
            <a:endParaRPr/>
          </a:p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полезных ископаемых на экологическом равновесии в Антарктиде?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Shape 1"/>
          <p:cNvSpPr txBox="1"/>
          <p:nvPr/>
        </p:nvSpPr>
        <p:spPr>
          <a:xfrm>
            <a:off x="726120" y="436032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7200">
                <a:solidFill>
                  <a:srgbClr val="8e0000"/>
                </a:solidFill>
                <a:latin typeface="Arbat"/>
              </a:rPr>
              <a:t>МОЛОДЦЫ</a:t>
            </a:r>
            <a:r>
              <a:rPr b="1" lang="ru-RU" sz="4400">
                <a:solidFill>
                  <a:srgbClr val="8e0000"/>
                </a:solidFill>
                <a:latin typeface="Arbat"/>
              </a:rPr>
              <a:t>!</a:t>
            </a:r>
            <a:endParaRPr/>
          </a:p>
        </p:txBody>
      </p:sp>
      <p:sp>
        <p:nvSpPr>
          <p:cNvPr id="294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95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96" name="TextShape 4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519181D1-C111-4191-B171-3141F171610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98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99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8121E1F1-21C1-4141-8111-21416131014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300" name="CustomShape 4"/>
          <p:cNvSpPr/>
          <p:nvPr/>
        </p:nvSpPr>
        <p:spPr>
          <a:xfrm>
            <a:off x="1082160" y="1357200"/>
            <a:ext cx="199620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Arial"/>
              </a:rPr>
              <a:t>http://littlhuman.ru</a:t>
            </a:r>
            <a:endParaRPr/>
          </a:p>
        </p:txBody>
      </p:sp>
      <p:sp>
        <p:nvSpPr>
          <p:cNvPr id="301" name="CustomShape 5"/>
          <p:cNvSpPr/>
          <p:nvPr/>
        </p:nvSpPr>
        <p:spPr>
          <a:xfrm>
            <a:off x="1085760" y="1785960"/>
            <a:ext cx="259200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Arial"/>
              </a:rPr>
              <a:t>http://vladgarden.ru/ras/</a:t>
            </a:r>
            <a:endParaRPr/>
          </a:p>
        </p:txBody>
      </p:sp>
      <p:sp>
        <p:nvSpPr>
          <p:cNvPr id="302" name="CustomShape 6"/>
          <p:cNvSpPr/>
          <p:nvPr/>
        </p:nvSpPr>
        <p:spPr>
          <a:xfrm>
            <a:off x="1159200" y="2286000"/>
            <a:ext cx="254952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Arial"/>
              </a:rPr>
              <a:t>http://images.yandex.ru</a:t>
            </a:r>
            <a:endParaRPr/>
          </a:p>
        </p:txBody>
      </p:sp>
      <p:sp>
        <p:nvSpPr>
          <p:cNvPr id="303" name="CustomShape 7"/>
          <p:cNvSpPr/>
          <p:nvPr/>
        </p:nvSpPr>
        <p:spPr>
          <a:xfrm>
            <a:off x="1071360" y="2714760"/>
            <a:ext cx="750060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Arial"/>
              </a:rPr>
              <a:t>http://www.svoylekar.ru/lekarstvennye-rasteniya/119-travnik/1250-yagel</a:t>
            </a:r>
            <a:endParaRPr/>
          </a:p>
        </p:txBody>
      </p:sp>
      <p:sp>
        <p:nvSpPr>
          <p:cNvPr id="304" name="CustomShape 8"/>
          <p:cNvSpPr/>
          <p:nvPr/>
        </p:nvSpPr>
        <p:spPr>
          <a:xfrm>
            <a:off x="1214280" y="3214800"/>
            <a:ext cx="750060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Arial"/>
              </a:rPr>
              <a:t>http://elektro-sadovnik.ru/index.php/mnogoletniki/202-kovil</a:t>
            </a:r>
            <a:endParaRPr/>
          </a:p>
        </p:txBody>
      </p:sp>
      <p:sp>
        <p:nvSpPr>
          <p:cNvPr id="305" name="CustomShape 9"/>
          <p:cNvSpPr/>
          <p:nvPr/>
        </p:nvSpPr>
        <p:spPr>
          <a:xfrm>
            <a:off x="3672360" y="857160"/>
            <a:ext cx="225684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Интернет-ресурсы</a:t>
            </a:r>
            <a:endParaRPr/>
          </a:p>
        </p:txBody>
      </p:sp>
    </p:spTree>
  </p:cSld>
  <p:timing>
    <p:tnLst>
      <p:par>
        <p:cTn dur="indefinite" id="467" nodeType="tmRoot" restart="never">
          <p:childTnLst>
            <p:seq>
              <p:cTn id="46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500040" y="571320"/>
            <a:ext cx="8229240" cy="939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8e0000"/>
                </a:solidFill>
                <a:latin typeface="Comic Sans MS"/>
              </a:rPr>
              <a:t>Солнце – источник света и тепла</a:t>
            </a:r>
            <a:endParaRPr/>
          </a:p>
        </p:txBody>
      </p:sp>
      <p:pic>
        <p:nvPicPr>
          <p:cNvPr descr="" id="161" name="Объект 6"/>
          <p:cNvPicPr/>
          <p:nvPr/>
        </p:nvPicPr>
        <p:blipFill>
          <a:blip r:embed="rId1"/>
          <a:stretch>
            <a:fillRect/>
          </a:stretch>
        </p:blipFill>
        <p:spPr>
          <a:xfrm>
            <a:off x="324000" y="1557360"/>
            <a:ext cx="5074920" cy="4319280"/>
          </a:xfrm>
          <a:prstGeom prst="rect">
            <a:avLst/>
          </a:prstGeom>
        </p:spPr>
      </p:pic>
      <p:sp>
        <p:nvSpPr>
          <p:cNvPr id="162" name="CustomShape 2"/>
          <p:cNvSpPr/>
          <p:nvPr/>
        </p:nvSpPr>
        <p:spPr>
          <a:xfrm>
            <a:off x="5572080" y="2786040"/>
            <a:ext cx="3215880" cy="3351240"/>
          </a:xfrm>
          <a:prstGeom prst="rect">
            <a:avLst/>
          </a:prstGeom>
          <a:solidFill>
            <a:srgbClr val="ffffff"/>
          </a:solidFill>
        </p:spPr>
        <p:txBody>
          <a:bodyPr bIns="45000" lIns="90000" rIns="90000" tIns="45000"/>
          <a:p>
            <a:pPr>
              <a:lnSpc>
                <a:spcPct val="90000"/>
              </a:lnSpc>
            </a:pPr>
            <a:r>
              <a:rPr b="1" lang="ru-RU" sz="3200">
                <a:solidFill>
                  <a:srgbClr val="000000"/>
                </a:solidFill>
                <a:latin typeface="Arial"/>
              </a:rPr>
              <a:t>   </a:t>
            </a:r>
            <a:endParaRPr/>
          </a:p>
          <a:p>
            <a:pPr>
              <a:lnSpc>
                <a:spcPct val="90000"/>
              </a:lnSpc>
            </a:pPr>
            <a:r>
              <a:rPr b="1" lang="ru-RU" sz="3200">
                <a:solidFill>
                  <a:srgbClr val="000000"/>
                </a:solidFill>
                <a:latin typeface="Arial"/>
              </a:rPr>
              <a:t>   </a:t>
            </a:r>
            <a:r>
              <a:rPr b="1" lang="ru-RU" sz="2800">
                <a:solidFill>
                  <a:srgbClr val="000000"/>
                </a:solidFill>
                <a:latin typeface="Comic Sans MS"/>
              </a:rPr>
              <a:t>Земля имеет форму шара, поэтому нагревается солнцем в разных местах по-разному.</a:t>
            </a:r>
            <a:r>
              <a:rPr b="1" lang="ru-RU" sz="2800">
                <a:solidFill>
                  <a:srgbClr val="333399"/>
                </a:solidFill>
                <a:latin typeface="Comic Sans MS"/>
              </a:rPr>
              <a:t> </a:t>
            </a:r>
            <a:endParaRPr/>
          </a:p>
        </p:txBody>
      </p:sp>
    </p:spTree>
  </p:cSld>
  <p:transition>
    <p:push dir="r"/>
  </p:transition>
  <p:timing>
    <p:tnLst>
      <p:par>
        <p:cTn dur="indefinite" id="10" nodeType="tmRoot" restart="never">
          <p:childTnLst>
            <p:seq>
              <p:cTn dur="indefinite" id="11" nodeType="mainSeq">
                <p:childTnLst>
                  <p:par>
                    <p:cTn fill="hold" id="12">
                      <p:stCondLst>
                        <p:cond delay="indefinite"/>
                      </p:stCondLst>
                      <p:childTnLst>
                        <p:par>
                          <p:cTn fill="hold" id="13">
                            <p:stCondLst>
                              <p:cond delay="0"/>
                            </p:stCondLst>
                            <p:childTnLst>
                              <p:par>
                                <p:cTn fill="hold" id="14" nodeType="clickEffect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88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dur="80" fill="freeze" id="16"/>
                                        <p:tgtEl>
                                          <p:spTgt spid="162">
                                            <p:txEl>
                                              <p:pRg end="88" st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dur="80" fill="freeze" id="17"/>
                                        <p:tgtEl>
                                          <p:spTgt spid="162">
                                            <p:txEl>
                                              <p:pRg end="88" st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fill="freeze" id="18"/>
                                        <p:tgtEl>
                                          <p:spTgt spid="162">
                                            <p:txEl>
                                              <p:pRg end="88" st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506520" y="2602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>
                <a:solidFill>
                  <a:srgbClr val="6600cc"/>
                </a:solidFill>
                <a:latin typeface="Calibri"/>
              </a:rPr>
              <a:t>Природные зоны России</a:t>
            </a:r>
            <a:endParaRPr/>
          </a:p>
        </p:txBody>
      </p:sp>
      <p:pic>
        <p:nvPicPr>
          <p:cNvPr descr="" id="164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642960" y="1071720"/>
            <a:ext cx="6889320" cy="3954240"/>
          </a:xfrm>
          <a:prstGeom prst="rect">
            <a:avLst/>
          </a:prstGeom>
          <a:ln w="19080">
            <a:solidFill>
              <a:srgbClr val="000000"/>
            </a:solidFill>
            <a:miter/>
          </a:ln>
        </p:spPr>
      </p:pic>
      <p:sp>
        <p:nvSpPr>
          <p:cNvPr id="165" name="CustomShape 2"/>
          <p:cNvSpPr/>
          <p:nvPr/>
        </p:nvSpPr>
        <p:spPr>
          <a:xfrm>
            <a:off x="500040" y="5214960"/>
            <a:ext cx="502920" cy="431280"/>
          </a:xfrm>
          <a:prstGeom prst="rect">
            <a:avLst/>
          </a:prstGeom>
          <a:solidFill>
            <a:srgbClr val="c0c0c0"/>
          </a:solidFill>
          <a:ln w="19080">
            <a:solidFill>
              <a:srgbClr val="000000"/>
            </a:solidFill>
            <a:miter/>
          </a:ln>
        </p:spPr>
      </p:sp>
      <p:sp>
        <p:nvSpPr>
          <p:cNvPr id="166" name="CustomShape 3"/>
          <p:cNvSpPr/>
          <p:nvPr/>
        </p:nvSpPr>
        <p:spPr>
          <a:xfrm>
            <a:off x="1190880" y="5214960"/>
            <a:ext cx="2193480" cy="45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omic Sans MS"/>
              </a:rPr>
              <a:t>Арктика</a:t>
            </a:r>
            <a:endParaRPr/>
          </a:p>
        </p:txBody>
      </p:sp>
      <p:sp>
        <p:nvSpPr>
          <p:cNvPr id="167" name="CustomShape 4"/>
          <p:cNvSpPr/>
          <p:nvPr/>
        </p:nvSpPr>
        <p:spPr>
          <a:xfrm>
            <a:off x="500040" y="5803920"/>
            <a:ext cx="502920" cy="431280"/>
          </a:xfrm>
          <a:prstGeom prst="rect">
            <a:avLst/>
          </a:prstGeom>
          <a:solidFill>
            <a:srgbClr val="666699"/>
          </a:solidFill>
          <a:ln w="19080">
            <a:solidFill>
              <a:srgbClr val="000000"/>
            </a:solidFill>
            <a:miter/>
          </a:ln>
        </p:spPr>
      </p:sp>
      <p:sp>
        <p:nvSpPr>
          <p:cNvPr id="168" name="CustomShape 5"/>
          <p:cNvSpPr/>
          <p:nvPr/>
        </p:nvSpPr>
        <p:spPr>
          <a:xfrm>
            <a:off x="1202040" y="5786280"/>
            <a:ext cx="2036160" cy="45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omic Sans MS"/>
              </a:rPr>
              <a:t>Тундра</a:t>
            </a:r>
            <a:endParaRPr/>
          </a:p>
        </p:txBody>
      </p:sp>
      <p:sp>
        <p:nvSpPr>
          <p:cNvPr id="169" name="CustomShape 6"/>
          <p:cNvSpPr/>
          <p:nvPr/>
        </p:nvSpPr>
        <p:spPr>
          <a:xfrm>
            <a:off x="2714760" y="5098320"/>
            <a:ext cx="502920" cy="430920"/>
          </a:xfrm>
          <a:prstGeom prst="rect">
            <a:avLst/>
          </a:prstGeom>
          <a:solidFill>
            <a:srgbClr val="99cc00"/>
          </a:solidFill>
          <a:ln w="19080">
            <a:solidFill>
              <a:srgbClr val="000000"/>
            </a:solidFill>
            <a:miter/>
          </a:ln>
        </p:spPr>
      </p:sp>
      <p:sp>
        <p:nvSpPr>
          <p:cNvPr id="170" name="CustomShape 7"/>
          <p:cNvSpPr/>
          <p:nvPr/>
        </p:nvSpPr>
        <p:spPr>
          <a:xfrm>
            <a:off x="3434760" y="5072040"/>
            <a:ext cx="2521080" cy="45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omic Sans MS"/>
              </a:rPr>
              <a:t>Зона лесов</a:t>
            </a:r>
            <a:endParaRPr/>
          </a:p>
        </p:txBody>
      </p:sp>
      <p:sp>
        <p:nvSpPr>
          <p:cNvPr id="171" name="CustomShape 8"/>
          <p:cNvSpPr/>
          <p:nvPr/>
        </p:nvSpPr>
        <p:spPr>
          <a:xfrm>
            <a:off x="3214800" y="5798160"/>
            <a:ext cx="502920" cy="431280"/>
          </a:xfrm>
          <a:prstGeom prst="rect">
            <a:avLst/>
          </a:prstGeom>
          <a:solidFill>
            <a:srgbClr val="ffff00"/>
          </a:solidFill>
          <a:ln w="19080">
            <a:solidFill>
              <a:srgbClr val="000000"/>
            </a:solidFill>
            <a:miter/>
          </a:ln>
        </p:spPr>
      </p:sp>
      <p:sp>
        <p:nvSpPr>
          <p:cNvPr id="172" name="CustomShape 9"/>
          <p:cNvSpPr/>
          <p:nvPr/>
        </p:nvSpPr>
        <p:spPr>
          <a:xfrm>
            <a:off x="3934800" y="5715000"/>
            <a:ext cx="2163960" cy="45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omic Sans MS"/>
              </a:rPr>
              <a:t>Степь</a:t>
            </a:r>
            <a:endParaRPr/>
          </a:p>
        </p:txBody>
      </p:sp>
      <p:sp>
        <p:nvSpPr>
          <p:cNvPr id="173" name="CustomShape 10"/>
          <p:cNvSpPr/>
          <p:nvPr/>
        </p:nvSpPr>
        <p:spPr>
          <a:xfrm>
            <a:off x="5572080" y="5789520"/>
            <a:ext cx="502920" cy="429840"/>
          </a:xfrm>
          <a:prstGeom prst="rect">
            <a:avLst/>
          </a:prstGeom>
          <a:solidFill>
            <a:srgbClr val="93cddd"/>
          </a:solidFill>
          <a:ln w="19080">
            <a:solidFill>
              <a:srgbClr val="000000"/>
            </a:solidFill>
            <a:miter/>
          </a:ln>
        </p:spPr>
      </p:sp>
      <p:sp>
        <p:nvSpPr>
          <p:cNvPr id="174" name="CustomShape 11"/>
          <p:cNvSpPr/>
          <p:nvPr/>
        </p:nvSpPr>
        <p:spPr>
          <a:xfrm>
            <a:off x="6292440" y="5715000"/>
            <a:ext cx="2276280" cy="456120"/>
          </a:xfrm>
          <a:prstGeom prst="rect">
            <a:avLst/>
          </a:prstGeom>
          <a:solidFill>
            <a:srgbClr val="ffffff"/>
          </a:solidFill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omic Sans MS"/>
              </a:rPr>
              <a:t>Пустыня</a:t>
            </a:r>
            <a:endParaRPr/>
          </a:p>
        </p:txBody>
      </p:sp>
      <p:sp>
        <p:nvSpPr>
          <p:cNvPr id="175" name="CustomShape 12"/>
          <p:cNvSpPr/>
          <p:nvPr/>
        </p:nvSpPr>
        <p:spPr>
          <a:xfrm>
            <a:off x="3390480" y="1214280"/>
            <a:ext cx="692280" cy="35676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a6a6a6"/>
          </a:solidFill>
          <a:ln w="38160">
            <a:solidFill>
              <a:srgbClr val="000000"/>
            </a:solidFill>
            <a:round/>
          </a:ln>
        </p:spPr>
      </p:sp>
      <p:sp>
        <p:nvSpPr>
          <p:cNvPr id="176" name="CustomShape 13"/>
          <p:cNvSpPr/>
          <p:nvPr/>
        </p:nvSpPr>
        <p:spPr>
          <a:xfrm>
            <a:off x="3033360" y="1643040"/>
            <a:ext cx="692280" cy="35676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7030a0"/>
          </a:solidFill>
          <a:ln w="38160">
            <a:solidFill>
              <a:srgbClr val="000000"/>
            </a:solidFill>
            <a:round/>
          </a:ln>
        </p:spPr>
      </p:sp>
      <p:sp>
        <p:nvSpPr>
          <p:cNvPr id="177" name="CustomShape 14"/>
          <p:cNvSpPr/>
          <p:nvPr/>
        </p:nvSpPr>
        <p:spPr>
          <a:xfrm>
            <a:off x="1819080" y="2143080"/>
            <a:ext cx="692280" cy="35676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00b050"/>
          </a:solidFill>
          <a:ln w="38160">
            <a:solidFill>
              <a:srgbClr val="000000"/>
            </a:solidFill>
            <a:round/>
          </a:ln>
        </p:spPr>
      </p:sp>
      <p:sp>
        <p:nvSpPr>
          <p:cNvPr id="178" name="CustomShape 15"/>
          <p:cNvSpPr/>
          <p:nvPr/>
        </p:nvSpPr>
        <p:spPr>
          <a:xfrm>
            <a:off x="3319200" y="2428920"/>
            <a:ext cx="692280" cy="35676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ffff00"/>
          </a:solidFill>
          <a:ln w="38160">
            <a:solidFill>
              <a:srgbClr val="000000"/>
            </a:solidFill>
            <a:round/>
          </a:ln>
        </p:spPr>
      </p:sp>
      <p:sp>
        <p:nvSpPr>
          <p:cNvPr id="179" name="CustomShape 16"/>
          <p:cNvSpPr/>
          <p:nvPr/>
        </p:nvSpPr>
        <p:spPr>
          <a:xfrm>
            <a:off x="5319360" y="2571840"/>
            <a:ext cx="692280" cy="35676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00b0f0"/>
          </a:solidFill>
          <a:ln w="38160">
            <a:solidFill>
              <a:srgbClr val="000000"/>
            </a:solidFill>
            <a:round/>
          </a:ln>
        </p:spPr>
      </p:sp>
      <p:sp>
        <p:nvSpPr>
          <p:cNvPr id="180" name="CustomShape 17"/>
          <p:cNvSpPr/>
          <p:nvPr/>
        </p:nvSpPr>
        <p:spPr>
          <a:xfrm>
            <a:off x="5857920" y="5214960"/>
            <a:ext cx="502920" cy="429840"/>
          </a:xfrm>
          <a:prstGeom prst="rect">
            <a:avLst/>
          </a:prstGeom>
          <a:solidFill>
            <a:srgbClr val="fb75f1"/>
          </a:solidFill>
          <a:ln w="19080">
            <a:solidFill>
              <a:srgbClr val="000000"/>
            </a:solidFill>
            <a:miter/>
          </a:ln>
        </p:spPr>
      </p:sp>
      <p:sp>
        <p:nvSpPr>
          <p:cNvPr id="181" name="CustomShape 18"/>
          <p:cNvSpPr/>
          <p:nvPr/>
        </p:nvSpPr>
        <p:spPr>
          <a:xfrm>
            <a:off x="6649560" y="5072040"/>
            <a:ext cx="2276280" cy="456120"/>
          </a:xfrm>
          <a:prstGeom prst="rect">
            <a:avLst/>
          </a:prstGeom>
          <a:solidFill>
            <a:srgbClr val="ffffff"/>
          </a:solidFill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omic Sans MS"/>
              </a:rPr>
              <a:t>Субтропики</a:t>
            </a:r>
            <a:endParaRPr/>
          </a:p>
        </p:txBody>
      </p:sp>
      <p:sp>
        <p:nvSpPr>
          <p:cNvPr id="182" name="CustomShape 19"/>
          <p:cNvSpPr/>
          <p:nvPr/>
        </p:nvSpPr>
        <p:spPr>
          <a:xfrm>
            <a:off x="1961640" y="3000240"/>
            <a:ext cx="692280" cy="35676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fb75f1"/>
          </a:solidFill>
          <a:ln w="38160">
            <a:solidFill>
              <a:srgbClr val="000000"/>
            </a:solidFill>
            <a:round/>
          </a:ln>
        </p:spPr>
      </p:sp>
    </p:spTree>
  </p:cSld>
  <p:transition>
    <p:wedge/>
  </p:transition>
  <p:timing>
    <p:tnLst>
      <p:par>
        <p:cTn dur="indefinite" id="19" nodeType="tmRoot" restart="never">
          <p:childTnLst>
            <p:seq>
              <p:cTn dur="indefinite" id="20" nodeType="mainSeq">
                <p:childTnLst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28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 nodeType="clickEffect">
                      <p:stCondLst>
                        <p:cond delay="indefinite"/>
                      </p:stCondLst>
                      <p:childTnLst>
                        <p:par>
                          <p:cTn fill="hold" id="30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3">
                            <p:stCondLst>
                              <p:cond delay="0"/>
                            </p:stCondLst>
                            <p:childTnLst>
                              <p:par>
                                <p:cTn fill="hold" id="34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36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7" nodeType="clickEffect">
                      <p:stCondLst>
                        <p:cond delay="indefinite"/>
                      </p:stCondLst>
                      <p:childTnLst>
                        <p:par>
                          <p:cTn fill="hold" id="38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39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1">
                            <p:stCondLst>
                              <p:cond delay="0"/>
                            </p:stCondLst>
                            <p:childTnLst>
                              <p:par>
                                <p:cTn fill="hold" id="42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44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5" nodeType="clickEffect">
                      <p:stCondLst>
                        <p:cond delay="indefinite"/>
                      </p:stCondLst>
                      <p:childTnLst>
                        <p:par>
                          <p:cTn fill="hold" id="46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47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9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50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52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id="5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7">
                            <p:stCondLst>
                              <p:cond delay="0"/>
                            </p:stCondLst>
                            <p:childTnLst>
                              <p:par>
                                <p:cTn fill="hold" id="58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6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1">
                      <p:stCondLst>
                        <p:cond delay="indefinite"/>
                      </p:stCondLst>
                      <p:childTnLst>
                        <p:par>
                          <p:cTn fill="hold" id="62">
                            <p:stCondLst>
                              <p:cond delay="0"/>
                            </p:stCondLst>
                            <p:childTnLst>
                              <p:par>
                                <p:cTn fill="hold" id="63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5">
                            <p:stCondLst>
                              <p:cond delay="0"/>
                            </p:stCondLst>
                            <p:childTnLst>
                              <p:par>
                                <p:cTn fill="hold" id="66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68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457200" y="500040"/>
            <a:ext cx="8384760" cy="7678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e0000"/>
                </a:solidFill>
                <a:latin typeface="Comic Sans MS"/>
              </a:rPr>
              <a:t>Природные зоны</a:t>
            </a:r>
            <a:endParaRPr/>
          </a:p>
        </p:txBody>
      </p:sp>
      <p:sp>
        <p:nvSpPr>
          <p:cNvPr id="184" name="TextShape 2"/>
          <p:cNvSpPr txBox="1"/>
          <p:nvPr/>
        </p:nvSpPr>
        <p:spPr>
          <a:xfrm>
            <a:off x="571320" y="2214720"/>
            <a:ext cx="7929360" cy="41907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ru-RU" sz="2800">
                <a:solidFill>
                  <a:srgbClr val="8e0000"/>
                </a:solidFill>
                <a:latin typeface="Comic Sans MS"/>
              </a:rPr>
              <a:t>Тундры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8e0000"/>
                </a:solidFill>
                <a:latin typeface="Comic Sans MS"/>
              </a:rPr>
              <a:t>Леса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8e0000"/>
                </a:solidFill>
                <a:latin typeface="Comic Sans MS"/>
              </a:rPr>
              <a:t>Ледяные пустыни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8e0000"/>
                </a:solidFill>
                <a:latin typeface="Comic Sans MS"/>
              </a:rPr>
              <a:t>Пустыни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8e0000"/>
                </a:solidFill>
                <a:latin typeface="Comic Sans MS"/>
              </a:rPr>
              <a:t>Степи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8e0000"/>
                </a:solidFill>
                <a:latin typeface="Comic Sans MS"/>
              </a:rPr>
              <a:t>Субтропики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85" name="CustomShape 3"/>
          <p:cNvSpPr/>
          <p:nvPr/>
        </p:nvSpPr>
        <p:spPr>
          <a:xfrm>
            <a:off x="571320" y="1197000"/>
            <a:ext cx="8286480" cy="8744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omic Sans MS"/>
              </a:rPr>
              <a:t>Расположите природные зоны по порядку их следования c cевера на юг.</a:t>
            </a:r>
            <a:endParaRPr/>
          </a:p>
        </p:txBody>
      </p:sp>
    </p:spTree>
  </p:cSld>
  <p:timing>
    <p:tnLst>
      <p:par>
        <p:cTn dur="indefinite" id="69" nodeType="tmRoot" restart="never">
          <p:childTnLst>
            <p:seq>
              <p:cTn dur="indefinite" id="70" nodeType="mainSeq">
                <p:childTnLst>
                  <p:par>
                    <p:cTn fill="hold" id="71">
                      <p:stCondLst>
                        <p:cond delay="indefinite"/>
                      </p:stCondLst>
                      <p:childTnLst>
                        <p:par>
                          <p:cTn fill="hold" id="72">
                            <p:stCondLst>
                              <p:cond delay="0"/>
                            </p:stCondLst>
                            <p:childTnLst>
                              <p:par>
                                <p:cTn fill="hold" id="73" nodeType="clickEffect" presetClass="path" presetID="5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4">
                      <p:stCondLst>
                        <p:cond delay="indefinite"/>
                      </p:stCondLst>
                      <p:childTnLst>
                        <p:par>
                          <p:cTn fill="hold" id="75">
                            <p:stCondLst>
                              <p:cond delay="0"/>
                            </p:stCondLst>
                            <p:childTnLst>
                              <p:par>
                                <p:cTn fill="hold" id="76" nodeType="clickEffect" presetClass="path" presetID="5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7">
                      <p:stCondLst>
                        <p:cond delay="indefinite"/>
                      </p:stCondLst>
                      <p:childTnLst>
                        <p:par>
                          <p:cTn fill="hold" id="78">
                            <p:stCondLst>
                              <p:cond delay="0"/>
                            </p:stCondLst>
                            <p:childTnLst>
                              <p:par>
                                <p:cTn fill="hold" id="79" nodeType="clickEffect" presetClass="path" presetID="5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0">
                      <p:stCondLst>
                        <p:cond delay="indefinite"/>
                      </p:stCondLst>
                      <p:childTnLst>
                        <p:par>
                          <p:cTn fill="hold" id="81">
                            <p:stCondLst>
                              <p:cond delay="0"/>
                            </p:stCondLst>
                            <p:childTnLst>
                              <p:par>
                                <p:cTn fill="hold" id="82" nodeType="clickEffect" presetClass="path" presetID="5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fill="hold" id="85" nodeType="clickEffect" presetClass="path" presetID="5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6">
                      <p:stCondLst>
                        <p:cond delay="indefinite"/>
                      </p:stCondLst>
                      <p:childTnLst>
                        <p:par>
                          <p:cTn fill="hold" id="87">
                            <p:stCondLst>
                              <p:cond delay="0"/>
                            </p:stCondLst>
                            <p:childTnLst>
                              <p:par>
                                <p:cTn fill="hold" id="88" nodeType="clickEffect" presetClass="path" presetID="56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187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188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81D1D191-81B1-4151-B101-D1F131C1110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89" name="CustomShape 4"/>
          <p:cNvSpPr/>
          <p:nvPr/>
        </p:nvSpPr>
        <p:spPr>
          <a:xfrm>
            <a:off x="1459080" y="857160"/>
            <a:ext cx="6021000" cy="4561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Угадай природную зону по описанию</a:t>
            </a:r>
            <a:endParaRPr/>
          </a:p>
        </p:txBody>
      </p:sp>
      <p:sp>
        <p:nvSpPr>
          <p:cNvPr id="190" name="CustomShape 5"/>
          <p:cNvSpPr/>
          <p:nvPr/>
        </p:nvSpPr>
        <p:spPr>
          <a:xfrm>
            <a:off x="500040" y="1357200"/>
            <a:ext cx="8143560" cy="14619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Это огромное пространство Северного Ледовитого океана,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 </a:t>
            </a:r>
            <a:r>
              <a:rPr lang="ru-RU">
                <a:solidFill>
                  <a:srgbClr val="000000"/>
                </a:solidFill>
                <a:latin typeface="Comic Sans MS"/>
              </a:rPr>
              <a:t>с морями  и островами.  Солнце направляет на это пространство  косые лучи. Оно светит, но не греет. Зимой  там полярная ночь. Дуют ветры, бушует пурга. Температура опускается до –60 градусов. Летом тепла  тоже нет.</a:t>
            </a:r>
            <a:endParaRPr/>
          </a:p>
        </p:txBody>
      </p:sp>
      <p:pic>
        <p:nvPicPr>
          <p:cNvPr descr="" id="19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40" y="2786040"/>
            <a:ext cx="3928680" cy="2999880"/>
          </a:xfrm>
          <a:prstGeom prst="rect">
            <a:avLst/>
          </a:prstGeom>
        </p:spPr>
      </p:pic>
      <p:pic>
        <p:nvPicPr>
          <p:cNvPr descr="" id="192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00720" y="3857760"/>
            <a:ext cx="4300200" cy="2652480"/>
          </a:xfrm>
          <a:prstGeom prst="rect">
            <a:avLst/>
          </a:prstGeom>
        </p:spPr>
      </p:pic>
    </p:spTree>
  </p:cSld>
  <p:timing>
    <p:tnLst>
      <p:par>
        <p:cTn dur="indefinite" id="89" nodeType="tmRoot" restart="never">
          <p:childTnLst>
            <p:seq>
              <p:cTn dur="indefinite" id="90" nodeType="mainSeq">
                <p:childTnLst>
                  <p:par>
                    <p:cTn fill="hold" id="91">
                      <p:stCondLst>
                        <p:cond delay="indefinite"/>
                      </p:stCondLst>
                      <p:childTnLst>
                        <p:par>
                          <p:cTn fill="hold" id="92">
                            <p:stCondLst>
                              <p:cond delay="0"/>
                            </p:stCondLst>
                            <p:childTnLst>
                              <p:par>
                                <p:cTn fill="hold" id="93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95"/>
                                        <p:tgtEl>
                                          <p:spTgt spid="1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96"/>
                                        <p:tgtEl>
                                          <p:spTgt spid="1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97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8">
                            <p:stCondLst>
                              <p:cond delay="1000"/>
                            </p:stCondLst>
                            <p:childTnLst>
                              <p:par>
                                <p:cTn fill="hold" id="99" nodeType="after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101"/>
                                        <p:tgtEl>
                                          <p:spTgt spid="1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02"/>
                                        <p:tgtEl>
                                          <p:spTgt spid="1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103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194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195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111C141-D121-4131-A111-D1D1A141A19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96" name="CustomShape 4"/>
          <p:cNvSpPr/>
          <p:nvPr/>
        </p:nvSpPr>
        <p:spPr>
          <a:xfrm>
            <a:off x="1673280" y="857160"/>
            <a:ext cx="6021000" cy="4561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Угадай природную зону по описанию</a:t>
            </a:r>
            <a:endParaRPr/>
          </a:p>
        </p:txBody>
      </p:sp>
      <p:sp>
        <p:nvSpPr>
          <p:cNvPr id="197" name="CustomShape 5"/>
          <p:cNvSpPr/>
          <p:nvPr/>
        </p:nvSpPr>
        <p:spPr>
          <a:xfrm>
            <a:off x="642960" y="1357200"/>
            <a:ext cx="8047080" cy="1187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Эта зона расположена к  югу от зоны тундры. Природные условия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 </a:t>
            </a:r>
            <a:r>
              <a:rPr lang="ru-RU">
                <a:solidFill>
                  <a:srgbClr val="000000"/>
                </a:solidFill>
                <a:latin typeface="Comic Sans MS"/>
              </a:rPr>
              <a:t>в этой зоне более мягкие, чем в тундре. Растительный мир богат. 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Большую территорию зоны занимает хвойный лес. Здесь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редкими животными являются зубр, амурский тигр, утка-мандаринка. </a:t>
            </a:r>
            <a:endParaRPr/>
          </a:p>
        </p:txBody>
      </p:sp>
      <p:pic>
        <p:nvPicPr>
          <p:cNvPr descr="" id="19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642960" y="2571840"/>
            <a:ext cx="3928680" cy="2928600"/>
          </a:xfrm>
          <a:prstGeom prst="rect">
            <a:avLst/>
          </a:prstGeom>
        </p:spPr>
      </p:pic>
      <p:pic>
        <p:nvPicPr>
          <p:cNvPr descr="" id="199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857840" y="3357720"/>
            <a:ext cx="3857400" cy="3066840"/>
          </a:xfrm>
          <a:prstGeom prst="rect">
            <a:avLst/>
          </a:prstGeom>
        </p:spPr>
      </p:pic>
    </p:spTree>
  </p:cSld>
  <p:timing>
    <p:tnLst>
      <p:par>
        <p:cTn dur="indefinite" id="104" nodeType="tmRoot" restart="never">
          <p:childTnLst>
            <p:seq>
              <p:cTn dur="indefinite" id="105" nodeType="mainSeq">
                <p:childTnLst>
                  <p:par>
                    <p:cTn fill="hold" id="106">
                      <p:stCondLst>
                        <p:cond delay="indefinite"/>
                      </p:stCondLst>
                      <p:childTnLst>
                        <p:par>
                          <p:cTn fill="hold" id="107">
                            <p:stCondLst>
                              <p:cond delay="0"/>
                            </p:stCondLst>
                            <p:childTnLst>
                              <p:par>
                                <p:cTn fill="hold" id="108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110"/>
                                        <p:tgtEl>
                                          <p:spTgt spid="1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11"/>
                                        <p:tgtEl>
                                          <p:spTgt spid="1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112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3">
                            <p:stCondLst>
                              <p:cond delay="1000"/>
                            </p:stCondLst>
                            <p:childTnLst>
                              <p:par>
                                <p:cTn fill="hold" id="114" nodeType="after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116"/>
                                        <p:tgtEl>
                                          <p:spTgt spid="1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17"/>
                                        <p:tgtEl>
                                          <p:spTgt spid="1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118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01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02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D12191D1-2121-4111-A131-61D16181A1F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03" name="CustomShape 4"/>
          <p:cNvSpPr/>
          <p:nvPr/>
        </p:nvSpPr>
        <p:spPr>
          <a:xfrm>
            <a:off x="1673280" y="785880"/>
            <a:ext cx="6021000" cy="4561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Угадай природную зону по описанию</a:t>
            </a:r>
            <a:endParaRPr/>
          </a:p>
        </p:txBody>
      </p:sp>
      <p:sp>
        <p:nvSpPr>
          <p:cNvPr id="204" name="CustomShape 5"/>
          <p:cNvSpPr/>
          <p:nvPr/>
        </p:nvSpPr>
        <p:spPr>
          <a:xfrm>
            <a:off x="785880" y="1285920"/>
            <a:ext cx="7740720" cy="201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Здесь жаркое продолжительное лето. Ветер носит холмы песка, 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которые называются барханами. Растения  невысокие с длинными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 </a:t>
            </a:r>
            <a:r>
              <a:rPr lang="ru-RU">
                <a:solidFill>
                  <a:srgbClr val="000000"/>
                </a:solidFill>
                <a:latin typeface="Comic Sans MS"/>
              </a:rPr>
              <a:t>корнями. Животные  чаще ведут ночной образ жизни. Здесь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 </a:t>
            </a:r>
            <a:r>
              <a:rPr lang="ru-RU">
                <a:solidFill>
                  <a:srgbClr val="000000"/>
                </a:solidFill>
                <a:latin typeface="Comic Sans MS"/>
              </a:rPr>
              <a:t>встречаются животные, которые кочуют стадами в 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поисках воды и пищи, – сайгаки. А забавное животное тушканчик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mic Sans MS"/>
              </a:rPr>
              <a:t> </a:t>
            </a:r>
            <a:r>
              <a:rPr lang="ru-RU">
                <a:solidFill>
                  <a:srgbClr val="000000"/>
                </a:solidFill>
                <a:latin typeface="Comic Sans MS"/>
              </a:rPr>
              <a:t>передвигается прыжками.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20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000080" y="3143160"/>
            <a:ext cx="3785760" cy="3142800"/>
          </a:xfrm>
          <a:prstGeom prst="rect">
            <a:avLst/>
          </a:prstGeom>
        </p:spPr>
      </p:pic>
      <p:pic>
        <p:nvPicPr>
          <p:cNvPr descr="" id="206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500800" y="2786040"/>
            <a:ext cx="3047760" cy="3857400"/>
          </a:xfrm>
          <a:prstGeom prst="rect">
            <a:avLst/>
          </a:prstGeom>
        </p:spPr>
      </p:pic>
    </p:spTree>
  </p:cSld>
  <p:timing>
    <p:tnLst>
      <p:par>
        <p:cTn dur="indefinite" id="119" nodeType="tmRoot" restart="never">
          <p:childTnLst>
            <p:seq>
              <p:cTn dur="indefinite" id="120" nodeType="mainSeq">
                <p:childTnLst>
                  <p:par>
                    <p:cTn fill="hold" id="121">
                      <p:stCondLst>
                        <p:cond delay="indefinite"/>
                      </p:stCondLst>
                      <p:childTnLst>
                        <p:par>
                          <p:cTn fill="hold" id="122">
                            <p:stCondLst>
                              <p:cond delay="0"/>
                            </p:stCondLst>
                            <p:childTnLst>
                              <p:par>
                                <p:cTn fill="hold" id="123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125"/>
                                        <p:tgtEl>
                                          <p:spTgt spid="2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26"/>
                                        <p:tgtEl>
                                          <p:spTgt spid="2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127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8">
                            <p:stCondLst>
                              <p:cond delay="1000"/>
                            </p:stCondLst>
                            <p:childTnLst>
                              <p:par>
                                <p:cTn fill="hold" id="129" nodeType="after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131"/>
                                        <p:tgtEl>
                                          <p:spTgt spid="2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32"/>
                                        <p:tgtEl>
                                          <p:spTgt spid="2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133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357120" y="785880"/>
            <a:ext cx="5357520" cy="45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Узнай растение по описанию.</a:t>
            </a:r>
            <a:endParaRPr/>
          </a:p>
        </p:txBody>
      </p:sp>
      <p:pic>
        <p:nvPicPr>
          <p:cNvPr descr="" id="20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1571760"/>
            <a:ext cx="2928600" cy="1928520"/>
          </a:xfrm>
          <a:prstGeom prst="rect">
            <a:avLst/>
          </a:prstGeom>
        </p:spPr>
      </p:pic>
      <p:pic>
        <p:nvPicPr>
          <p:cNvPr descr="" id="209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500880" y="285840"/>
            <a:ext cx="2428560" cy="3357360"/>
          </a:xfrm>
          <a:prstGeom prst="rect">
            <a:avLst/>
          </a:prstGeom>
        </p:spPr>
      </p:pic>
      <p:pic>
        <p:nvPicPr>
          <p:cNvPr descr="" id="210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357720" y="1357200"/>
            <a:ext cx="2856960" cy="2499840"/>
          </a:xfrm>
          <a:prstGeom prst="rect">
            <a:avLst/>
          </a:prstGeom>
        </p:spPr>
      </p:pic>
      <p:pic>
        <p:nvPicPr>
          <p:cNvPr descr="" id="211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357120" y="3643200"/>
            <a:ext cx="2773080" cy="2550600"/>
          </a:xfrm>
          <a:prstGeom prst="rect">
            <a:avLst/>
          </a:prstGeom>
        </p:spPr>
      </p:pic>
      <p:pic>
        <p:nvPicPr>
          <p:cNvPr descr="" id="212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3214800" y="3929040"/>
            <a:ext cx="2785680" cy="2642760"/>
          </a:xfrm>
          <a:prstGeom prst="rect">
            <a:avLst/>
          </a:prstGeom>
        </p:spPr>
      </p:pic>
      <p:pic>
        <p:nvPicPr>
          <p:cNvPr descr="" id="21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6215040" y="3857760"/>
            <a:ext cx="2928600" cy="2433240"/>
          </a:xfrm>
          <a:prstGeom prst="rect">
            <a:avLst/>
          </a:prstGeom>
        </p:spPr>
      </p:pic>
    </p:spTree>
  </p:cSld>
  <p:timing>
    <p:tnLst>
      <p:par>
        <p:cTn dur="indefinite" id="134" nodeType="tmRoot" restart="never">
          <p:childTnLst>
            <p:seq>
              <p:cTn dur="indefinite" id="135" nodeType="mainSeq">
                <p:childTnLst>
                  <p:par>
                    <p:cTn fill="hold" id="136">
                      <p:stCondLst>
                        <p:cond delay="indefinite"/>
                      </p:stCondLst>
                      <p:childTnLst>
                        <p:par>
                          <p:cTn fill="hold" id="137">
                            <p:stCondLst>
                              <p:cond delay="0"/>
                            </p:stCondLst>
                            <p:childTnLst>
                              <p:par>
                                <p:cTn fill="hold" id="138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4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1">
                      <p:stCondLst>
                        <p:cond delay="indefinite"/>
                      </p:stCondLst>
                      <p:childTnLst>
                        <p:par>
                          <p:cTn fill="hold" id="142">
                            <p:stCondLst>
                              <p:cond delay="0"/>
                            </p:stCondLst>
                            <p:childTnLst>
                              <p:par>
                                <p:cTn fill="hold" id="143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45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6">
                      <p:stCondLst>
                        <p:cond delay="indefinite"/>
                      </p:stCondLst>
                      <p:childTnLst>
                        <p:par>
                          <p:cTn fill="hold" id="147">
                            <p:stCondLst>
                              <p:cond delay="0"/>
                            </p:stCondLst>
                            <p:childTnLst>
                              <p:par>
                                <p:cTn fill="hold" id="148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5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1">
                      <p:stCondLst>
                        <p:cond delay="indefinite"/>
                      </p:stCondLst>
                      <p:childTnLst>
                        <p:par>
                          <p:cTn fill="hold" id="152">
                            <p:stCondLst>
                              <p:cond delay="0"/>
                            </p:stCondLst>
                            <p:childTnLst>
                              <p:par>
                                <p:cTn fill="hold" id="153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55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6">
                      <p:stCondLst>
                        <p:cond delay="indefinite"/>
                      </p:stCondLst>
                      <p:childTnLst>
                        <p:par>
                          <p:cTn fill="hold" id="157">
                            <p:stCondLst>
                              <p:cond delay="0"/>
                            </p:stCondLst>
                            <p:childTnLst>
                              <p:par>
                                <p:cTn fill="hold" id="158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6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1">
                      <p:stCondLst>
                        <p:cond delay="indefinite"/>
                      </p:stCondLst>
                      <p:childTnLst>
                        <p:par>
                          <p:cTn fill="hold" id="162">
                            <p:stCondLst>
                              <p:cond delay="0"/>
                            </p:stCondLst>
                            <p:childTnLst>
                              <p:par>
                                <p:cTn fill="hold" id="163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65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1428840" y="642960"/>
            <a:ext cx="6000480" cy="7138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8e0000"/>
                </a:solidFill>
                <a:latin typeface="Comic Sans MS"/>
              </a:rPr>
              <a:t>Блиц-опрос</a:t>
            </a:r>
            <a:endParaRPr/>
          </a:p>
        </p:txBody>
      </p:sp>
      <p:sp>
        <p:nvSpPr>
          <p:cNvPr id="215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1.12.15</a:t>
            </a:r>
            <a:endParaRPr/>
          </a:p>
        </p:txBody>
      </p:sp>
      <p:sp>
        <p:nvSpPr>
          <p:cNvPr id="216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8e0000"/>
                </a:solidFill>
                <a:latin typeface="Calibri"/>
              </a:rPr>
              <a:t>http://aida.ucoz.ru</a:t>
            </a:r>
            <a:endParaRPr/>
          </a:p>
        </p:txBody>
      </p:sp>
      <p:sp>
        <p:nvSpPr>
          <p:cNvPr id="217" name="TextShape 4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21F1A181-3111-4131-B1C1-B1B16171B1D1}" type="slidenum">
              <a:rPr lang="ru-RU">
                <a:solidFill>
                  <a:srgbClr val="8e0000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18" name="CustomShape 5"/>
          <p:cNvSpPr/>
          <p:nvPr/>
        </p:nvSpPr>
        <p:spPr>
          <a:xfrm>
            <a:off x="597600" y="1785960"/>
            <a:ext cx="513108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Почему леса называют лёгкими планеты?</a:t>
            </a:r>
            <a:endParaRPr/>
          </a:p>
        </p:txBody>
      </p:sp>
      <p:sp>
        <p:nvSpPr>
          <p:cNvPr id="219" name="CustomShape 6"/>
          <p:cNvSpPr/>
          <p:nvPr/>
        </p:nvSpPr>
        <p:spPr>
          <a:xfrm>
            <a:off x="594360" y="2214720"/>
            <a:ext cx="438732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Comic Sans MS"/>
              </a:rPr>
              <a:t>Зачем растениям пустыни колючки?</a:t>
            </a:r>
            <a:endParaRPr/>
          </a:p>
        </p:txBody>
      </p:sp>
      <p:sp>
        <p:nvSpPr>
          <p:cNvPr id="220" name="CustomShape 7"/>
          <p:cNvSpPr/>
          <p:nvPr/>
        </p:nvSpPr>
        <p:spPr>
          <a:xfrm>
            <a:off x="597600" y="2643120"/>
            <a:ext cx="574992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В каком лесу темнее : в еловом или сосновом?</a:t>
            </a:r>
            <a:endParaRPr/>
          </a:p>
        </p:txBody>
      </p:sp>
      <p:sp>
        <p:nvSpPr>
          <p:cNvPr id="221" name="CustomShape 8"/>
          <p:cNvSpPr/>
          <p:nvPr/>
        </p:nvSpPr>
        <p:spPr>
          <a:xfrm>
            <a:off x="571320" y="3071880"/>
            <a:ext cx="8000640" cy="639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984807"/>
                </a:solidFill>
                <a:latin typeface="Comic Sans MS"/>
              </a:rPr>
              <a:t>Дерево, считающееся одним из самых лучших среди растений по очищению воздуха от вредных примесей</a:t>
            </a:r>
            <a:r>
              <a:rPr b="1" lang="ru-RU">
                <a:solidFill>
                  <a:srgbClr val="000000"/>
                </a:solidFill>
                <a:latin typeface="Comic Sans MS"/>
              </a:rPr>
              <a:t>.</a:t>
            </a:r>
            <a:endParaRPr/>
          </a:p>
        </p:txBody>
      </p:sp>
      <p:sp>
        <p:nvSpPr>
          <p:cNvPr id="222" name="CustomShape 9"/>
          <p:cNvSpPr/>
          <p:nvPr/>
        </p:nvSpPr>
        <p:spPr>
          <a:xfrm>
            <a:off x="571320" y="3786120"/>
            <a:ext cx="785772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mic Sans MS"/>
              </a:rPr>
              <a:t>Какие ягоды с буквой «М» - сладкие, а с буквой «К» - горькие?</a:t>
            </a:r>
            <a:endParaRPr/>
          </a:p>
        </p:txBody>
      </p:sp>
      <p:pic>
        <p:nvPicPr>
          <p:cNvPr descr="" id="22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572080" y="2571840"/>
            <a:ext cx="3357360" cy="4071600"/>
          </a:xfrm>
          <a:prstGeom prst="rect">
            <a:avLst/>
          </a:prstGeom>
        </p:spPr>
      </p:pic>
      <p:pic>
        <p:nvPicPr>
          <p:cNvPr descr="" id="224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42960" y="1643040"/>
            <a:ext cx="6643440" cy="3785760"/>
          </a:xfrm>
          <a:prstGeom prst="rect">
            <a:avLst/>
          </a:prstGeom>
        </p:spPr>
      </p:pic>
      <p:pic>
        <p:nvPicPr>
          <p:cNvPr descr="" id="225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071800" y="1785960"/>
            <a:ext cx="5952600" cy="4285800"/>
          </a:xfrm>
          <a:prstGeom prst="rect">
            <a:avLst/>
          </a:prstGeom>
        </p:spPr>
      </p:pic>
      <p:pic>
        <p:nvPicPr>
          <p:cNvPr descr="" id="226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357200" y="1571760"/>
            <a:ext cx="6667200" cy="4590720"/>
          </a:xfrm>
          <a:prstGeom prst="rect">
            <a:avLst/>
          </a:prstGeom>
        </p:spPr>
      </p:pic>
      <p:pic>
        <p:nvPicPr>
          <p:cNvPr descr="" id="227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857160" y="2571840"/>
            <a:ext cx="3500280" cy="2928600"/>
          </a:xfrm>
          <a:prstGeom prst="rect">
            <a:avLst/>
          </a:prstGeom>
        </p:spPr>
      </p:pic>
      <p:pic>
        <p:nvPicPr>
          <p:cNvPr descr="" id="228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4500720" y="2571840"/>
            <a:ext cx="3357360" cy="2857320"/>
          </a:xfrm>
          <a:prstGeom prst="rect">
            <a:avLst/>
          </a:prstGeom>
        </p:spPr>
      </p:pic>
    </p:spTree>
  </p:cSld>
  <p:timing>
    <p:tnLst>
      <p:par>
        <p:cTn dur="indefinite" id="166" nodeType="tmRoot" restart="never">
          <p:childTnLst>
            <p:seq>
              <p:cTn dur="indefinite" id="167" nodeType="mainSeq">
                <p:childTnLst>
                  <p:par>
                    <p:cTn fill="hold" id="168">
                      <p:stCondLst>
                        <p:cond delay="indefinite"/>
                      </p:stCondLst>
                      <p:childTnLst>
                        <p:par>
                          <p:cTn fill="hold" id="169">
                            <p:stCondLst>
                              <p:cond delay="0"/>
                            </p:stCondLst>
                            <p:childTnLst>
                              <p:par>
                                <p:cTn fill="hold" id="170" nodeType="clickEffect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end="3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dur="80" fill="freeze" id="172"/>
                                        <p:tgtEl>
                                          <p:spTgt spid="218">
                                            <p:txEl>
                                              <p:pRg end="38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dur="80" fill="freeze" id="173"/>
                                        <p:tgtEl>
                                          <p:spTgt spid="218">
                                            <p:txEl>
                                              <p:pRg end="38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fill="freeze" id="174"/>
                                        <p:tgtEl>
                                          <p:spTgt spid="218">
                                            <p:txEl>
                                              <p:pRg end="38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5">
                      <p:stCondLst>
                        <p:cond delay="indefinite"/>
                      </p:stCondLst>
                      <p:childTnLst>
                        <p:par>
                          <p:cTn fill="hold" id="176">
                            <p:stCondLst>
                              <p:cond delay="0"/>
                            </p:stCondLst>
                            <p:childTnLst>
                              <p:par>
                                <p:cTn fill="hold" id="177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79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0">
                      <p:stCondLst>
                        <p:cond delay="indefinite"/>
                      </p:stCondLst>
                      <p:childTnLst>
                        <p:par>
                          <p:cTn fill="hold" id="181">
                            <p:stCondLst>
                              <p:cond delay="0"/>
                            </p:stCondLst>
                            <p:childTnLst>
                              <p:par>
                                <p:cTn fill="hold" id="182" nodeType="click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500" fill="freeze" id="183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84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5">
                            <p:stCondLst>
                              <p:cond delay="500"/>
                            </p:stCondLst>
                            <p:childTnLst>
                              <p:par>
                                <p:cTn fill="hold" id="186" nodeType="afterEffect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dur="80" fill="freeze" id="188"/>
                                        <p:tgtEl>
                                          <p:spTgt spid="219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dur="80" fill="freeze" id="189"/>
                                        <p:tgtEl>
                                          <p:spTgt spid="219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fill="freeze" id="190"/>
                                        <p:tgtEl>
                                          <p:spTgt spid="219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1">
                      <p:stCondLst>
                        <p:cond delay="indefinite"/>
                      </p:stCondLst>
                      <p:childTnLst>
                        <p:par>
                          <p:cTn fill="hold" id="192">
                            <p:stCondLst>
                              <p:cond delay="0"/>
                            </p:stCondLst>
                            <p:childTnLst>
                              <p:par>
                                <p:cTn fill="hold" id="193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195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6">
                      <p:stCondLst>
                        <p:cond delay="indefinite"/>
                      </p:stCondLst>
                      <p:childTnLst>
                        <p:par>
                          <p:cTn fill="hold" id="197">
                            <p:stCondLst>
                              <p:cond delay="0"/>
                            </p:stCondLst>
                            <p:childTnLst>
                              <p:par>
                                <p:cTn fill="hold" id="198" nodeType="click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500" fill="freeze" id="199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1">
                            <p:stCondLst>
                              <p:cond delay="500"/>
                            </p:stCondLst>
                            <p:childTnLst>
                              <p:par>
                                <p:cTn fill="hold" id="202" nodeType="afterEffect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45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dur="80" fill="freeze" id="204"/>
                                        <p:tgtEl>
                                          <p:spTgt spid="220">
                                            <p:txEl>
                                              <p:pRg end="45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dur="80" fill="freeze" id="205"/>
                                        <p:tgtEl>
                                          <p:spTgt spid="220">
                                            <p:txEl>
                                              <p:pRg end="45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fill="freeze" id="206"/>
                                        <p:tgtEl>
                                          <p:spTgt spid="220">
                                            <p:txEl>
                                              <p:pRg end="45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7">
                      <p:stCondLst>
                        <p:cond delay="indefinite"/>
                      </p:stCondLst>
                      <p:childTnLst>
                        <p:par>
                          <p:cTn fill="hold" id="208">
                            <p:stCondLst>
                              <p:cond delay="0"/>
                            </p:stCondLst>
                            <p:childTnLst>
                              <p:par>
                                <p:cTn fill="hold" id="209" nodeType="clickEffect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211"/>
                                        <p:tgtEl>
                                          <p:spTgt spid="2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12"/>
                                        <p:tgtEl>
                                          <p:spTgt spid="2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1000" fill="freeze" id="213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4">
                      <p:stCondLst>
                        <p:cond delay="indefinite"/>
                      </p:stCondLst>
                      <p:childTnLst>
                        <p:par>
                          <p:cTn fill="hold" id="215">
                            <p:stCondLst>
                              <p:cond delay="0"/>
                            </p:stCondLst>
                            <p:childTnLst>
                              <p:par>
                                <p:cTn fill="hold" id="216" nodeType="click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500" fill="freeze" id="217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18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19">
                            <p:stCondLst>
                              <p:cond delay="500"/>
                            </p:stCondLst>
                            <p:childTnLst>
                              <p:par>
                                <p:cTn fill="hold" id="220" nodeType="afterEffect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9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dur="80" fill="freeze" id="222"/>
                                        <p:tgtEl>
                                          <p:spTgt spid="221">
                                            <p:txEl>
                                              <p:pRg end="98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dur="80" fill="freeze" id="223"/>
                                        <p:tgtEl>
                                          <p:spTgt spid="221">
                                            <p:txEl>
                                              <p:pRg end="98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fill="freeze" id="224"/>
                                        <p:tgtEl>
                                          <p:spTgt spid="221">
                                            <p:txEl>
                                              <p:pRg end="98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5">
                      <p:stCondLst>
                        <p:cond delay="indefinite"/>
                      </p:stCondLst>
                      <p:childTnLst>
                        <p:par>
                          <p:cTn fill="hold" id="226">
                            <p:stCondLst>
                              <p:cond delay="0"/>
                            </p:stCondLst>
                            <p:childTnLst>
                              <p:par>
                                <p:cTn fill="hold" id="227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229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0">
                      <p:stCondLst>
                        <p:cond delay="indefinite"/>
                      </p:stCondLst>
                      <p:childTnLst>
                        <p:par>
                          <p:cTn fill="hold" id="231">
                            <p:stCondLst>
                              <p:cond delay="0"/>
                            </p:stCondLst>
                            <p:childTnLst>
                              <p:par>
                                <p:cTn fill="hold" id="232" nodeType="click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500" fill="freeze" id="233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34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5">
                            <p:stCondLst>
                              <p:cond delay="500"/>
                            </p:stCondLst>
                            <p:childTnLst>
                              <p:par>
                                <p:cTn fill="hold" id="236" nodeType="afterEffect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62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dur="80" fill="freeze" id="238"/>
                                        <p:tgtEl>
                                          <p:spTgt spid="222">
                                            <p:txEl>
                                              <p:pRg end="62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dur="80" fill="freeze" id="239"/>
                                        <p:tgtEl>
                                          <p:spTgt spid="222">
                                            <p:txEl>
                                              <p:pRg end="62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fill="freeze" id="240"/>
                                        <p:tgtEl>
                                          <p:spTgt spid="222">
                                            <p:txEl>
                                              <p:pRg end="62" st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1">
                      <p:stCondLst>
                        <p:cond delay="indefinite"/>
                      </p:stCondLst>
                      <p:childTnLst>
                        <p:par>
                          <p:cTn fill="hold" id="242">
                            <p:stCondLst>
                              <p:cond delay="0"/>
                            </p:stCondLst>
                            <p:childTnLst>
                              <p:par>
                                <p:cTn fill="hold" id="243" nodeType="click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245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46" nodeType="withEffect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dur="500" fill="freeze" id="248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9">
                      <p:stCondLst>
                        <p:cond delay="indefinite"/>
                      </p:stCondLst>
                      <p:childTnLst>
                        <p:par>
                          <p:cTn fill="hold" id="250">
                            <p:stCondLst>
                              <p:cond delay="0"/>
                            </p:stCondLst>
                            <p:childTnLst>
                              <p:par>
                                <p:cTn fill="hold" id="251" nodeType="click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500" fill="freeze" id="252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53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54" nodeType="with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500" fill="freeze" id="255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56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