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57" r:id="rId3"/>
    <p:sldId id="258" r:id="rId4"/>
    <p:sldId id="355" r:id="rId5"/>
    <p:sldId id="356" r:id="rId6"/>
    <p:sldId id="357" r:id="rId7"/>
    <p:sldId id="358" r:id="rId8"/>
    <p:sldId id="314" r:id="rId9"/>
    <p:sldId id="35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99" autoAdjust="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0981D0-E514-47AE-8CC5-C70179DD716A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F9D004-0297-444A-9403-32D94099DA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42852"/>
            <a:ext cx="7821512" cy="14287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latin typeface="Arial" charset="0"/>
              </a:rPr>
              <a:t/>
            </a:r>
            <a:br>
              <a:rPr lang="ru-RU" b="1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sz="2200" dirty="0" smtClean="0">
                <a:effectLst/>
                <a:latin typeface="Arial" charset="0"/>
              </a:rPr>
              <a:t/>
            </a:r>
            <a:br>
              <a:rPr lang="ru-RU" sz="2200" dirty="0" smtClean="0">
                <a:effectLst/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sz="6000" dirty="0" smtClean="0">
                <a:effectLst/>
                <a:latin typeface="Arial" charset="0"/>
              </a:rPr>
              <a:t> </a:t>
            </a:r>
            <a:r>
              <a:rPr lang="ru-RU" sz="2200" dirty="0" smtClean="0">
                <a:effectLst/>
                <a:latin typeface="Arial" charset="0"/>
              </a:rPr>
              <a:t>ГБПОУ   СМТ «СОРМОВСКИЙ МЕХАНИЧЕСКИЙ ТЕХНИКУМ</a:t>
            </a:r>
            <a:br>
              <a:rPr lang="ru-RU" sz="2200" dirty="0" smtClean="0">
                <a:effectLst/>
                <a:latin typeface="Arial" charset="0"/>
              </a:rPr>
            </a:br>
            <a:r>
              <a:rPr lang="ru-RU" sz="2200" dirty="0" smtClean="0">
                <a:effectLst/>
                <a:latin typeface="Arial" charset="0"/>
              </a:rPr>
              <a:t>ИМЕНИ ГЕРОЯ СОВЕТСКОГО СОЮЗА П.А.СЕМЕНОВА»</a:t>
            </a:r>
            <a:endParaRPr lang="ru-RU" sz="2200" b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852936"/>
            <a:ext cx="6400800" cy="1752600"/>
          </a:xfrm>
        </p:spPr>
        <p:txBody>
          <a:bodyPr/>
          <a:lstStyle/>
          <a:p>
            <a:pPr algn="ctr"/>
            <a:endParaRPr lang="ru-RU" sz="3200" b="1" dirty="0" smtClean="0"/>
          </a:p>
          <a:p>
            <a:endParaRPr lang="ru-RU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755576" y="4509120"/>
            <a:ext cx="7772400" cy="1947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484040" y="3005336"/>
            <a:ext cx="6400800" cy="1752600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Раздел 1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«.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Слесарные, слесарно-сборочные работы.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»</a:t>
            </a:r>
          </a:p>
          <a:p>
            <a:pPr marL="0" marR="4572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5984" y="4214818"/>
            <a:ext cx="52149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800" dirty="0" smtClean="0">
                <a:solidFill>
                  <a:srgbClr val="002060"/>
                </a:solidFill>
              </a:rPr>
              <a:t>ТЕМА: </a:t>
            </a:r>
            <a:r>
              <a:rPr lang="ru-RU" sz="2800" dirty="0" smtClean="0">
                <a:solidFill>
                  <a:srgbClr val="002060"/>
                </a:solidFill>
              </a:rPr>
              <a:t>РАСПИЛИВАНИЕ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5286388"/>
            <a:ext cx="79928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 Разработал   Серов В.С. мастер п/о , высшая  категория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26876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Распиливание и припасовка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88840"/>
            <a:ext cx="9144000" cy="486916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1. Сущность распиливания и припасовки. 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2. Основные правила распиливания и припасовки деталей. 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3. Типичные дефекты при распиливании и припасовке деталей, причины их появления и способы предупреждения.</a:t>
            </a:r>
          </a:p>
          <a:p>
            <a:endParaRPr lang="ru-RU" sz="28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15816" y="1340768"/>
            <a:ext cx="37444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Учебные вопросы: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1. Сущность распиливания и припасовки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908720"/>
            <a:ext cx="9144000" cy="5949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Распиливание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является разновидностью опиливания. При распиливании выполняется обработка напильником отверстия или проема для обеспечения заданных формы и размеров после того, как это отверстие или проем предварительно получены сверлением,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обсверливанием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контура с последующим вырубанием перемычек, выпиливанием незамкнутого контура (проема) ручной ножовкой, штамповкой или др.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Особенность операции распиливания- контроль качества обработки (размеров и конфигурации) производится специальными проверочными инструментами - шаблонами, выработками, вкладышами и т.д. (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рис.1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) наряду с применением универсальных измерительных инструментов.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0466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Продолжение 1 вопроса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48680"/>
            <a:ext cx="646521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444208" y="682243"/>
            <a:ext cx="269979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Рис.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Шаблон и вкладыш: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-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шаблон;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 -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выработка; в - вкладыш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2924944"/>
            <a:ext cx="9144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462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Припасовка -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это слесарная операция по взаимной пригонке способами опиливания двух сопряженных деталей (пары). </a:t>
            </a:r>
          </a:p>
          <a:p>
            <a:pPr marL="0" marR="0" lvl="0" indent="17462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Припасовываемые контуры пар деталей подразделяются на замкнутые (типа отверстий) и открытые (типа проемов). </a:t>
            </a:r>
          </a:p>
          <a:p>
            <a:pPr marL="0" marR="0" lvl="0" indent="17462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Одна из припасовываемых деталей (с отверстием, проемом) называется проймой, а деталь, входящая в пройму, - вкладышем.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2. Основные правила распиливания и припасовки деталей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764704"/>
            <a:ext cx="9144000" cy="6093296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lvl="0" algn="ctr"/>
            <a:r>
              <a:rPr lang="ru-RU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Правила распиливания </a:t>
            </a:r>
          </a:p>
          <a:p>
            <a:pPr lvl="0"/>
            <a:r>
              <a:rPr lang="ru-RU" sz="2600" dirty="0" smtClean="0"/>
              <a:t>1</a:t>
            </a: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. Рационально определять способ предварительного образования распиливаемых проемов и отверстий: в деталях толщиной  до 5 мм - вырубанием, а в деталях толщиной свыше 5 мм - </a:t>
            </a:r>
            <a:r>
              <a:rPr lang="ru-RU" sz="2600" b="1" dirty="0" err="1" smtClean="0">
                <a:latin typeface="Arial" pitchFamily="34" charset="0"/>
                <a:cs typeface="Arial" pitchFamily="34" charset="0"/>
              </a:rPr>
              <a:t>обсверливанием</a:t>
            </a: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 или рассверливанием с последующим вырубанием или разрезанием перемычек.</a:t>
            </a:r>
          </a:p>
          <a:p>
            <a:pPr lvl="0"/>
            <a:r>
              <a:rPr lang="ru-RU" sz="2600" b="1" dirty="0" smtClean="0">
                <a:latin typeface="Arial" pitchFamily="34" charset="0"/>
                <a:cs typeface="Arial" pitchFamily="34" charset="0"/>
              </a:rPr>
              <a:t> 2. При </a:t>
            </a:r>
            <a:r>
              <a:rPr lang="ru-RU" sz="2600" b="1" dirty="0" err="1" smtClean="0">
                <a:latin typeface="Arial" pitchFamily="34" charset="0"/>
                <a:cs typeface="Arial" pitchFamily="34" charset="0"/>
              </a:rPr>
              <a:t>обсверливании</a:t>
            </a: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, рассверливании, вырубании или вырезании перемычек необходимо строго следить за целостностью разметочных рисок, оставляя припуск на обработку около 1 мм.</a:t>
            </a:r>
          </a:p>
          <a:p>
            <a:pPr lvl="0"/>
            <a:r>
              <a:rPr lang="ru-RU" sz="2600" b="1" dirty="0" smtClean="0">
                <a:latin typeface="Arial" pitchFamily="34" charset="0"/>
                <a:cs typeface="Arial" pitchFamily="34" charset="0"/>
              </a:rPr>
              <a:t>3. Следует соблюдать рациональную последовательность обработки проемов и отверстий: сначала обрабатывать прямолинейные участки поверхностей, а затем - сопряженные с ними криволинейные участки.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Продолжение 2 вопроса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404664"/>
            <a:ext cx="9144000" cy="645333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4. Процесс распиливания проемов и отверстий нужно периодически сочетать с проверкой их контуров по контрольному шаблону, вкладышу или выработке.</a:t>
            </a:r>
          </a:p>
          <a:p>
            <a:pPr lvl="0"/>
            <a:r>
              <a:rPr lang="ru-RU" sz="2800" dirty="0" smtClean="0"/>
              <a:t>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5. Углы проемов или отверстий необходимо обрабатывать начисто ребром напильника соответствующего профиля поперечного сечения (№ 3 или 4) или надфилями, проверяя качество обработ­ки выработками.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6. Окончательную обработку поверхностей отверстий следует выполнять продольным штрихом.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7. Для окончательной калибровки и отделки отверстия следует использовать просечки, протяжки и прошивки на винтовом или пневматическом прессе (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рис.2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).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5301208"/>
            <a:ext cx="6624736" cy="1152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1691680" y="6396335"/>
            <a:ext cx="544649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Рис.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Прошивка цилиндрическая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Продолжение 2 вопроса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404664"/>
            <a:ext cx="9144000" cy="6453336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r>
              <a:rPr lang="ru-RU" sz="2800" dirty="0" smtClean="0"/>
              <a:t>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8. Работу следует считать завершенной тогда, когда контрольный шаблон или вкладыш полностью, без качки, входит в проем или отверстие, а просвет (зазор) между шаблоном (вкладышем, выработкой) и сторонами контура проема (отверстия) равномерный.</a:t>
            </a:r>
          </a:p>
          <a:p>
            <a:pPr lvl="0" algn="ctr"/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Правила припасовки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1. Припасовка двух деталей (пары) друг к другу должна выполняться в следующем порядке: вначале изготовляется и отделывается одна деталь пары (обычно с наружными контурами) - вкладыш, а затем по ней, как по шаблону, размечается и пригоняется (припасовывается) другая сопряженная деталь - пройма.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2. Качество припасовки следует проверять по просвету: в зазоре между деталями пары просвет должен быть равномерным.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3. Если контур пары деталей - вкладыша и проймы - симметричен, они должны при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перекантовке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на 180° сопрягаться без усилий, с равномерным зазором.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3. Типичные дефекты при распиливании и припасовке деталей,  причины их появления и способы предупреждения</a:t>
            </a:r>
            <a:endParaRPr lang="ru-RU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51520" y="1179576"/>
          <a:ext cx="8712968" cy="5450449"/>
        </p:xfrm>
        <a:graphic>
          <a:graphicData uri="http://schemas.openxmlformats.org/drawingml/2006/table">
            <a:tbl>
              <a:tblPr/>
              <a:tblGrid>
                <a:gridCol w="1944216"/>
                <a:gridCol w="2664296"/>
                <a:gridCol w="4104456"/>
              </a:tblGrid>
              <a:tr h="298892">
                <a:tc>
                  <a:txBody>
                    <a:bodyPr/>
                    <a:lstStyle/>
                    <a:p>
                      <a:pPr marL="3048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Дефект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018" marR="2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5590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Причина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018" marR="2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927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3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Способ предупреждения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25018" marR="2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05939">
                <a:tc>
                  <a:txBody>
                    <a:bodyPr/>
                    <a:lstStyle/>
                    <a:p>
                      <a:pPr marR="152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Перекос проема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или отверстия по </a:t>
                      </a:r>
                      <a:r>
                        <a:rPr lang="ru-RU" sz="18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отношению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 базовой 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поверх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ности </a:t>
                      </a: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детали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018" marR="2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914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Перекос при 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вы</a:t>
                      </a:r>
                      <a:r>
                        <a:rPr lang="ru-RU" sz="1800" b="1" spc="-2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сверливании </a:t>
                      </a:r>
                      <a:r>
                        <a:rPr lang="ru-RU" sz="18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или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рассверливании. </a:t>
                      </a: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Недостаточный контроль при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распиливании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018" marR="2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84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Тщательно следить за 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перпендикулярностью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инструмента 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базовой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поверхности заготовки при </a:t>
                      </a:r>
                      <a:r>
                        <a:rPr lang="ru-RU" sz="18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сверлении и рассверливании про­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ема (отверстия). В процессе 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работы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систематически проверять </a:t>
                      </a:r>
                      <a:r>
                        <a:rPr lang="ru-RU" sz="18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перпендикулярность плоскости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распиливаемого проема (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отверстия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) базовой поверхности 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детали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018" marR="2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95769">
                <a:tc>
                  <a:txBody>
                    <a:bodyPr/>
                    <a:lstStyle/>
                    <a:p>
                      <a:pPr marR="201295" indent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3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Несоблюдение </a:t>
                      </a:r>
                      <a:r>
                        <a:rPr lang="ru-RU" sz="1800" b="1" spc="-3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формы проема </a:t>
                      </a:r>
                      <a:r>
                        <a:rPr lang="ru-RU" sz="1800" b="1" spc="-1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(отверстия)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25018" marR="2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Распиливание вы­полнялось без про­верки формы 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про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ема </a:t>
                      </a: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(отверстия) по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шаблону (вклады­</a:t>
                      </a: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шу). «</a:t>
                      </a:r>
                      <a:r>
                        <a:rPr lang="ru-RU" sz="1800" b="1" spc="-1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Зарезы</a:t>
                      </a: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» за разметку при 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вы</a:t>
                      </a:r>
                      <a:r>
                        <a:rPr lang="ru-RU" sz="1800" b="1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резании </a:t>
                      </a: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контура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018" marR="2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4135" indent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Вначале распиливание 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выполнять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 разметке (0,5 мм до линии разметки). 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Окончательную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обработку проема (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отвер</a:t>
                      </a:r>
                      <a:r>
                        <a:rPr lang="ru-RU" sz="18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стия</a:t>
                      </a:r>
                      <a:r>
                        <a:rPr lang="ru-RU" sz="18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) производить с тщательной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проверкой его формы и размеров измерительными </a:t>
                      </a:r>
                      <a:r>
                        <a:rPr lang="ru-RU" sz="18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инструментами или </a:t>
                      </a:r>
                      <a:r>
                        <a:rPr lang="ru-RU" sz="18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шаблоном (вкладышем)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018" marR="250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Продолжение 3 вопроса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2" y="476671"/>
          <a:ext cx="8712969" cy="6491976"/>
        </p:xfrm>
        <a:graphic>
          <a:graphicData uri="http://schemas.openxmlformats.org/drawingml/2006/table">
            <a:tbl>
              <a:tblPr/>
              <a:tblGrid>
                <a:gridCol w="2376603"/>
                <a:gridCol w="2591949"/>
                <a:gridCol w="3744417"/>
              </a:tblGrid>
              <a:tr h="27093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Несовпадение </a:t>
                      </a:r>
                      <a:r>
                        <a:rPr lang="ru-RU" sz="2000" b="1" spc="-2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сим</a:t>
                      </a:r>
                      <a:r>
                        <a:rPr lang="ru-RU" sz="20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метричных </a:t>
                      </a:r>
                      <a:r>
                        <a:rPr lang="ru-RU" sz="20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контуров </a:t>
                      </a: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припасовываемой </a:t>
                      </a:r>
                      <a:r>
                        <a:rPr lang="ru-RU" sz="20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па</a:t>
                      </a:r>
                      <a:r>
                        <a:rPr lang="ru-RU" sz="20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ры </a:t>
                      </a:r>
                      <a:r>
                        <a:rPr lang="ru-RU" sz="20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(вкладыша и </a:t>
                      </a:r>
                      <a:r>
                        <a:rPr lang="ru-RU" sz="20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проймы</a:t>
                      </a:r>
                      <a:r>
                        <a:rPr lang="ru-RU" sz="20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) при их </a:t>
                      </a:r>
                      <a:r>
                        <a:rPr lang="ru-RU" sz="2000" b="1" spc="-2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перекан</a:t>
                      </a:r>
                      <a:r>
                        <a:rPr lang="ru-RU" sz="2000" b="1" spc="-15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товке</a:t>
                      </a:r>
                      <a:r>
                        <a:rPr lang="ru-RU" sz="20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 180°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Одна из </a:t>
                      </a: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дета</a:t>
                      </a:r>
                      <a:r>
                        <a:rPr lang="ru-RU" sz="20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лей </a:t>
                      </a:r>
                      <a:r>
                        <a:rPr lang="ru-RU" sz="20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пары </a:t>
                      </a:r>
                      <a:r>
                        <a:rPr lang="ru-RU" sz="20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(контршаблон) </a:t>
                      </a: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изготовлена не </a:t>
                      </a:r>
                      <a:r>
                        <a:rPr lang="ru-RU" sz="2000" b="1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симметрично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4572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Тщательно выверять </a:t>
                      </a:r>
                      <a:r>
                        <a:rPr lang="ru-RU" sz="20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симметрич</a:t>
                      </a:r>
                      <a:r>
                        <a:rPr lang="ru-RU" sz="2000" b="1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ность </a:t>
                      </a:r>
                      <a:r>
                        <a:rPr lang="ru-RU" sz="20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вкладыша при разметке </a:t>
                      </a: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 изготовлении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481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Одна из деталей пары </a:t>
                      </a:r>
                      <a:r>
                        <a:rPr lang="ru-RU" sz="2000" b="1" spc="-2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(пройма) неплотно </a:t>
                      </a:r>
                      <a:r>
                        <a:rPr lang="ru-RU" sz="2000" b="1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прилегает к другой </a:t>
                      </a:r>
                      <a:r>
                        <a:rPr lang="ru-RU" sz="2000" b="1" spc="-2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(вкладыш) в углах</a:t>
                      </a:r>
                      <a:endParaRPr lang="ru-RU" sz="2000" b="1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Завалы в углах </a:t>
                      </a:r>
                      <a:r>
                        <a:rPr lang="ru-RU" sz="2000" b="1" spc="-3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проймы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03505" indent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Соблюдать правила обработки 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деталей. Прорезать ножовкой </a:t>
                      </a:r>
                      <a:r>
                        <a:rPr lang="ru-RU" sz="20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или распилить круглым </a:t>
                      </a:r>
                      <a:r>
                        <a:rPr lang="ru-RU" sz="20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напиль</a:t>
                      </a:r>
                      <a:r>
                        <a:rPr lang="ru-RU" sz="2000" b="1" spc="-2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ником </a:t>
                      </a:r>
                      <a:r>
                        <a:rPr lang="ru-RU" sz="20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углы проймы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352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Зазор между </a:t>
                      </a:r>
                      <a:r>
                        <a:rPr lang="ru-RU" sz="20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припасовываемыми </a:t>
                      </a:r>
                      <a:r>
                        <a:rPr lang="ru-RU" sz="20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деталями </a:t>
                      </a:r>
                      <a:r>
                        <a:rPr lang="ru-RU" sz="20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больше допустимого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Нарушение </a:t>
                      </a:r>
                      <a:r>
                        <a:rPr lang="ru-RU" sz="20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</a:t>
                      </a:r>
                      <a:r>
                        <a:rPr lang="ru-RU" sz="20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следователь</a:t>
                      </a:r>
                      <a:r>
                        <a:rPr lang="ru-RU" sz="20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ности припа</a:t>
                      </a:r>
                      <a:r>
                        <a:rPr lang="ru-RU" sz="2000" b="1" spc="-3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совки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Соблюдать основное правило </a:t>
                      </a:r>
                      <a:r>
                        <a:rPr lang="ru-RU" sz="20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припасовки: </a:t>
                      </a:r>
                      <a:r>
                        <a:rPr lang="ru-RU" sz="2000" b="1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вначале </a:t>
                      </a:r>
                      <a:r>
                        <a:rPr lang="ru-RU" sz="2000" b="1" spc="-1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окончатель</a:t>
                      </a:r>
                      <a:r>
                        <a:rPr lang="ru-RU" sz="2000" b="1" spc="5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но </a:t>
                      </a:r>
                      <a:r>
                        <a:rPr lang="ru-RU" sz="2000" b="1" spc="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отделать одну деталь пары, а </a:t>
                      </a:r>
                      <a:r>
                        <a:rPr lang="ru-RU" sz="20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затем по ней припасовать другую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804</TotalTime>
  <Words>782</Words>
  <Application>Microsoft Office PowerPoint</Application>
  <PresentationFormat>Экран (4:3)</PresentationFormat>
  <Paragraphs>68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               ГБПОУ   СМТ «СОРМОВСКИЙ МЕХАНИЧЕСКИЙ ТЕХНИКУМ ИМЕНИ ГЕРОЯ СОВЕТСКОГО СОЮЗА П.А.СЕМЕНОВА»</vt:lpstr>
      <vt:lpstr> Распиливание и припасовка</vt:lpstr>
      <vt:lpstr>     1. Сущность распиливания и припасовки</vt:lpstr>
      <vt:lpstr>     Продолжение 1 вопроса</vt:lpstr>
      <vt:lpstr>     2. Основные правила распиливания и припасовки деталей</vt:lpstr>
      <vt:lpstr>     Продолжение 2 вопроса</vt:lpstr>
      <vt:lpstr>     Продолжение 2 вопроса</vt:lpstr>
      <vt:lpstr>  3. Типичные дефекты при распиливании и припасовке деталей,  причины их появления и способы предупреждения</vt:lpstr>
      <vt:lpstr>     Продолжение 3 вопроса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Toshiba</dc:creator>
  <cp:lastModifiedBy>777</cp:lastModifiedBy>
  <cp:revision>87</cp:revision>
  <dcterms:created xsi:type="dcterms:W3CDTF">2011-07-14T12:34:11Z</dcterms:created>
  <dcterms:modified xsi:type="dcterms:W3CDTF">2017-02-05T18:25:35Z</dcterms:modified>
</cp:coreProperties>
</file>