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86" r:id="rId3"/>
    <p:sldId id="257" r:id="rId4"/>
    <p:sldId id="265" r:id="rId5"/>
    <p:sldId id="258" r:id="rId6"/>
    <p:sldId id="263" r:id="rId7"/>
    <p:sldId id="264" r:id="rId8"/>
    <p:sldId id="262" r:id="rId9"/>
    <p:sldId id="266" r:id="rId10"/>
    <p:sldId id="280" r:id="rId11"/>
    <p:sldId id="285" r:id="rId12"/>
    <p:sldId id="281" r:id="rId13"/>
    <p:sldId id="282" r:id="rId14"/>
    <p:sldId id="28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510"/>
    <a:srgbClr val="E125C6"/>
    <a:srgbClr val="20E63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sz="2400" dirty="0"/>
              <a:t>Проходили ли вы лечение в санаториях?</a:t>
            </a:r>
          </a:p>
        </c:rich>
      </c:tx>
      <c:layout>
        <c:manualLayout>
          <c:xMode val="edge"/>
          <c:yMode val="edge"/>
          <c:x val="0.1413232101711562"/>
          <c:y val="3.2619691955810652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Проходили ли вы лечение в санаториях?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Да</c:v>
                </c:pt>
                <c:pt idx="1">
                  <c:v>Иногда</c:v>
                </c:pt>
                <c:pt idx="2">
                  <c:v>Один раз</c:v>
                </c:pt>
                <c:pt idx="3">
                  <c:v>Нет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9.0000000000000066E-2</c:v>
                </c:pt>
                <c:pt idx="1">
                  <c:v>0.18000000000000024</c:v>
                </c:pt>
                <c:pt idx="2">
                  <c:v>0.29000000000000031</c:v>
                </c:pt>
                <c:pt idx="3">
                  <c:v>0.5</c:v>
                </c:pt>
              </c:numCache>
            </c:numRef>
          </c:val>
        </c:ser>
        <c:dLbls/>
      </c:pie3D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sz="2400" dirty="0"/>
              <a:t>Сколько санаториев на территории </a:t>
            </a:r>
            <a:r>
              <a:rPr lang="ru-RU" sz="2400" dirty="0" smtClean="0"/>
              <a:t>РМЭ ?</a:t>
            </a:r>
            <a:endParaRPr lang="ru-RU" sz="2400" dirty="0"/>
          </a:p>
        </c:rich>
      </c:tx>
      <c:layout>
        <c:manualLayout>
          <c:xMode val="edge"/>
          <c:yMode val="edge"/>
          <c:x val="9.4619991642584667E-2"/>
          <c:y val="2.6666480024636747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Сколько санаториев на территории РМЭ</c:v>
                </c:pt>
              </c:strCache>
            </c:strRef>
          </c:tx>
          <c:explosion val="14"/>
          <c:dLbls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До 6</c:v>
                </c:pt>
                <c:pt idx="1">
                  <c:v>До 15</c:v>
                </c:pt>
                <c:pt idx="2">
                  <c:v>Больше 15</c:v>
                </c:pt>
                <c:pt idx="3">
                  <c:v>Не знаю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0.47000000000000008</c:v>
                </c:pt>
                <c:pt idx="1">
                  <c:v>0.16</c:v>
                </c:pt>
                <c:pt idx="2">
                  <c:v>0.21000000000000021</c:v>
                </c:pt>
                <c:pt idx="3">
                  <c:v>0.16</c:v>
                </c:pt>
              </c:numCache>
            </c:numRef>
          </c:val>
        </c:ser>
        <c:dLbls/>
      </c:pie3D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sz="2800" dirty="0" smtClean="0"/>
              <a:t>Назовите</a:t>
            </a:r>
            <a:r>
              <a:rPr lang="ru-RU" sz="2800" baseline="0" dirty="0" smtClean="0"/>
              <a:t> известные с</a:t>
            </a:r>
            <a:r>
              <a:rPr lang="ru-RU" sz="2800" dirty="0" smtClean="0"/>
              <a:t>анатории</a:t>
            </a:r>
            <a:endParaRPr lang="ru-RU" sz="2800" dirty="0"/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Санатории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Лист1!$A$2:$A$7</c:f>
              <c:strCache>
                <c:ptCount val="6"/>
                <c:pt idx="0">
                  <c:v>Кичиер</c:v>
                </c:pt>
                <c:pt idx="1">
                  <c:v>Кооператор</c:v>
                </c:pt>
                <c:pt idx="2">
                  <c:v>Сосновый бор</c:v>
                </c:pt>
                <c:pt idx="3">
                  <c:v>Лесная сказка</c:v>
                </c:pt>
                <c:pt idx="4">
                  <c:v>Кленовая гора</c:v>
                </c:pt>
                <c:pt idx="5">
                  <c:v>Южный</c:v>
                </c:pt>
              </c:strCache>
            </c:strRef>
          </c:cat>
          <c:val>
            <c:numRef>
              <c:f>Лист1!$B$2:$B$7</c:f>
              <c:numCache>
                <c:formatCode>0%</c:formatCode>
                <c:ptCount val="6"/>
                <c:pt idx="0">
                  <c:v>0.28000000000000008</c:v>
                </c:pt>
                <c:pt idx="1">
                  <c:v>0.17</c:v>
                </c:pt>
                <c:pt idx="2">
                  <c:v>0.12000000000000002</c:v>
                </c:pt>
                <c:pt idx="3">
                  <c:v>0.12000000000000002</c:v>
                </c:pt>
                <c:pt idx="4">
                  <c:v>8.0000000000000043E-2</c:v>
                </c:pt>
                <c:pt idx="5">
                  <c:v>1.0000000000000005E-2</c:v>
                </c:pt>
              </c:numCache>
            </c:numRef>
          </c:val>
        </c:ser>
        <c:dLbls/>
      </c:pie3D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sz="2800" dirty="0"/>
              <a:t>Помогают ли восстанавливать </a:t>
            </a:r>
            <a:r>
              <a:rPr lang="ru-RU" sz="2800"/>
              <a:t>здоровье </a:t>
            </a:r>
            <a:r>
              <a:rPr lang="ru-RU" sz="2800" smtClean="0"/>
              <a:t>санатории?</a:t>
            </a:r>
            <a:endParaRPr lang="ru-RU" sz="2800" dirty="0"/>
          </a:p>
        </c:rich>
      </c:tx>
      <c:layout>
        <c:manualLayout>
          <c:xMode val="edge"/>
          <c:yMode val="edge"/>
          <c:x val="9.3082141728720397E-2"/>
          <c:y val="1.5920286581872684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Помогают ли восстанавливать здоровье дома отдыха?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Да</c:v>
                </c:pt>
                <c:pt idx="1">
                  <c:v>Восстанавливают после переутомления</c:v>
                </c:pt>
                <c:pt idx="2">
                  <c:v>Нет</c:v>
                </c:pt>
                <c:pt idx="3">
                  <c:v>Восстановить здоровье можно только в больнице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0.24000000000000021</c:v>
                </c:pt>
                <c:pt idx="1">
                  <c:v>0.63000000000000389</c:v>
                </c:pt>
                <c:pt idx="2">
                  <c:v>1.0000000000000005E-2</c:v>
                </c:pt>
                <c:pt idx="3">
                  <c:v>0.12000000000000002</c:v>
                </c:pt>
              </c:numCache>
            </c:numRef>
          </c:val>
        </c:ser>
        <c:dLbls/>
      </c:pie3DChart>
    </c:plotArea>
    <c:legend>
      <c:legendPos val="r"/>
      <c:layout>
        <c:manualLayout>
          <c:xMode val="edge"/>
          <c:yMode val="edge"/>
          <c:x val="0.64283152007112665"/>
          <c:y val="0.26082369175461989"/>
          <c:w val="0.3479092909268704"/>
          <c:h val="0.62984804078151246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Лист1!$B$2</c:f>
              <c:strCache>
                <c:ptCount val="1"/>
                <c:pt idx="0">
                  <c:v>Какие заболевания можно лечить в санаториях?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Лист1!$A$3:$A$8</c:f>
              <c:strCache>
                <c:ptCount val="6"/>
                <c:pt idx="0">
                  <c:v>Дыхательные пути</c:v>
                </c:pt>
                <c:pt idx="1">
                  <c:v>Сердечно-сосудистая система</c:v>
                </c:pt>
                <c:pt idx="2">
                  <c:v>Кожные заболевания</c:v>
                </c:pt>
                <c:pt idx="3">
                  <c:v>Суставы</c:v>
                </c:pt>
                <c:pt idx="4">
                  <c:v>Нервная система</c:v>
                </c:pt>
                <c:pt idx="5">
                  <c:v>Пищеварение</c:v>
                </c:pt>
              </c:strCache>
            </c:strRef>
          </c:cat>
          <c:val>
            <c:numRef>
              <c:f>Лист1!$B$3:$B$8</c:f>
              <c:numCache>
                <c:formatCode>0%</c:formatCode>
                <c:ptCount val="6"/>
                <c:pt idx="0">
                  <c:v>0.2</c:v>
                </c:pt>
                <c:pt idx="1">
                  <c:v>0.32000000000000145</c:v>
                </c:pt>
                <c:pt idx="2">
                  <c:v>1.0000000000000005E-2</c:v>
                </c:pt>
                <c:pt idx="3">
                  <c:v>0.14000000000000001</c:v>
                </c:pt>
                <c:pt idx="4">
                  <c:v>8.0000000000000043E-2</c:v>
                </c:pt>
                <c:pt idx="5">
                  <c:v>0.2</c:v>
                </c:pt>
              </c:numCache>
            </c:numRef>
          </c:val>
        </c:ser>
        <c:dLbls/>
      </c:pie3DChart>
    </c:plotArea>
    <c:legend>
      <c:legendPos val="r"/>
      <c:layout>
        <c:manualLayout>
          <c:xMode val="edge"/>
          <c:yMode val="edge"/>
          <c:x val="0.65790035980600614"/>
          <c:y val="0.30945754089338912"/>
          <c:w val="0.33162225649295451"/>
          <c:h val="0.52818905134571614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24BD9-C0C7-4F31-B4DE-0BC0686B3292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21025-7848-4132-ABF1-EFCB30FA86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24BD9-C0C7-4F31-B4DE-0BC0686B3292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21025-7848-4132-ABF1-EFCB30FA86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24BD9-C0C7-4F31-B4DE-0BC0686B3292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21025-7848-4132-ABF1-EFCB30FA86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24BD9-C0C7-4F31-B4DE-0BC0686B3292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21025-7848-4132-ABF1-EFCB30FA86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24BD9-C0C7-4F31-B4DE-0BC0686B3292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21025-7848-4132-ABF1-EFCB30FA86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24BD9-C0C7-4F31-B4DE-0BC0686B3292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21025-7848-4132-ABF1-EFCB30FA86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24BD9-C0C7-4F31-B4DE-0BC0686B3292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21025-7848-4132-ABF1-EFCB30FA86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24BD9-C0C7-4F31-B4DE-0BC0686B3292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21025-7848-4132-ABF1-EFCB30FA86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24BD9-C0C7-4F31-B4DE-0BC0686B3292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21025-7848-4132-ABF1-EFCB30FA86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24BD9-C0C7-4F31-B4DE-0BC0686B3292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21025-7848-4132-ABF1-EFCB30FA86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24BD9-C0C7-4F31-B4DE-0BC0686B3292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21025-7848-4132-ABF1-EFCB30FA86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624BD9-C0C7-4F31-B4DE-0BC0686B3292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621025-7848-4132-ABF1-EFCB30FA86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hyperlink" Target="&#1057;&#1072;&#1085;&#1072;&#1090;&#1086;&#1088;&#1080;&#1080;%20&#1080;%20&#1076;&#1086;&#1084;&#1072;%20&#1086;&#1090;&#1076;&#1099;&#1093;&#1072;.pptx" TargetMode="External"/><Relationship Id="rId7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hyperlink" Target="&#1057;&#1072;&#1085;&#1072;&#1090;&#1086;&#1088;&#1080;&#1080;%20&#1080;%20&#1076;&#1086;&#1084;&#1072;%20&#1086;&#1090;&#1076;&#1099;&#1093;&#1072;.pptx" TargetMode="External"/><Relationship Id="rId7" Type="http://schemas.openxmlformats.org/officeDocument/2006/relationships/image" Target="../media/image9.jpeg"/><Relationship Id="rId12" Type="http://schemas.openxmlformats.org/officeDocument/2006/relationships/hyperlink" Target="&#1055;&#1091;&#1090;&#1077;&#1074;&#1086;&#1076;&#1080;&#1090;&#1077;&#1083;&#1100;%20&#1087;&#1086;%20&#1089;&#1072;&#1085;&#1072;&#1090;&#1086;&#1088;&#1080;&#1103;&#1084;%20&#1080;%20&#1076;&#1086;&#1084;&#1072;&#1084;%20&#1086;&#1090;&#1076;&#1099;&#1093;&#1072;%20&#1056;&#1077;&#1089;&#1087;&#1091;&#1073;&#1083;&#1080;&#1082;&#1080;%20&#1052;&#1072;&#1088;&#1080;&#1081;%20&#1069;&#1083;.docx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1"/>
            <a:ext cx="7958166" cy="185738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Разработка путеводителя по санаториям Республики Марий Эл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3143248"/>
            <a:ext cx="7572428" cy="300039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Полозова Ольга, Иванова Полина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ГБОУ РМЭ «Многопрофильный лицей-интернат»,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Руэм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Научные руководители: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Решетова С.В., воспитатель,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к.т.н., доцент Филимонов В.Е., ФГБОУ ВПО «ПГТУ»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Республика Марий Эл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 descr="C:\Documents and Settings\Admin\Рабочий стол\Рисунок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734" y="785794"/>
            <a:ext cx="8632129" cy="5759517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oklgora000.jpg">
            <a:hlinkClick r:id="rId3" action="ppaction://hlinkpres?slideindex=2&amp;slidetitle=Кленовая гора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54" y="3857628"/>
            <a:ext cx="1452513" cy="1090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 flipH="1">
            <a:off x="6715140" y="5000636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«Кленовая гора»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" name="Picture 2" descr="C:\Documents and Settings\Admin\Рабочий стол\Skazka.jpg">
            <a:hlinkClick r:id="rId3" action="ppaction://hlinkpres?slideindex=3&amp;slidetitle=Лечебно-оздоровительный комплекс &quot;Лесная сказка&quot;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14546" y="642918"/>
            <a:ext cx="1681150" cy="10966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 descr="C:\Documents and Settings\Admin\Рабочий стол\1446718640_kichier2.jpg">
            <a:hlinkClick r:id="rId3" action="ppaction://hlinkpres?slideindex=4&amp;slidetitle=Санаторий «Кичиер»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2126" y="5429264"/>
            <a:ext cx="1530912" cy="1000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7" name="Прямая со стрелкой 16"/>
          <p:cNvCxnSpPr/>
          <p:nvPr/>
        </p:nvCxnSpPr>
        <p:spPr>
          <a:xfrm rot="16200000" flipH="1">
            <a:off x="3000364" y="2071678"/>
            <a:ext cx="2143140" cy="128588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0800000" flipV="1">
            <a:off x="5929322" y="4857760"/>
            <a:ext cx="1071570" cy="50006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" descr="C:\Documents and Settings\Admin\Рабочий стол\07301618117913_sanatorii-ujnii-mari-el.jpg">
            <a:hlinkClick r:id="rId3" action="ppaction://hlinkpres?slideindex=5&amp;slidetitle=Санаторий «Южный»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58" y="1071546"/>
            <a:ext cx="1815741" cy="12332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29" name="Прямая со стрелкой 28"/>
          <p:cNvCxnSpPr/>
          <p:nvPr/>
        </p:nvCxnSpPr>
        <p:spPr>
          <a:xfrm>
            <a:off x="1285852" y="2071678"/>
            <a:ext cx="3143272" cy="178595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 rot="10800000" flipV="1">
            <a:off x="428596" y="2357430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«Южный»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43702" y="6215082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«Кичиер»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33" name="Прямая со стрелкой 32"/>
          <p:cNvCxnSpPr/>
          <p:nvPr/>
        </p:nvCxnSpPr>
        <p:spPr>
          <a:xfrm rot="10800000">
            <a:off x="5715008" y="5643578"/>
            <a:ext cx="785818" cy="50006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V="1">
            <a:off x="3357554" y="4786322"/>
            <a:ext cx="642942" cy="57150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2" descr="C:\Documents and Settings\Admin\Рабочий стол\baza-char.jpg">
            <a:hlinkClick r:id="rId3" action="ppaction://hlinkpres?slideindex=6&amp;slidetitle=Санаторий «Чародейка»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071670" y="4929199"/>
            <a:ext cx="1643074" cy="1232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9" name="TextBox 38"/>
          <p:cNvSpPr txBox="1"/>
          <p:nvPr/>
        </p:nvSpPr>
        <p:spPr>
          <a:xfrm>
            <a:off x="2143108" y="6000768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«Чародейка»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9" name="Содержимое 3">
            <a:hlinkClick r:id="rId3" action="ppaction://hlinkpres?slideindex=7&amp;slidetitle=Санаторий «Журавушка»"/>
          </p:cNvPr>
          <p:cNvPicPr>
            <a:picLocks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14546" y="3143248"/>
            <a:ext cx="1500198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22" name="Прямая со стрелкой 21"/>
          <p:cNvCxnSpPr/>
          <p:nvPr/>
        </p:nvCxnSpPr>
        <p:spPr>
          <a:xfrm>
            <a:off x="3428992" y="4000504"/>
            <a:ext cx="1071570" cy="57150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143108" y="2928934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«Журавушка»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4" name="Picture 2" descr="C:\Documents and Settings\Admin\Рабочий стол\606437_1434969148.jpg">
            <a:hlinkClick r:id="rId3" action="ppaction://hlinkpres?slideindex=8&amp;slidetitle=Санаторий «Кооператор»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72066" y="2996801"/>
            <a:ext cx="1500198" cy="11251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" name="TextBox 24"/>
          <p:cNvSpPr txBox="1"/>
          <p:nvPr/>
        </p:nvSpPr>
        <p:spPr>
          <a:xfrm>
            <a:off x="5000628" y="3929066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«Кооператор»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6" name="Picture 2" descr="C:\Documents and Settings\Admin\Рабочий стол\Санаторий025.jpg">
            <a:hlinkClick r:id="rId3" action="ppaction://hlinkpres?slideindex=9&amp;slidetitle=Сосновый бор"/>
          </p:cNvPr>
          <p:cNvPicPr>
            <a:picLocks noChangeAspect="1" noChangeArrowheads="1"/>
          </p:cNvPicPr>
          <p:nvPr/>
        </p:nvPicPr>
        <p:blipFill>
          <a:blip r:embed="rId11" cstate="print"/>
          <a:srcRect r="35942" b="18513"/>
          <a:stretch>
            <a:fillRect/>
          </a:stretch>
        </p:blipFill>
        <p:spPr bwMode="auto">
          <a:xfrm>
            <a:off x="6215074" y="500042"/>
            <a:ext cx="2153788" cy="13678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32" name="Прямая со стрелкой 31"/>
          <p:cNvCxnSpPr/>
          <p:nvPr/>
        </p:nvCxnSpPr>
        <p:spPr>
          <a:xfrm rot="5400000">
            <a:off x="4493537" y="1778901"/>
            <a:ext cx="1785950" cy="18000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10800000" flipV="1">
            <a:off x="4786314" y="4000504"/>
            <a:ext cx="357190" cy="14287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214546" y="1643050"/>
            <a:ext cx="1857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«Лесная сказка»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597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 descr="C:\Documents and Settings\Admin\Рабочий стол\Рисунок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734" y="785794"/>
            <a:ext cx="8632129" cy="5759517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oklgora000.jpg">
            <a:hlinkClick r:id="rId3" action="ppaction://hlinkpres?slideindex=2&amp;slidetitle=Кленовая гора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54" y="3857628"/>
            <a:ext cx="1452513" cy="1090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 flipH="1">
            <a:off x="6715140" y="5000636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«Кленовая гора»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" name="Picture 2" descr="C:\Documents and Settings\Admin\Рабочий стол\Skazka.jpg">
            <a:hlinkClick r:id="rId3" action="ppaction://hlinkpres?slideindex=3&amp;slidetitle=Лечебно-оздоровительный комплекс &quot;Лесная сказка&quot;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14546" y="642918"/>
            <a:ext cx="1681150" cy="10966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 descr="C:\Documents and Settings\Admin\Рабочий стол\1446718640_kichier2.jpg">
            <a:hlinkClick r:id="rId3" action="ppaction://hlinkpres?slideindex=4&amp;slidetitle=Санаторий «Кичиер»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2126" y="5429264"/>
            <a:ext cx="1530912" cy="1000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" name="Picture 2" descr="C:\Documents and Settings\Admin\Рабочий стол\07301618117913_sanatorii-ujnii-mari-el.jpg">
            <a:hlinkClick r:id="rId3" action="ppaction://hlinkpres?slideindex=5&amp;slidetitle=Санаторий «Южный»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58" y="1071546"/>
            <a:ext cx="1815741" cy="12332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" name="TextBox 29"/>
          <p:cNvSpPr txBox="1"/>
          <p:nvPr/>
        </p:nvSpPr>
        <p:spPr>
          <a:xfrm rot="10800000" flipV="1">
            <a:off x="428596" y="2357430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«Южный»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43702" y="6215082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«Кичиер»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8" name="Picture 2" descr="C:\Documents and Settings\Admin\Рабочий стол\baza-char.jpg">
            <a:hlinkClick r:id="rId3" action="ppaction://hlinkpres?slideindex=6&amp;slidetitle=Санаторий «Чародейка»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071670" y="4929199"/>
            <a:ext cx="1643074" cy="1232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9" name="TextBox 38"/>
          <p:cNvSpPr txBox="1"/>
          <p:nvPr/>
        </p:nvSpPr>
        <p:spPr>
          <a:xfrm>
            <a:off x="2143108" y="6000768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«Чародейка»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9" name="Содержимое 3">
            <a:hlinkClick r:id="rId3" action="ppaction://hlinkpres?slideindex=7&amp;slidetitle=Санаторий «Журавушка»"/>
          </p:cNvPr>
          <p:cNvPicPr>
            <a:picLocks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14546" y="3143248"/>
            <a:ext cx="1500198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TextBox 22"/>
          <p:cNvSpPr txBox="1"/>
          <p:nvPr/>
        </p:nvSpPr>
        <p:spPr>
          <a:xfrm>
            <a:off x="2143108" y="2928934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«Журавушка»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4" name="Picture 2" descr="C:\Documents and Settings\Admin\Рабочий стол\606437_1434969148.jpg">
            <a:hlinkClick r:id="rId3" action="ppaction://hlinkpres?slideindex=8&amp;slidetitle=Санаторий «Кооператор»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72066" y="2996801"/>
            <a:ext cx="1500198" cy="11251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" name="TextBox 24"/>
          <p:cNvSpPr txBox="1"/>
          <p:nvPr/>
        </p:nvSpPr>
        <p:spPr>
          <a:xfrm>
            <a:off x="5000628" y="3929066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«Кооператор»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6" name="Picture 2" descr="C:\Documents and Settings\Admin\Рабочий стол\Санаторий025.jpg">
            <a:hlinkClick r:id="rId3" action="ppaction://hlinkpres?slideindex=9&amp;slidetitle=Сосновый бор"/>
          </p:cNvPr>
          <p:cNvPicPr>
            <a:picLocks noChangeAspect="1" noChangeArrowheads="1"/>
          </p:cNvPicPr>
          <p:nvPr/>
        </p:nvPicPr>
        <p:blipFill>
          <a:blip r:embed="rId11" cstate="print"/>
          <a:srcRect r="35942" b="18513"/>
          <a:stretch>
            <a:fillRect/>
          </a:stretch>
        </p:blipFill>
        <p:spPr bwMode="auto">
          <a:xfrm>
            <a:off x="6786578" y="928670"/>
            <a:ext cx="1868068" cy="1186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8" name="TextBox 27"/>
          <p:cNvSpPr txBox="1"/>
          <p:nvPr/>
        </p:nvSpPr>
        <p:spPr>
          <a:xfrm>
            <a:off x="2214546" y="1643050"/>
            <a:ext cx="1857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«Лесная сказка»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 flipH="1" flipV="1">
            <a:off x="7215206" y="4572008"/>
            <a:ext cx="1588" cy="1588"/>
          </a:xfrm>
          <a:prstGeom prst="bentConnector3">
            <a:avLst>
              <a:gd name="adj1" fmla="val 1439546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10800000">
            <a:off x="3071802" y="3571876"/>
            <a:ext cx="2214578" cy="142876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 flipV="1">
            <a:off x="1643042" y="1214422"/>
            <a:ext cx="1428760" cy="642942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2980437" y="1228024"/>
            <a:ext cx="4067145" cy="142876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rot="16200000" flipH="1">
            <a:off x="5893603" y="2464587"/>
            <a:ext cx="2786082" cy="571504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rot="5400000">
            <a:off x="6393669" y="4607727"/>
            <a:ext cx="1643074" cy="71438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rot="16200000" flipV="1">
            <a:off x="5072066" y="3929066"/>
            <a:ext cx="2000264" cy="1571636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 rot="16200000" flipH="1">
            <a:off x="6393669" y="2821777"/>
            <a:ext cx="2857520" cy="71438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Выноска-облако 34"/>
          <p:cNvSpPr/>
          <p:nvPr/>
        </p:nvSpPr>
        <p:spPr>
          <a:xfrm>
            <a:off x="500034" y="285728"/>
            <a:ext cx="2071702" cy="785818"/>
          </a:xfrm>
          <a:prstGeom prst="cloudCallout">
            <a:avLst>
              <a:gd name="adj1" fmla="val 26648"/>
              <a:gd name="adj2" fmla="val 9608"/>
            </a:avLst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Нервная система</a:t>
            </a:r>
            <a:endParaRPr lang="ru-RU" dirty="0"/>
          </a:p>
        </p:txBody>
      </p:sp>
      <p:sp>
        <p:nvSpPr>
          <p:cNvPr id="37" name="Выноска-облако 36"/>
          <p:cNvSpPr/>
          <p:nvPr/>
        </p:nvSpPr>
        <p:spPr>
          <a:xfrm>
            <a:off x="6429388" y="0"/>
            <a:ext cx="2286016" cy="1071546"/>
          </a:xfrm>
          <a:prstGeom prst="cloudCallout">
            <a:avLst>
              <a:gd name="adj1" fmla="val 26440"/>
              <a:gd name="adj2" fmla="val 22418"/>
            </a:avLst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Костно-мышечная система</a:t>
            </a:r>
            <a:endParaRPr lang="ru-RU" b="1" dirty="0">
              <a:solidFill>
                <a:srgbClr val="0070C0"/>
              </a:solidFill>
            </a:endParaRPr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 rot="16200000" flipV="1">
            <a:off x="1000100" y="2071678"/>
            <a:ext cx="1928826" cy="1357322"/>
          </a:xfrm>
          <a:prstGeom prst="line">
            <a:avLst/>
          </a:prstGeom>
          <a:ln w="38100">
            <a:solidFill>
              <a:srgbClr val="20E6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V="1">
            <a:off x="1357290" y="857232"/>
            <a:ext cx="2000264" cy="928694"/>
          </a:xfrm>
          <a:prstGeom prst="line">
            <a:avLst/>
          </a:prstGeom>
          <a:ln w="38100">
            <a:solidFill>
              <a:srgbClr val="20E6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16200000" flipH="1">
            <a:off x="2750331" y="1464455"/>
            <a:ext cx="5143536" cy="3929090"/>
          </a:xfrm>
          <a:prstGeom prst="line">
            <a:avLst/>
          </a:prstGeom>
          <a:ln w="38100">
            <a:solidFill>
              <a:srgbClr val="20E6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Выноска-облако 45"/>
          <p:cNvSpPr/>
          <p:nvPr/>
        </p:nvSpPr>
        <p:spPr>
          <a:xfrm>
            <a:off x="3714744" y="214290"/>
            <a:ext cx="2643206" cy="857280"/>
          </a:xfrm>
          <a:prstGeom prst="cloudCallout">
            <a:avLst>
              <a:gd name="adj1" fmla="val -21357"/>
              <a:gd name="adj2" fmla="val 41344"/>
            </a:avLst>
          </a:prstGeom>
          <a:solidFill>
            <a:srgbClr val="20E638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Опорно-двигательный аппарат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 rot="5400000" flipH="1" flipV="1">
            <a:off x="1678761" y="4321975"/>
            <a:ext cx="2143140" cy="357190"/>
          </a:xfrm>
          <a:prstGeom prst="line">
            <a:avLst/>
          </a:prstGeom>
          <a:ln w="38100">
            <a:solidFill>
              <a:srgbClr val="E125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16200000" flipV="1">
            <a:off x="1035819" y="1535893"/>
            <a:ext cx="2000264" cy="1785950"/>
          </a:xfrm>
          <a:prstGeom prst="line">
            <a:avLst/>
          </a:prstGeom>
          <a:ln w="38100">
            <a:solidFill>
              <a:srgbClr val="E125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flipV="1">
            <a:off x="1142976" y="785794"/>
            <a:ext cx="1643074" cy="642942"/>
          </a:xfrm>
          <a:prstGeom prst="line">
            <a:avLst/>
          </a:prstGeom>
          <a:ln w="38100">
            <a:solidFill>
              <a:srgbClr val="E125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Выноска-облако 53"/>
          <p:cNvSpPr/>
          <p:nvPr/>
        </p:nvSpPr>
        <p:spPr>
          <a:xfrm>
            <a:off x="0" y="5500702"/>
            <a:ext cx="2071670" cy="1000132"/>
          </a:xfrm>
          <a:prstGeom prst="cloudCallout">
            <a:avLst>
              <a:gd name="adj1" fmla="val 52659"/>
              <a:gd name="adj2" fmla="val -22833"/>
            </a:avLst>
          </a:prstGeom>
          <a:solidFill>
            <a:srgbClr val="E125C6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Сердечно</a:t>
            </a:r>
          </a:p>
          <a:p>
            <a:pPr algn="ctr"/>
            <a:r>
              <a:rPr lang="ru-RU" dirty="0" smtClean="0"/>
              <a:t>сосудистая система</a:t>
            </a:r>
            <a:endParaRPr lang="ru-RU" dirty="0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 flipH="1">
            <a:off x="3012476" y="3603485"/>
            <a:ext cx="88118" cy="1928826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515507" y="6405192"/>
            <a:ext cx="20420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0510"/>
                </a:solidFill>
                <a:hlinkClick r:id="rId12" action="ppaction://hlinkfile"/>
              </a:rPr>
              <a:t>Путеводитель</a:t>
            </a:r>
            <a:endParaRPr lang="ru-RU" sz="2400" b="1" dirty="0">
              <a:solidFill>
                <a:srgbClr val="00051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597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71546"/>
            <a:ext cx="8929718" cy="5572164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5100" dirty="0" smtClean="0"/>
              <a:t>1. Мягкий климат, интересный ландшафт, минеральные источники, сероводородные грязи и рассолы для </a:t>
            </a:r>
            <a:r>
              <a:rPr lang="ru-RU" sz="5100" dirty="0" err="1" smtClean="0"/>
              <a:t>бальнеолечения</a:t>
            </a:r>
            <a:r>
              <a:rPr lang="ru-RU" sz="5100" dirty="0" smtClean="0"/>
              <a:t> местных озер делают Республику Марий Эл знаменитым курортом России, где можно получить качественное санаторно-курортное лечение и прекрасно отдохнуть.</a:t>
            </a:r>
          </a:p>
          <a:p>
            <a:pPr>
              <a:buNone/>
            </a:pPr>
            <a:r>
              <a:rPr lang="ru-RU" sz="5100" dirty="0" smtClean="0"/>
              <a:t>	2. На территории Республики Марий Эл расположены такие санатории, как «Кленовая гора», «Кичиер», «Сосновый бор», «Южный», «Лесная сказка», «Журавушка», «Чародейка», «Кооператор», в которых можно лечить заболевания </a:t>
            </a:r>
            <a:r>
              <a:rPr lang="ru-RU" sz="5100" dirty="0" err="1" smtClean="0"/>
              <a:t>сердечно-сосудистой</a:t>
            </a:r>
            <a:r>
              <a:rPr lang="ru-RU" sz="5100" dirty="0" smtClean="0"/>
              <a:t>, пищеварительной, эндокринной, нервной систем, опорно-двигательного аппарата.</a:t>
            </a:r>
            <a:endParaRPr lang="ru-RU" sz="5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800" dirty="0" smtClean="0"/>
              <a:t>3.Составлена информационная карта по санаториям Республики Марий Эл, отражающая название санатория, его место положения, лечебный профиль, номерной фонд, питание , мероприятия досуга.</a:t>
            </a:r>
          </a:p>
          <a:p>
            <a:pPr>
              <a:buNone/>
            </a:pPr>
            <a:r>
              <a:rPr lang="ru-RU" sz="2800" dirty="0" smtClean="0"/>
              <a:t>	4. Разработан путеводитель по санаториям Республики Марий Эл, реализующий индивидуальные траектории оздоровления в зависимости от вида заболеваний.</a:t>
            </a:r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Результаты разработки могут быть применены для создания индивидуальных лечебных туров по санаториям Республики Марий Эл, а также для информирования населения.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1"/>
            <a:ext cx="8229600" cy="3286148"/>
          </a:xfrm>
        </p:spPr>
        <p:txBody>
          <a:bodyPr/>
          <a:lstStyle/>
          <a:p>
            <a:r>
              <a:rPr lang="ru-RU" dirty="0" smtClean="0"/>
              <a:t>Республика Марий Эл считается самым экологически чистым районом европейской части России, в котором человек живет, лечится, творит и занимается общественно полезным делом, не входя в конфликт с природой.</a:t>
            </a:r>
            <a:endParaRPr lang="ru-RU" dirty="0"/>
          </a:p>
        </p:txBody>
      </p:sp>
      <p:pic>
        <p:nvPicPr>
          <p:cNvPr id="4" name="Picture 3" descr="E:\Work\София\Антон приехал\SAM_36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1" y="3857628"/>
            <a:ext cx="3400449" cy="25503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E:\Work\София\Антон приехал\SAM_36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3982644"/>
            <a:ext cx="3357586" cy="2518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Calibri" pitchFamily="34" charset="0"/>
              </a:rPr>
              <a:t>На территории Республики Марий Эл расположены восемь санаториев различной специализации</a:t>
            </a:r>
            <a:r>
              <a:rPr lang="ru-RU" dirty="0" smtClean="0">
                <a:latin typeface="Calibri" pitchFamily="34" charset="0"/>
                <a:cs typeface="Arial" pitchFamily="34" charset="0"/>
              </a:rPr>
              <a:t>, однако люди о них мало знают или не знают совсем, и нужно эффективно донести до людей эту информацию для оздоровления населения.</a:t>
            </a:r>
            <a:endParaRPr lang="ru-RU" dirty="0">
              <a:latin typeface="Calibri" pitchFamily="34" charset="0"/>
              <a:cs typeface="Arial" pitchFamily="34" charset="0"/>
            </a:endParaRPr>
          </a:p>
        </p:txBody>
      </p:sp>
      <p:pic>
        <p:nvPicPr>
          <p:cNvPr id="4" name="Picture 2" descr="C:\Documents and Settings\Admin\Рабочий стол\oklgora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1" y="4693684"/>
            <a:ext cx="2500330" cy="1876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Documents and Settings\Admin\Рабочий стол\Skaz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4693122"/>
            <a:ext cx="2714644" cy="17708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r>
              <a:rPr lang="ru-RU" b="1" dirty="0" smtClean="0"/>
              <a:t>Объект исследования </a:t>
            </a:r>
            <a:r>
              <a:rPr lang="ru-RU" dirty="0" smtClean="0"/>
              <a:t>– организация здравоохранения</a:t>
            </a:r>
          </a:p>
          <a:p>
            <a:endParaRPr lang="ru-RU" dirty="0" smtClean="0"/>
          </a:p>
          <a:p>
            <a:r>
              <a:rPr lang="ru-RU" b="1" dirty="0" smtClean="0"/>
              <a:t>Предмет исследования –</a:t>
            </a:r>
            <a:r>
              <a:rPr lang="ru-RU" dirty="0" smtClean="0"/>
              <a:t> путеводитель по санаториям Республики Марий Эл</a:t>
            </a:r>
          </a:p>
          <a:p>
            <a:endParaRPr lang="ru-RU" dirty="0" smtClean="0"/>
          </a:p>
          <a:p>
            <a:r>
              <a:rPr lang="ru-RU" b="1" dirty="0" smtClean="0"/>
              <a:t>Цель</a:t>
            </a:r>
            <a:r>
              <a:rPr lang="ru-RU" dirty="0" smtClean="0"/>
              <a:t> – разработка путеводителя по санаториям Республики Марий Эл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0066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		</a:t>
            </a:r>
            <a:r>
              <a:rPr lang="ru-RU" dirty="0" smtClean="0"/>
              <a:t>1. Выявить необходимость разработки путеводителя по санаториям Республики Марий Эл.</a:t>
            </a:r>
            <a:br>
              <a:rPr lang="ru-RU" dirty="0" smtClean="0"/>
            </a:br>
            <a:r>
              <a:rPr lang="en-US" dirty="0" smtClean="0"/>
              <a:t>	</a:t>
            </a:r>
            <a:r>
              <a:rPr lang="ru-RU" dirty="0" smtClean="0"/>
              <a:t> 2.Собрать  и систематизировать  данные о санаториях, расположенных в Республике Марий Эл.</a:t>
            </a:r>
            <a:br>
              <a:rPr lang="ru-RU" dirty="0" smtClean="0"/>
            </a:br>
            <a:r>
              <a:rPr lang="ru-RU" dirty="0" smtClean="0"/>
              <a:t> </a:t>
            </a:r>
            <a:r>
              <a:rPr lang="en-US" dirty="0" smtClean="0"/>
              <a:t>	</a:t>
            </a:r>
            <a:r>
              <a:rPr lang="ru-RU" dirty="0" smtClean="0"/>
              <a:t>3.Составить  информационную карту по санаториям Республики Марий Эл.</a:t>
            </a:r>
            <a:br>
              <a:rPr lang="ru-RU" dirty="0" smtClean="0"/>
            </a:br>
            <a:r>
              <a:rPr lang="en-US" dirty="0" smtClean="0"/>
              <a:t>	</a:t>
            </a:r>
            <a:r>
              <a:rPr lang="ru-RU" dirty="0" smtClean="0"/>
              <a:t>4. Разработать путеводитель по санаториям Республики Марий Эл, реализующий индивидуальные траектории оздоровления.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501122" cy="141763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Результаты социологического опроса в ГБОУ РМЭ «Многопрофильный лицей-интернат»,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п.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Руэм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(75 респондентов)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500174"/>
          <a:ext cx="4186270" cy="3571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643438" y="2285992"/>
          <a:ext cx="4286280" cy="3429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85786" y="1428737"/>
          <a:ext cx="7643866" cy="4500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3"/>
          <p:cNvGraphicFramePr>
            <a:graphicFrameLocks noGrp="1"/>
          </p:cNvGraphicFramePr>
          <p:nvPr>
            <p:ph idx="1"/>
          </p:nvPr>
        </p:nvGraphicFramePr>
        <p:xfrm>
          <a:off x="642910" y="1142984"/>
          <a:ext cx="7643866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064922446"/>
              </p:ext>
            </p:extLst>
          </p:nvPr>
        </p:nvGraphicFramePr>
        <p:xfrm>
          <a:off x="827584" y="332656"/>
          <a:ext cx="7272808" cy="6192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51402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706</TotalTime>
  <Words>255</Words>
  <Application>Microsoft Office PowerPoint</Application>
  <PresentationFormat>Экран (4:3)</PresentationFormat>
  <Paragraphs>50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Разработка путеводителя по санаториям Республики Марий Эл</vt:lpstr>
      <vt:lpstr>Слайд 2</vt:lpstr>
      <vt:lpstr>Актуальность</vt:lpstr>
      <vt:lpstr>Слайд 4</vt:lpstr>
      <vt:lpstr>Задачи</vt:lpstr>
      <vt:lpstr>Результаты социологического опроса в ГБОУ РМЭ «Многопрофильный лицей-интернат»,  п. Руэм (75 респондентов)</vt:lpstr>
      <vt:lpstr>Слайд 7</vt:lpstr>
      <vt:lpstr>Слайд 8</vt:lpstr>
      <vt:lpstr>Слайд 9</vt:lpstr>
      <vt:lpstr>Слайд 10</vt:lpstr>
      <vt:lpstr>Слайд 11</vt:lpstr>
      <vt:lpstr>Выводы</vt:lpstr>
      <vt:lpstr>Выводы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путеводителя по санаториям и домам отдыха Республики Марий Эл</dc:title>
  <dc:creator>Admin</dc:creator>
  <cp:lastModifiedBy>Admin</cp:lastModifiedBy>
  <cp:revision>91</cp:revision>
  <dcterms:created xsi:type="dcterms:W3CDTF">2015-12-14T19:36:06Z</dcterms:created>
  <dcterms:modified xsi:type="dcterms:W3CDTF">2016-02-18T08:31:48Z</dcterms:modified>
</cp:coreProperties>
</file>