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61BBF7-A240-4837-95B3-A50445A0D60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E6A499-4BD3-4987-9546-A7C85B0D8E1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85597F-7EDD-4CD0-8125-3646D0B398C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392B46-52BC-46F7-A736-83AF8593DC4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E381E8-811E-4889-8FAB-C6C81813613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2F46DE-F199-4FD8-A362-42EA70AFCEF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5F9B40-6A56-4325-AAD9-D2E7AB3309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C8FF1-C6B7-43D8-86E4-BF25C747482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FF3BD2-6487-4421-8908-26916D8A3A7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8F716A-EBE5-4C16-BB99-C0572B0730B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074585-0BF8-4EEB-A515-10365492BA3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2931E1C-9D55-44DE-9142-924DC50A6230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56793"/>
            <a:ext cx="8458200" cy="2043658"/>
          </a:xfrm>
        </p:spPr>
        <p:txBody>
          <a:bodyPr/>
          <a:lstStyle/>
          <a:p>
            <a:r>
              <a:rPr lang="ru-RU" sz="2000" b="1" kern="1200" dirty="0">
                <a:ln w="19050">
                  <a:solidFill>
                    <a:srgbClr val="8064A2">
                      <a:lumMod val="75000"/>
                    </a:srgbClr>
                  </a:solidFill>
                </a:ln>
                <a:solidFill>
                  <a:srgbClr val="8064A2">
                    <a:lumMod val="75000"/>
                  </a:srgbClr>
                </a:solidFill>
                <a:cs typeface="Microsoft New Tai Lue" panose="020B0502040204020203" pitchFamily="34" charset="0"/>
              </a:rPr>
              <a:t>СОЗДАНИЕ ДИАФИЛЬМА НА АНГЛИЙСКОМ ЯЗЫКЕ</a:t>
            </a:r>
            <a:br>
              <a:rPr lang="ru-RU" sz="2000" b="1" kern="1200" dirty="0">
                <a:ln w="19050">
                  <a:solidFill>
                    <a:srgbClr val="8064A2">
                      <a:lumMod val="75000"/>
                    </a:srgbClr>
                  </a:solidFill>
                </a:ln>
                <a:solidFill>
                  <a:srgbClr val="8064A2">
                    <a:lumMod val="75000"/>
                  </a:srgbClr>
                </a:solidFill>
                <a:cs typeface="Microsoft New Tai Lue" panose="020B0502040204020203" pitchFamily="34" charset="0"/>
              </a:rPr>
            </a:br>
            <a:r>
              <a:rPr lang="ru-RU" sz="2000" b="1" kern="1200" dirty="0">
                <a:ln w="19050">
                  <a:solidFill>
                    <a:srgbClr val="8064A2">
                      <a:lumMod val="75000"/>
                    </a:srgbClr>
                  </a:solidFill>
                </a:ln>
                <a:solidFill>
                  <a:srgbClr val="8064A2">
                    <a:lumMod val="75000"/>
                  </a:srgbClr>
                </a:solidFill>
                <a:cs typeface="Microsoft New Tai Lue" panose="020B0502040204020203" pitchFamily="34" charset="0"/>
              </a:rPr>
              <a:t>  КАК ЭФФЕКТИВНАЯ ТЕХНОЛОГИЯ </a:t>
            </a:r>
            <a:br>
              <a:rPr lang="ru-RU" sz="2000" b="1" kern="1200" dirty="0">
                <a:ln w="19050">
                  <a:solidFill>
                    <a:srgbClr val="8064A2">
                      <a:lumMod val="75000"/>
                    </a:srgbClr>
                  </a:solidFill>
                </a:ln>
                <a:solidFill>
                  <a:srgbClr val="8064A2">
                    <a:lumMod val="75000"/>
                  </a:srgbClr>
                </a:solidFill>
                <a:cs typeface="Microsoft New Tai Lue" panose="020B0502040204020203" pitchFamily="34" charset="0"/>
              </a:rPr>
            </a:br>
            <a:r>
              <a:rPr lang="ru-RU" sz="2000" b="1" kern="1200" dirty="0">
                <a:ln w="19050">
                  <a:solidFill>
                    <a:srgbClr val="8064A2">
                      <a:lumMod val="75000"/>
                    </a:srgbClr>
                  </a:solidFill>
                </a:ln>
                <a:solidFill>
                  <a:srgbClr val="8064A2">
                    <a:lumMod val="75000"/>
                  </a:srgbClr>
                </a:solidFill>
                <a:cs typeface="Microsoft New Tai Lue" panose="020B0502040204020203" pitchFamily="34" charset="0"/>
              </a:rPr>
              <a:t>ДЛЯ ДОСТИЖЕНИЯ ВОСПИТАТЕЛЬНОГО РЕЗУЛЬТАТА В РАМКАХ </a:t>
            </a:r>
            <a:br>
              <a:rPr lang="ru-RU" sz="2000" b="1" kern="1200" dirty="0">
                <a:ln w="19050">
                  <a:solidFill>
                    <a:srgbClr val="8064A2">
                      <a:lumMod val="75000"/>
                    </a:srgbClr>
                  </a:solidFill>
                </a:ln>
                <a:solidFill>
                  <a:srgbClr val="8064A2">
                    <a:lumMod val="75000"/>
                  </a:srgbClr>
                </a:solidFill>
                <a:cs typeface="Microsoft New Tai Lue" panose="020B0502040204020203" pitchFamily="34" charset="0"/>
              </a:rPr>
            </a:br>
            <a:r>
              <a:rPr lang="ru-RU" sz="2000" b="1" kern="1200" dirty="0">
                <a:ln w="19050">
                  <a:solidFill>
                    <a:srgbClr val="8064A2">
                      <a:lumMod val="75000"/>
                    </a:srgbClr>
                  </a:solidFill>
                </a:ln>
                <a:solidFill>
                  <a:srgbClr val="8064A2">
                    <a:lumMod val="75000"/>
                  </a:srgbClr>
                </a:solidFill>
                <a:cs typeface="Microsoft New Tai Lue" panose="020B0502040204020203" pitchFamily="34" charset="0"/>
              </a:rPr>
              <a:t>ВНЕУРОЧНОЙ ДЕЯТЕЛЬНОСТИ ШКОЛЬНИКОВ </a:t>
            </a:r>
            <a:r>
              <a:rPr lang="ru-RU" b="1" kern="1200" dirty="0">
                <a:ln w="19050">
                  <a:solidFill>
                    <a:srgbClr val="8064A2">
                      <a:lumMod val="75000"/>
                    </a:srgbClr>
                  </a:solidFill>
                </a:ln>
                <a:solidFill>
                  <a:srgbClr val="8064A2">
                    <a:lumMod val="75000"/>
                  </a:srgbClr>
                </a:solidFill>
                <a:cs typeface="Microsoft New Tai Lue" panose="020B0502040204020203" pitchFamily="34" charset="0"/>
              </a:rPr>
              <a:t/>
            </a:r>
            <a:br>
              <a:rPr lang="ru-RU" b="1" kern="1200" dirty="0">
                <a:ln w="19050">
                  <a:solidFill>
                    <a:srgbClr val="8064A2">
                      <a:lumMod val="75000"/>
                    </a:srgbClr>
                  </a:solidFill>
                </a:ln>
                <a:solidFill>
                  <a:srgbClr val="8064A2">
                    <a:lumMod val="75000"/>
                  </a:srgbClr>
                </a:solidFill>
                <a:cs typeface="Microsoft New Tai Lue" panose="020B0502040204020203" pitchFamily="34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3886200"/>
            <a:ext cx="3096344" cy="694928"/>
          </a:xfrm>
        </p:spPr>
        <p:txBody>
          <a:bodyPr/>
          <a:lstStyle/>
          <a:p>
            <a:pPr lvl="0" algn="r" fontAlgn="auto">
              <a:spcAft>
                <a:spcPts val="0"/>
              </a:spcAft>
            </a:pPr>
            <a:r>
              <a:rPr lang="ru-RU" sz="1200" kern="1200" dirty="0" err="1">
                <a:solidFill>
                  <a:prstClr val="black"/>
                </a:solidFill>
                <a:cs typeface="Microsoft New Tai Lue" panose="020B0502040204020203" pitchFamily="34" charset="0"/>
              </a:rPr>
              <a:t>Аракчаа</a:t>
            </a:r>
            <a:r>
              <a:rPr lang="ru-RU" sz="1200" kern="1200" dirty="0">
                <a:solidFill>
                  <a:prstClr val="black"/>
                </a:solidFill>
                <a:cs typeface="Microsoft New Tai Lue" panose="020B0502040204020203" pitchFamily="34" charset="0"/>
              </a:rPr>
              <a:t> </a:t>
            </a:r>
            <a:r>
              <a:rPr lang="ru-RU" sz="1200" kern="1200" dirty="0" err="1">
                <a:solidFill>
                  <a:prstClr val="black"/>
                </a:solidFill>
                <a:cs typeface="Microsoft New Tai Lue" panose="020B0502040204020203" pitchFamily="34" charset="0"/>
              </a:rPr>
              <a:t>Шончалай</a:t>
            </a:r>
            <a:r>
              <a:rPr lang="ru-RU" sz="1200" kern="1200" dirty="0">
                <a:solidFill>
                  <a:prstClr val="black"/>
                </a:solidFill>
                <a:cs typeface="Microsoft New Tai Lue" panose="020B0502040204020203" pitchFamily="34" charset="0"/>
              </a:rPr>
              <a:t> Евгеньевна,</a:t>
            </a:r>
          </a:p>
          <a:p>
            <a:pPr lvl="0" algn="r" fontAlgn="auto">
              <a:spcAft>
                <a:spcPts val="0"/>
              </a:spcAft>
            </a:pPr>
            <a:r>
              <a:rPr lang="ru-RU" sz="1200" kern="1200" dirty="0">
                <a:solidFill>
                  <a:prstClr val="black"/>
                </a:solidFill>
                <a:cs typeface="Microsoft New Tai Lue" panose="020B0502040204020203" pitchFamily="34" charset="0"/>
              </a:rPr>
              <a:t>учитель английского языка</a:t>
            </a:r>
          </a:p>
          <a:p>
            <a:pPr lvl="0" algn="r" fontAlgn="auto">
              <a:spcAft>
                <a:spcPts val="0"/>
              </a:spcAft>
            </a:pPr>
            <a:r>
              <a:rPr lang="ru-RU" sz="1200" kern="1200" dirty="0">
                <a:solidFill>
                  <a:prstClr val="black"/>
                </a:solidFill>
                <a:cs typeface="Microsoft New Tai Lue" panose="020B0502040204020203" pitchFamily="34" charset="0"/>
              </a:rPr>
              <a:t>МБОУ «</a:t>
            </a:r>
            <a:r>
              <a:rPr lang="ru-RU" sz="1200" kern="1200" dirty="0" err="1">
                <a:solidFill>
                  <a:prstClr val="black"/>
                </a:solidFill>
                <a:cs typeface="Microsoft New Tai Lue" panose="020B0502040204020203" pitchFamily="34" charset="0"/>
              </a:rPr>
              <a:t>Хову-Аксынская</a:t>
            </a:r>
            <a:r>
              <a:rPr lang="ru-RU" sz="1200" kern="1200" dirty="0">
                <a:solidFill>
                  <a:prstClr val="black"/>
                </a:solidFill>
                <a:cs typeface="Microsoft New Tai Lue" panose="020B0502040204020203" pitchFamily="34" charset="0"/>
              </a:rPr>
              <a:t> СОШ»</a:t>
            </a:r>
            <a:endParaRPr lang="en-US" sz="1200" kern="1200" dirty="0">
              <a:solidFill>
                <a:prstClr val="black"/>
              </a:solidFill>
              <a:latin typeface="Microsoft New Tai Lue" panose="020B0502040204020203" pitchFamily="34" charset="0"/>
              <a:cs typeface="Microsoft New Tai Lue" panose="020B0502040204020203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456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8224" y="4437112"/>
            <a:ext cx="2555776" cy="864096"/>
          </a:xfrm>
        </p:spPr>
        <p:txBody>
          <a:bodyPr/>
          <a:lstStyle/>
          <a:p>
            <a:pPr algn="r"/>
            <a:r>
              <a:rPr lang="ru-RU" sz="2000" dirty="0" smtClean="0"/>
              <a:t>В.А. Сухомлинский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600201"/>
            <a:ext cx="7848872" cy="2620888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latin typeface="Monotype Corsiva" pitchFamily="66" charset="0"/>
              </a:rPr>
              <a:t>«Сказка  неотделима  от красоты, способствует развитию  эстетических  чувств,  без  которых  немыслимо благородство  души, сердечная чуткость к  человеческому  несчастью, горю,  страданию.  </a:t>
            </a:r>
            <a:endParaRPr lang="ru-RU" sz="2800" dirty="0" smtClean="0">
              <a:latin typeface="Monotype Corsiva" pitchFamily="66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Monotype Corsiva" pitchFamily="66" charset="0"/>
              </a:rPr>
              <a:t>Благодаря </a:t>
            </a:r>
            <a:r>
              <a:rPr lang="ru-RU" sz="2800" dirty="0">
                <a:latin typeface="Monotype Corsiva" pitchFamily="66" charset="0"/>
              </a:rPr>
              <a:t>сказке ребенок  познает  мир  не  только  умом,  но  и сердцем</a:t>
            </a:r>
            <a:r>
              <a:rPr lang="ru-RU" sz="2800" dirty="0" smtClean="0">
                <a:latin typeface="Monotype Corsiva" pitchFamily="66" charset="0"/>
              </a:rPr>
              <a:t>.»</a:t>
            </a:r>
            <a:endParaRPr lang="ru-RU" sz="28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99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kern="1200" dirty="0">
                <a:ln w="19050">
                  <a:solidFill>
                    <a:srgbClr val="8064A2">
                      <a:lumMod val="75000"/>
                    </a:srgbClr>
                  </a:solidFill>
                </a:ln>
                <a:solidFill>
                  <a:srgbClr val="8064A2">
                    <a:lumMod val="75000"/>
                  </a:srgbClr>
                </a:solidFill>
                <a:cs typeface="Microsoft New Tai Lue" panose="020B0502040204020203" pitchFamily="34" charset="0"/>
              </a:rPr>
              <a:t>ключевые компетенции:</a:t>
            </a:r>
            <a:br>
              <a:rPr lang="ru-RU" sz="3200" b="1" kern="1200" dirty="0">
                <a:ln w="19050">
                  <a:solidFill>
                    <a:srgbClr val="8064A2">
                      <a:lumMod val="75000"/>
                    </a:srgbClr>
                  </a:solidFill>
                </a:ln>
                <a:solidFill>
                  <a:srgbClr val="8064A2">
                    <a:lumMod val="75000"/>
                  </a:srgbClr>
                </a:solidFill>
                <a:cs typeface="Microsoft New Tai Lue" panose="020B0502040204020203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340768"/>
            <a:ext cx="7920880" cy="4785395"/>
          </a:xfrm>
        </p:spPr>
        <p:txBody>
          <a:bodyPr/>
          <a:lstStyle/>
          <a:p>
            <a:pPr lvl="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u="sng" kern="1200" dirty="0">
                <a:solidFill>
                  <a:prstClr val="black"/>
                </a:solidFill>
                <a:cs typeface="Microsoft New Tai Lue" panose="020B0502040204020203" pitchFamily="34" charset="0"/>
              </a:rPr>
              <a:t>ценностно-смысловая</a:t>
            </a:r>
            <a:r>
              <a:rPr lang="ru-RU" sz="2000" kern="1200" dirty="0">
                <a:solidFill>
                  <a:prstClr val="black"/>
                </a:solidFill>
                <a:cs typeface="Microsoft New Tai Lue" panose="020B0502040204020203" pitchFamily="34" charset="0"/>
              </a:rPr>
              <a:t> (способность видеть и понимать окру­жающий мир, осознание своей роли и предназначения);</a:t>
            </a:r>
          </a:p>
          <a:p>
            <a:pPr lvl="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u="sng" kern="1200" dirty="0">
                <a:solidFill>
                  <a:prstClr val="black"/>
                </a:solidFill>
                <a:cs typeface="Microsoft New Tai Lue" panose="020B0502040204020203" pitchFamily="34" charset="0"/>
              </a:rPr>
              <a:t>общекультурная</a:t>
            </a:r>
            <a:r>
              <a:rPr lang="ru-RU" sz="2000" kern="1200" dirty="0">
                <a:solidFill>
                  <a:prstClr val="black"/>
                </a:solidFill>
                <a:cs typeface="Microsoft New Tai Lue" panose="020B0502040204020203" pitchFamily="34" charset="0"/>
              </a:rPr>
              <a:t> (знакомство с национальной и общечелове­ческой культурой, с нравственно-этическими нормами жизни че­ловека;</a:t>
            </a:r>
          </a:p>
          <a:p>
            <a:pPr lvl="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u="sng" kern="1200" dirty="0">
                <a:solidFill>
                  <a:prstClr val="black"/>
                </a:solidFill>
                <a:cs typeface="Microsoft New Tai Lue" panose="020B0502040204020203" pitchFamily="34" charset="0"/>
              </a:rPr>
              <a:t>учебно-познавательная</a:t>
            </a:r>
            <a:r>
              <a:rPr lang="ru-RU" sz="2000" kern="1200" dirty="0">
                <a:solidFill>
                  <a:prstClr val="black"/>
                </a:solidFill>
                <a:cs typeface="Microsoft New Tai Lue" panose="020B0502040204020203" pitchFamily="34" charset="0"/>
              </a:rPr>
              <a:t> (умение организовывать планирование собственной деятельности, задавать вопросы, проектная деятельность);</a:t>
            </a:r>
          </a:p>
          <a:p>
            <a:pPr lvl="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u="sng" kern="1200" dirty="0">
                <a:solidFill>
                  <a:prstClr val="black"/>
                </a:solidFill>
                <a:cs typeface="Microsoft New Tai Lue" panose="020B0502040204020203" pitchFamily="34" charset="0"/>
              </a:rPr>
              <a:t>информационная</a:t>
            </a:r>
            <a:r>
              <a:rPr lang="ru-RU" sz="2000" kern="1200" dirty="0">
                <a:solidFill>
                  <a:prstClr val="black"/>
                </a:solidFill>
                <a:cs typeface="Microsoft New Tai Lue" panose="020B0502040204020203" pitchFamily="34" charset="0"/>
              </a:rPr>
              <a:t> (умение самостоятельно анализиро­вать информацию, преобразовывать и пе­редавать ее);</a:t>
            </a:r>
          </a:p>
          <a:p>
            <a:pPr lvl="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u="sng" kern="1200" dirty="0">
                <a:solidFill>
                  <a:prstClr val="black"/>
                </a:solidFill>
                <a:cs typeface="Microsoft New Tai Lue" panose="020B0502040204020203" pitchFamily="34" charset="0"/>
              </a:rPr>
              <a:t>коммуникативная</a:t>
            </a:r>
            <a:r>
              <a:rPr lang="ru-RU" sz="2000" kern="1200" dirty="0">
                <a:solidFill>
                  <a:prstClr val="black"/>
                </a:solidFill>
                <a:cs typeface="Microsoft New Tai Lue" panose="020B0502040204020203" pitchFamily="34" charset="0"/>
              </a:rPr>
              <a:t> (развитие «командного духа», развитие коммуникабельности и умение сотрудничать);</a:t>
            </a:r>
          </a:p>
          <a:p>
            <a:pPr lvl="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u="sng" kern="1200" dirty="0">
                <a:solidFill>
                  <a:prstClr val="black"/>
                </a:solidFill>
                <a:cs typeface="Microsoft New Tai Lue" panose="020B0502040204020203" pitchFamily="34" charset="0"/>
              </a:rPr>
              <a:t>социально-трудовая</a:t>
            </a:r>
            <a:r>
              <a:rPr lang="ru-RU" sz="2000" kern="1200" dirty="0">
                <a:solidFill>
                  <a:prstClr val="black"/>
                </a:solidFill>
                <a:cs typeface="Microsoft New Tai Lue" panose="020B0502040204020203" pitchFamily="34" charset="0"/>
              </a:rPr>
              <a:t> (получение первоначальных представле­ний о нравственном значении труда в жизни человека).  </a:t>
            </a:r>
            <a:endParaRPr lang="ru-RU" sz="2000" kern="1200" dirty="0" smtClean="0">
              <a:solidFill>
                <a:prstClr val="black"/>
              </a:solidFill>
              <a:cs typeface="Microsoft New Tai Lue" panose="020B0502040204020203" pitchFamily="34" charset="0"/>
            </a:endParaRPr>
          </a:p>
          <a:p>
            <a:pPr lvl="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kern="1200" dirty="0" smtClean="0">
                <a:solidFill>
                  <a:prstClr val="black"/>
                </a:solidFill>
                <a:cs typeface="Microsoft New Tai Lue" panose="020B0502040204020203" pitchFamily="34" charset="0"/>
              </a:rPr>
              <a:t>Языковая компетенция                                   </a:t>
            </a:r>
            <a:endParaRPr lang="ru-RU" sz="2000" kern="1200" dirty="0">
              <a:solidFill>
                <a:prstClr val="black"/>
              </a:solidFill>
              <a:cs typeface="Microsoft New Tai Lue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43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Языковая компетенция: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600200"/>
            <a:ext cx="7848872" cy="4525963"/>
          </a:xfrm>
        </p:spPr>
        <p:txBody>
          <a:bodyPr/>
          <a:lstStyle/>
          <a:p>
            <a:pPr lvl="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kern="1200" dirty="0">
                <a:solidFill>
                  <a:prstClr val="black"/>
                </a:solidFill>
                <a:cs typeface="Microsoft New Tai Lue" panose="020B0502040204020203" pitchFamily="34" charset="0"/>
              </a:rPr>
              <a:t>повышение речевой грамотности учащихся, обогащение сло­варного запаса</a:t>
            </a:r>
            <a:r>
              <a:rPr lang="ru-RU" sz="2000" kern="1200" dirty="0" smtClean="0">
                <a:solidFill>
                  <a:prstClr val="black"/>
                </a:solidFill>
                <a:cs typeface="Microsoft New Tai Lue" panose="020B0502040204020203" pitchFamily="34" charset="0"/>
              </a:rPr>
              <a:t>;</a:t>
            </a:r>
          </a:p>
          <a:p>
            <a:pPr marL="0" lvl="0" indent="0" fontAlgn="auto">
              <a:spcAft>
                <a:spcPts val="0"/>
              </a:spcAft>
              <a:buNone/>
            </a:pPr>
            <a:endParaRPr lang="ru-RU" sz="2000" kern="1200" dirty="0">
              <a:solidFill>
                <a:prstClr val="black"/>
              </a:solidFill>
              <a:cs typeface="Microsoft New Tai Lue" panose="020B0502040204020203" pitchFamily="34" charset="0"/>
            </a:endParaRPr>
          </a:p>
          <a:p>
            <a:pPr lvl="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kern="1200" dirty="0">
                <a:solidFill>
                  <a:prstClr val="black"/>
                </a:solidFill>
                <a:cs typeface="Microsoft New Tai Lue" panose="020B0502040204020203" pitchFamily="34" charset="0"/>
              </a:rPr>
              <a:t>повышение мотивации к изучению английского языка</a:t>
            </a:r>
            <a:r>
              <a:rPr lang="ru-RU" sz="2000" kern="1200" dirty="0" smtClean="0">
                <a:solidFill>
                  <a:prstClr val="black"/>
                </a:solidFill>
                <a:cs typeface="Microsoft New Tai Lue" panose="020B0502040204020203" pitchFamily="34" charset="0"/>
              </a:rPr>
              <a:t>;</a:t>
            </a:r>
          </a:p>
          <a:p>
            <a:pPr marL="0" lvl="0" indent="0" fontAlgn="auto">
              <a:spcAft>
                <a:spcPts val="0"/>
              </a:spcAft>
              <a:buNone/>
            </a:pPr>
            <a:endParaRPr lang="ru-RU" sz="2000" kern="1200" dirty="0">
              <a:solidFill>
                <a:prstClr val="black"/>
              </a:solidFill>
              <a:cs typeface="Microsoft New Tai Lue" panose="020B0502040204020203" pitchFamily="34" charset="0"/>
            </a:endParaRPr>
          </a:p>
          <a:p>
            <a:pPr lvl="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kern="1200" dirty="0">
                <a:solidFill>
                  <a:prstClr val="black"/>
                </a:solidFill>
                <a:cs typeface="Microsoft New Tai Lue" panose="020B0502040204020203" pitchFamily="34" charset="0"/>
              </a:rPr>
              <a:t>развитие интереса к чтению как в целом, так и на английском языке;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904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600200"/>
            <a:ext cx="7848872" cy="4525963"/>
          </a:xfrm>
        </p:spPr>
        <p:txBody>
          <a:bodyPr/>
          <a:lstStyle/>
          <a:p>
            <a:pPr marL="0" lvl="0" indent="0">
              <a:buNone/>
            </a:pPr>
            <a:r>
              <a:rPr lang="ru-RU" sz="1800" b="1" i="1" u="sng" dirty="0" smtClean="0"/>
              <a:t>Личностные</a:t>
            </a:r>
            <a:r>
              <a:rPr lang="ru-RU" sz="1800" dirty="0" smtClean="0"/>
              <a:t>: развитие </a:t>
            </a:r>
            <a:r>
              <a:rPr lang="ru-RU" sz="1800" dirty="0"/>
              <a:t>нравственных качеств, формирование межличностных отношений;</a:t>
            </a:r>
          </a:p>
          <a:p>
            <a:pPr marL="0" lvl="0" indent="0">
              <a:buNone/>
            </a:pPr>
            <a:r>
              <a:rPr lang="ru-RU" sz="1800" b="1" i="1" u="sng" dirty="0" err="1"/>
              <a:t>М</a:t>
            </a:r>
            <a:r>
              <a:rPr lang="ru-RU" sz="1800" b="1" i="1" u="sng" dirty="0" err="1" smtClean="0"/>
              <a:t>етапредметные</a:t>
            </a:r>
            <a:r>
              <a:rPr lang="ru-RU" sz="1800" b="1" i="1" u="sng" dirty="0" smtClean="0"/>
              <a:t>:</a:t>
            </a:r>
            <a:endParaRPr lang="ru-RU" sz="1800" b="1" i="1" u="sng" dirty="0"/>
          </a:p>
          <a:p>
            <a:pPr lvl="0"/>
            <a:r>
              <a:rPr lang="ru-RU" sz="1800" dirty="0"/>
              <a:t>познавательные – овладение первоначальными оформитель­скими навыками; развитие творческих способно­стей; знакомство с сказками зарубежных и отечественных писателей; </a:t>
            </a:r>
          </a:p>
          <a:p>
            <a:pPr lvl="0"/>
            <a:r>
              <a:rPr lang="ru-RU" sz="1800" dirty="0"/>
              <a:t>регулятивные – обучение планированию своей деятельности; подготовка, планирование, выполнение и презентация проектов; </a:t>
            </a:r>
          </a:p>
          <a:p>
            <a:pPr lvl="0"/>
            <a:r>
              <a:rPr lang="ru-RU" sz="1800" dirty="0"/>
              <a:t>коммуникативные – доброжелательное сотрудничество со сверстниками и другими людьми; обучение владению диалогиче­ской и монологической речью; участие в коллективных и творческих делах;</a:t>
            </a:r>
          </a:p>
          <a:p>
            <a:pPr marL="0" lvl="0" indent="0">
              <a:buNone/>
            </a:pPr>
            <a:r>
              <a:rPr lang="ru-RU" sz="1800" b="1" i="1" u="sng" dirty="0" smtClean="0"/>
              <a:t>Предметные</a:t>
            </a:r>
            <a:r>
              <a:rPr lang="ru-RU" sz="1800" dirty="0" smtClean="0"/>
              <a:t>: знакомство </a:t>
            </a:r>
            <a:r>
              <a:rPr lang="ru-RU" sz="1800" dirty="0"/>
              <a:t>с жанром сказки, диафильма, освоение основ компьютерной грамотности.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158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</p:spPr>
        <p:txBody>
          <a:bodyPr/>
          <a:lstStyle/>
          <a:p>
            <a:r>
              <a:rPr lang="ru-RU" dirty="0" smtClean="0"/>
              <a:t>Этапы работы над проектом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600200"/>
            <a:ext cx="7571184" cy="4525963"/>
          </a:xfrm>
        </p:spPr>
        <p:txBody>
          <a:bodyPr/>
          <a:lstStyle/>
          <a:p>
            <a:r>
              <a:rPr lang="ru-RU" dirty="0"/>
              <a:t>Этап знакомства со </a:t>
            </a:r>
            <a:r>
              <a:rPr lang="ru-RU" dirty="0" smtClean="0"/>
              <a:t>сказкой</a:t>
            </a:r>
          </a:p>
          <a:p>
            <a:r>
              <a:rPr lang="ru-RU" dirty="0" smtClean="0"/>
              <a:t>Этап планирования</a:t>
            </a:r>
          </a:p>
          <a:p>
            <a:r>
              <a:rPr lang="ru-RU" dirty="0" smtClean="0"/>
              <a:t>Этап </a:t>
            </a:r>
            <a:r>
              <a:rPr lang="ru-RU" dirty="0"/>
              <a:t>подготовки </a:t>
            </a:r>
            <a:r>
              <a:rPr lang="ru-RU" dirty="0" smtClean="0"/>
              <a:t>материала</a:t>
            </a:r>
          </a:p>
          <a:p>
            <a:r>
              <a:rPr lang="ru-RU" dirty="0" smtClean="0"/>
              <a:t>Этап </a:t>
            </a:r>
            <a:r>
              <a:rPr lang="ru-RU" dirty="0"/>
              <a:t>редактирования и </a:t>
            </a:r>
            <a:r>
              <a:rPr lang="ru-RU" dirty="0" smtClean="0"/>
              <a:t>монтажа</a:t>
            </a:r>
          </a:p>
          <a:p>
            <a:r>
              <a:rPr lang="ru-RU" dirty="0" smtClean="0"/>
              <a:t>Презентация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985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1457" y="2204864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999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vetnye-karandashi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Cvetnye-karandashi</Template>
  <TotalTime>20</TotalTime>
  <Words>289</Words>
  <Application>Microsoft Office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Cvetnye-karandashi</vt:lpstr>
      <vt:lpstr>СОЗДАНИЕ ДИАФИЛЬМА НА АНГЛИЙСКОМ ЯЗЫКЕ   КАК ЭФФЕКТИВНАЯ ТЕХНОЛОГИЯ  ДЛЯ ДОСТИЖЕНИЯ ВОСПИТАТЕЛЬНОГО РЕЗУЛЬТАТА В РАМКАХ  ВНЕУРОЧНОЙ ДЕЯТЕЛЬНОСТИ ШКОЛЬНИКОВ  </vt:lpstr>
      <vt:lpstr>В.А. Сухомлинский</vt:lpstr>
      <vt:lpstr>ключевые компетенции: </vt:lpstr>
      <vt:lpstr>Языковая компетенция:</vt:lpstr>
      <vt:lpstr>Результаты:</vt:lpstr>
      <vt:lpstr>Этапы работы над проектом</vt:lpstr>
      <vt:lpstr>Спасибо за внимание!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ДИАФИЛЬМА НА АНГЛИЙСКОМ ЯЗЫКЕ   КАК ЭФФЕКТИВНАЯ ТЕХНОЛОГИЯ  ДЛЯ ДОСТИЖЕНИЯ ВОСПИТАТЕЛЬНОГО РЕЗУЛЬТАТА В РАМКАХ  ВНЕУРОЧНОЙ ДЕЯТЕЛЬНОСТИ ШКОЛЬНИКОВ</dc:title>
  <dc:creator>123</dc:creator>
  <cp:lastModifiedBy>123</cp:lastModifiedBy>
  <cp:revision>2</cp:revision>
  <dcterms:created xsi:type="dcterms:W3CDTF">2015-05-13T18:11:24Z</dcterms:created>
  <dcterms:modified xsi:type="dcterms:W3CDTF">2015-05-13T18:31:49Z</dcterms:modified>
</cp:coreProperties>
</file>