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4" r:id="rId4"/>
    <p:sldId id="266" r:id="rId5"/>
    <p:sldId id="267" r:id="rId6"/>
    <p:sldId id="260" r:id="rId7"/>
    <p:sldId id="265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Профилактика эмоционального выгорания педагогов ДОУ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Семинар-практикум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Профессиональное выгорание</a:t>
            </a:r>
            <a:r>
              <a:rPr lang="ru-RU" dirty="0" smtClean="0"/>
              <a:t>  </a:t>
            </a:r>
            <a:r>
              <a:rPr lang="ru-RU" dirty="0" smtClean="0"/>
              <a:t>- это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стресс–синдром, то есть совокупность симптомов, которые негативно сказываются на работоспособности, самочувствии и межличностных отношениях субъекта профессиональной деятельности. Выгорание является ответной реакцией на профессиональные стрессы, состоящей из трех компонентов: </a:t>
            </a:r>
          </a:p>
          <a:p>
            <a:pPr lvl="0"/>
            <a:r>
              <a:rPr lang="ru-RU" dirty="0" smtClean="0"/>
              <a:t>эмоционального истощения, </a:t>
            </a:r>
          </a:p>
          <a:p>
            <a:pPr lvl="0"/>
            <a:r>
              <a:rPr lang="ru-RU" dirty="0" smtClean="0"/>
              <a:t>деперсонализации </a:t>
            </a:r>
          </a:p>
          <a:p>
            <a:pPr lvl="0"/>
            <a:r>
              <a:rPr lang="ru-RU" dirty="0" smtClean="0"/>
              <a:t>и редукции персональных достижений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Эмоциональное выгорание: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6300" u="sng" dirty="0" smtClean="0"/>
              <a:t>Эмоциональное истощение</a:t>
            </a:r>
            <a:r>
              <a:rPr lang="ru-RU" sz="6300" dirty="0" smtClean="0"/>
              <a:t> проявляется в ощущениях эмоционального перенапряжения, усталости, исчерпанности эмоциональных ресурсов.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Деперсонализация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u="sng" dirty="0" smtClean="0"/>
              <a:t>Деперсонализация</a:t>
            </a:r>
            <a:r>
              <a:rPr lang="ru-RU" sz="4400" dirty="0" smtClean="0"/>
              <a:t> представляет собой негативное, циничное, бездушное отношение к реципиентам.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Редукция персональных достижений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4400" u="sng" dirty="0" smtClean="0"/>
              <a:t>Редукция персональных достижений</a:t>
            </a:r>
            <a:r>
              <a:rPr lang="ru-RU" sz="4400" dirty="0" smtClean="0"/>
              <a:t> проявляется в снижении чувства компетентности в своей работе, негативном </a:t>
            </a:r>
            <a:r>
              <a:rPr lang="ru-RU" sz="4400" dirty="0" err="1" smtClean="0"/>
              <a:t>самовосприятии</a:t>
            </a:r>
            <a:r>
              <a:rPr lang="ru-RU" sz="4400" dirty="0" smtClean="0"/>
              <a:t> в профессиональном плане.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снятия мышечного напряжения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физические методы </a:t>
            </a:r>
            <a:r>
              <a:rPr lang="ru-RU" dirty="0" smtClean="0"/>
              <a:t>(баня, закаливание, водные процедуры, световое и цветовой воздействие  - сенсорная комната и т. д.);</a:t>
            </a:r>
          </a:p>
          <a:p>
            <a:pPr lvl="0"/>
            <a:r>
              <a:rPr lang="ru-RU" b="1" dirty="0" smtClean="0"/>
              <a:t>биохимические методы </a:t>
            </a:r>
            <a:r>
              <a:rPr lang="ru-RU" dirty="0" smtClean="0"/>
              <a:t>(фармакотерапия, алкоголь, </a:t>
            </a:r>
            <a:r>
              <a:rPr lang="ru-RU" dirty="0" err="1" smtClean="0"/>
              <a:t>фитотерапия</a:t>
            </a:r>
            <a:r>
              <a:rPr lang="ru-RU" dirty="0" smtClean="0"/>
              <a:t>, </a:t>
            </a:r>
            <a:r>
              <a:rPr lang="ru-RU" dirty="0" err="1" smtClean="0"/>
              <a:t>ароматерапия</a:t>
            </a:r>
            <a:r>
              <a:rPr lang="ru-RU" dirty="0" smtClean="0"/>
              <a:t>, использование БАД, наркотических веществ, витаминных комплексов и т. д.);</a:t>
            </a:r>
          </a:p>
          <a:p>
            <a:pPr lvl="0"/>
            <a:r>
              <a:rPr lang="ru-RU" b="1" dirty="0" smtClean="0"/>
              <a:t>физиологические </a:t>
            </a:r>
            <a:r>
              <a:rPr lang="ru-RU" dirty="0" smtClean="0"/>
              <a:t>(массаж, акупунктура, мышечная релаксация, дыхательные техники, физические упражнения, спорт, танцы и т. д.);</a:t>
            </a:r>
          </a:p>
          <a:p>
            <a:pPr lvl="0"/>
            <a:r>
              <a:rPr lang="ru-RU" b="1" dirty="0" smtClean="0"/>
              <a:t>психологические методы </a:t>
            </a:r>
            <a:r>
              <a:rPr lang="ru-RU" dirty="0" smtClean="0"/>
              <a:t>(аутотренинг, медитация, визуализация, развитие навыков </a:t>
            </a:r>
            <a:r>
              <a:rPr lang="ru-RU" dirty="0" err="1" smtClean="0"/>
              <a:t>целеполагания</a:t>
            </a:r>
            <a:r>
              <a:rPr lang="ru-RU" dirty="0" smtClean="0"/>
              <a:t>, совершенствование поведенческих навыков, групповая и индивидуальная психотерапия и т. д.).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Психологические 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Аутогенная тренировка (аутотренинг)</a:t>
            </a:r>
          </a:p>
          <a:p>
            <a:r>
              <a:rPr lang="ru-RU" sz="2800" dirty="0" smtClean="0"/>
              <a:t>Дыхательные техники</a:t>
            </a:r>
          </a:p>
          <a:p>
            <a:r>
              <a:rPr lang="ru-RU" sz="2800" dirty="0" smtClean="0"/>
              <a:t>Мышечная релаксация</a:t>
            </a:r>
          </a:p>
          <a:p>
            <a:r>
              <a:rPr lang="ru-RU" sz="2800" dirty="0" smtClean="0"/>
              <a:t>Рациональная психотерапия</a:t>
            </a:r>
          </a:p>
          <a:p>
            <a:r>
              <a:rPr lang="ru-RU" sz="2800" dirty="0" err="1" smtClean="0"/>
              <a:t>Диссоциирование</a:t>
            </a:r>
            <a:r>
              <a:rPr lang="ru-RU" sz="2800" dirty="0" smtClean="0"/>
              <a:t> от стресса</a:t>
            </a:r>
          </a:p>
          <a:p>
            <a:r>
              <a:rPr lang="ru-RU" sz="2800" dirty="0" smtClean="0"/>
              <a:t>Использование позитивных образов (визуализация)</a:t>
            </a:r>
          </a:p>
          <a:p>
            <a:r>
              <a:rPr lang="ru-RU" sz="2800" dirty="0" smtClean="0"/>
              <a:t>Нейролингвистическое программирование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Параметры сравнивания рисунков  «человек» и «человек под дождем»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Эстетика рисунка</a:t>
            </a:r>
          </a:p>
          <a:p>
            <a:r>
              <a:rPr lang="ru-RU" dirty="0" smtClean="0"/>
              <a:t>Размер рисунка</a:t>
            </a:r>
          </a:p>
          <a:p>
            <a:r>
              <a:rPr lang="ru-RU" dirty="0" smtClean="0"/>
              <a:t>Размер фигуры, ее расположение относительно центра</a:t>
            </a:r>
          </a:p>
          <a:p>
            <a:r>
              <a:rPr lang="ru-RU" dirty="0" smtClean="0"/>
              <a:t>Характер действий человека под дождем</a:t>
            </a:r>
          </a:p>
          <a:p>
            <a:r>
              <a:rPr lang="ru-RU" dirty="0" smtClean="0"/>
              <a:t>Цвет</a:t>
            </a:r>
          </a:p>
          <a:p>
            <a:r>
              <a:rPr lang="ru-RU" dirty="0" smtClean="0"/>
              <a:t>Пол, возраст</a:t>
            </a:r>
          </a:p>
          <a:p>
            <a:r>
              <a:rPr lang="ru-RU" dirty="0" smtClean="0"/>
              <a:t>Средства защиты от дождя</a:t>
            </a:r>
          </a:p>
          <a:p>
            <a:r>
              <a:rPr lang="ru-RU" dirty="0" smtClean="0"/>
              <a:t>Лужи, тучи</a:t>
            </a:r>
          </a:p>
          <a:p>
            <a:r>
              <a:rPr lang="ru-RU" dirty="0" smtClean="0"/>
              <a:t>Дополнительные образы</a:t>
            </a:r>
          </a:p>
          <a:p>
            <a:r>
              <a:rPr lang="ru-RU" dirty="0" smtClean="0"/>
              <a:t>Общий эмоциональный фон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Копинг-стратегии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/>
              <a:t>Конфронтация –</a:t>
            </a:r>
            <a:r>
              <a:rPr lang="ru-RU" dirty="0" smtClean="0"/>
              <a:t>агрессивные усилия по изменению ситуации. Предполагает определенную степень враждебности и готовность к риску.</a:t>
            </a:r>
          </a:p>
          <a:p>
            <a:r>
              <a:rPr lang="ru-RU" i="1" dirty="0" err="1" smtClean="0"/>
              <a:t>Дистанцирование</a:t>
            </a:r>
            <a:r>
              <a:rPr lang="ru-RU" i="1" dirty="0" smtClean="0"/>
              <a:t> –</a:t>
            </a:r>
            <a:r>
              <a:rPr lang="ru-RU" dirty="0" smtClean="0"/>
              <a:t>когнитивные усилия на отделение от ситуации и уменьшение ее значимости.</a:t>
            </a:r>
          </a:p>
          <a:p>
            <a:r>
              <a:rPr lang="ru-RU" i="1" dirty="0" smtClean="0"/>
              <a:t>Самоконтроль –</a:t>
            </a:r>
            <a:r>
              <a:rPr lang="ru-RU" dirty="0" smtClean="0"/>
              <a:t>усилия по регулированию своих чувств и действий.</a:t>
            </a:r>
          </a:p>
          <a:p>
            <a:r>
              <a:rPr lang="ru-RU" i="1" dirty="0" smtClean="0"/>
              <a:t>Поиск социальной поддержки –</a:t>
            </a:r>
            <a:r>
              <a:rPr lang="ru-RU" dirty="0" smtClean="0"/>
              <a:t>усилия в поиске информационной, действенной и эмоциональной поддержки.</a:t>
            </a:r>
          </a:p>
          <a:p>
            <a:r>
              <a:rPr lang="ru-RU" i="1" dirty="0" smtClean="0"/>
              <a:t>Принятие ответственности –</a:t>
            </a:r>
            <a:r>
              <a:rPr lang="ru-RU" dirty="0" smtClean="0"/>
              <a:t>признание своей роли в проблеме с сопутствующей темой ее решения.</a:t>
            </a:r>
          </a:p>
          <a:p>
            <a:r>
              <a:rPr lang="ru-RU" i="1" dirty="0" smtClean="0"/>
              <a:t>Бегство–избегание –</a:t>
            </a:r>
            <a:r>
              <a:rPr lang="ru-RU" dirty="0" smtClean="0"/>
              <a:t>мысленное стремление и поведенческие усилия, направленные к бегству или избеганию проблемы в отличие от </a:t>
            </a:r>
            <a:r>
              <a:rPr lang="ru-RU" dirty="0" err="1" smtClean="0"/>
              <a:t>дистанцирования</a:t>
            </a:r>
            <a:r>
              <a:rPr lang="ru-RU" dirty="0" smtClean="0"/>
              <a:t> </a:t>
            </a:r>
            <a:r>
              <a:rPr lang="ru-RU" dirty="0" err="1" smtClean="0"/>
              <a:t>от</a:t>
            </a:r>
            <a:r>
              <a:rPr lang="ru-RU" dirty="0" smtClean="0"/>
              <a:t> нее.</a:t>
            </a:r>
          </a:p>
          <a:p>
            <a:r>
              <a:rPr lang="ru-RU" i="1" dirty="0" smtClean="0"/>
              <a:t>Планирование решения проблемы –</a:t>
            </a:r>
            <a:r>
              <a:rPr lang="ru-RU" dirty="0" smtClean="0"/>
              <a:t>произвольные, проблемно–сфокусированные усилия по изменению ситуации, включающие аналитический подход к решению проблем.</a:t>
            </a:r>
          </a:p>
          <a:p>
            <a:r>
              <a:rPr lang="ru-RU" i="1" dirty="0" smtClean="0"/>
              <a:t>Положительная переоценка –</a:t>
            </a:r>
            <a:r>
              <a:rPr lang="ru-RU" dirty="0" smtClean="0"/>
              <a:t>усилия по созданию положительного значения фокусированием на росте собственной личности. Включает также религиозное измерение.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331</TotalTime>
  <Words>399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Профилактика эмоционального выгорания педагогов ДОУ</vt:lpstr>
      <vt:lpstr>Профессиональное выгорание  - это </vt:lpstr>
      <vt:lpstr>Эмоциональное выгорание:</vt:lpstr>
      <vt:lpstr>Деперсонализация</vt:lpstr>
      <vt:lpstr>Редукция персональных достижений</vt:lpstr>
      <vt:lpstr>Методы снятия мышечного напряжения</vt:lpstr>
      <vt:lpstr>Психологические методы</vt:lpstr>
      <vt:lpstr>Параметры сравнивания рисунков  «человек» и «человек под дождем»</vt:lpstr>
      <vt:lpstr>Копинг-стратегии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эмоционального выгорания педагогов ДОУ</dc:title>
  <dc:creator>Харченко</dc:creator>
  <cp:lastModifiedBy>Харченко</cp:lastModifiedBy>
  <cp:revision>30</cp:revision>
  <dcterms:created xsi:type="dcterms:W3CDTF">2016-02-18T08:34:49Z</dcterms:created>
  <dcterms:modified xsi:type="dcterms:W3CDTF">2016-03-21T12:26:05Z</dcterms:modified>
</cp:coreProperties>
</file>