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8"/>
  </p:notesMasterIdLst>
  <p:sldIdLst>
    <p:sldId id="262" r:id="rId2"/>
    <p:sldId id="261" r:id="rId3"/>
    <p:sldId id="257" r:id="rId4"/>
    <p:sldId id="260" r:id="rId5"/>
    <p:sldId id="263" r:id="rId6"/>
    <p:sldId id="266" r:id="rId7"/>
    <p:sldId id="268" r:id="rId8"/>
    <p:sldId id="271" r:id="rId9"/>
    <p:sldId id="274" r:id="rId10"/>
    <p:sldId id="275" r:id="rId11"/>
    <p:sldId id="276" r:id="rId12"/>
    <p:sldId id="285" r:id="rId13"/>
    <p:sldId id="287" r:id="rId14"/>
    <p:sldId id="293" r:id="rId15"/>
    <p:sldId id="296" r:id="rId16"/>
    <p:sldId id="299" r:id="rId17"/>
    <p:sldId id="301" r:id="rId18"/>
    <p:sldId id="303" r:id="rId19"/>
    <p:sldId id="304" r:id="rId20"/>
    <p:sldId id="307" r:id="rId21"/>
    <p:sldId id="308" r:id="rId22"/>
    <p:sldId id="311" r:id="rId23"/>
    <p:sldId id="309" r:id="rId24"/>
    <p:sldId id="313" r:id="rId25"/>
    <p:sldId id="315" r:id="rId26"/>
    <p:sldId id="31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60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B37F3-8175-4F1F-996E-582FECDBD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F3799-783C-4EDF-AE6A-4E544C867B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F3799-783C-4EDF-AE6A-4E544C867B6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A52B5-E5D6-43AE-9E39-1ADFBEA4524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A43D0-41FA-4A26-AC9B-D5D9FA787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0"/>
            <a:ext cx="9144000" cy="98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836712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0"/>
            <a:ext cx="813690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на тему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Уроки технологии на службе домашнего мастера»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3789040"/>
            <a:ext cx="7992888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Морозов Александр и Киселев Алексей- учащиеся ГБОУ «ГШИ № 2», 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Московская область, г.Ногинск,</a:t>
            </a:r>
          </a:p>
          <a:p>
            <a:pPr algn="r"/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Руководитель-Мацук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М.А.</a:t>
            </a:r>
          </a:p>
          <a:p>
            <a:pPr algn="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4067944" y="1628800"/>
            <a:ext cx="1066800" cy="2286000"/>
          </a:xfrm>
          <a:prstGeom prst="cube">
            <a:avLst>
              <a:gd name="adj" fmla="val 11690"/>
            </a:avLst>
          </a:prstGeom>
          <a:solidFill>
            <a:srgbClr val="1C1A1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 rot="19584299" flipH="1">
            <a:off x="673920" y="2195898"/>
            <a:ext cx="4648200" cy="847725"/>
          </a:xfrm>
          <a:prstGeom prst="cube">
            <a:avLst>
              <a:gd name="adj" fmla="val 74458"/>
            </a:avLst>
          </a:prstGeom>
          <a:solidFill>
            <a:srgbClr val="1C1A1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 rot="19584299" flipH="1">
            <a:off x="629851" y="4345122"/>
            <a:ext cx="4648200" cy="847725"/>
          </a:xfrm>
          <a:prstGeom prst="cube">
            <a:avLst>
              <a:gd name="adj" fmla="val 74458"/>
            </a:avLst>
          </a:prstGeom>
          <a:solidFill>
            <a:srgbClr val="1C1A1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 rot="-1991727">
            <a:off x="1538261" y="5273950"/>
            <a:ext cx="542925" cy="390525"/>
          </a:xfrm>
          <a:prstGeom prst="ellipse">
            <a:avLst/>
          </a:prstGeom>
          <a:solidFill>
            <a:srgbClr val="1C1A1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 rot="-1991727">
            <a:off x="1645789" y="5356625"/>
            <a:ext cx="409575" cy="2174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764704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«Струбцина из подручных средств»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40152" y="2420888"/>
            <a:ext cx="2304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Простейшую струбцину можно изготовить из трех деталей.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Овал 34"/>
          <p:cNvSpPr/>
          <p:nvPr/>
        </p:nvSpPr>
        <p:spPr>
          <a:xfrm>
            <a:off x="2915816" y="5345276"/>
            <a:ext cx="144016" cy="216024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5" name="Freeform 7"/>
          <p:cNvSpPr>
            <a:spLocks/>
          </p:cNvSpPr>
          <p:nvPr/>
        </p:nvSpPr>
        <p:spPr bwMode="auto">
          <a:xfrm rot="20113491" flipH="1">
            <a:off x="2183010" y="5423627"/>
            <a:ext cx="874713" cy="236538"/>
          </a:xfrm>
          <a:custGeom>
            <a:avLst/>
            <a:gdLst/>
            <a:ahLst/>
            <a:cxnLst>
              <a:cxn ang="0">
                <a:pos x="1678" y="17"/>
              </a:cxn>
              <a:cxn ang="0">
                <a:pos x="1543" y="32"/>
              </a:cxn>
              <a:cxn ang="0">
                <a:pos x="214" y="212"/>
              </a:cxn>
              <a:cxn ang="0">
                <a:pos x="258" y="367"/>
              </a:cxn>
              <a:cxn ang="0">
                <a:pos x="1543" y="242"/>
              </a:cxn>
              <a:cxn ang="0">
                <a:pos x="1738" y="197"/>
              </a:cxn>
              <a:cxn ang="0">
                <a:pos x="1678" y="32"/>
              </a:cxn>
              <a:cxn ang="0">
                <a:pos x="1738" y="17"/>
              </a:cxn>
              <a:cxn ang="0">
                <a:pos x="1678" y="17"/>
              </a:cxn>
            </a:cxnLst>
            <a:rect l="0" t="0" r="r" b="b"/>
            <a:pathLst>
              <a:path w="1790" h="372">
                <a:moveTo>
                  <a:pt x="1678" y="17"/>
                </a:moveTo>
                <a:cubicBezTo>
                  <a:pt x="1522" y="38"/>
                  <a:pt x="1787" y="0"/>
                  <a:pt x="1543" y="32"/>
                </a:cubicBezTo>
                <a:cubicBezTo>
                  <a:pt x="1299" y="64"/>
                  <a:pt x="428" y="156"/>
                  <a:pt x="214" y="212"/>
                </a:cubicBezTo>
                <a:cubicBezTo>
                  <a:pt x="0" y="268"/>
                  <a:pt x="37" y="362"/>
                  <a:pt x="258" y="367"/>
                </a:cubicBezTo>
                <a:cubicBezTo>
                  <a:pt x="479" y="372"/>
                  <a:pt x="1296" y="270"/>
                  <a:pt x="1543" y="242"/>
                </a:cubicBezTo>
                <a:cubicBezTo>
                  <a:pt x="1790" y="214"/>
                  <a:pt x="1716" y="232"/>
                  <a:pt x="1738" y="197"/>
                </a:cubicBezTo>
                <a:cubicBezTo>
                  <a:pt x="1760" y="162"/>
                  <a:pt x="1678" y="62"/>
                  <a:pt x="1678" y="32"/>
                </a:cubicBezTo>
                <a:cubicBezTo>
                  <a:pt x="1678" y="2"/>
                  <a:pt x="1738" y="19"/>
                  <a:pt x="1738" y="17"/>
                </a:cubicBezTo>
                <a:cubicBezTo>
                  <a:pt x="1738" y="15"/>
                  <a:pt x="1690" y="17"/>
                  <a:pt x="1678" y="17"/>
                </a:cubicBezTo>
                <a:close/>
              </a:path>
            </a:pathLst>
          </a:custGeom>
          <a:solidFill>
            <a:srgbClr val="93895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1979712" y="5301208"/>
            <a:ext cx="295275" cy="648072"/>
          </a:xfrm>
          <a:prstGeom prst="roundRect">
            <a:avLst>
              <a:gd name="adj" fmla="val 16667"/>
            </a:avLst>
          </a:prstGeom>
          <a:solidFill>
            <a:srgbClr val="C4BC9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1259632" y="458280"/>
            <a:ext cx="7128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Струбцина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подручных средств»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4067944" y="1196752"/>
            <a:ext cx="1066800" cy="2286000"/>
          </a:xfrm>
          <a:prstGeom prst="cube">
            <a:avLst>
              <a:gd name="adj" fmla="val 11690"/>
            </a:avLst>
          </a:prstGeom>
          <a:solidFill>
            <a:srgbClr val="1C1A1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 rot="19584299" flipH="1">
            <a:off x="673920" y="1835859"/>
            <a:ext cx="4648200" cy="847725"/>
          </a:xfrm>
          <a:prstGeom prst="cube">
            <a:avLst>
              <a:gd name="adj" fmla="val 74458"/>
            </a:avLst>
          </a:prstGeom>
          <a:solidFill>
            <a:srgbClr val="1C1A1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 rot="19584299" flipH="1">
            <a:off x="629851" y="3924091"/>
            <a:ext cx="4648200" cy="847725"/>
          </a:xfrm>
          <a:prstGeom prst="cube">
            <a:avLst>
              <a:gd name="adj" fmla="val 74458"/>
            </a:avLst>
          </a:prstGeom>
          <a:solidFill>
            <a:srgbClr val="1C1A1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1907704" y="3645024"/>
            <a:ext cx="432048" cy="111963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Хорда 18"/>
          <p:cNvSpPr/>
          <p:nvPr/>
        </p:nvSpPr>
        <p:spPr>
          <a:xfrm rot="16586798">
            <a:off x="1883725" y="4423769"/>
            <a:ext cx="504056" cy="432048"/>
          </a:xfrm>
          <a:prstGeom prst="chord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 rot="104715" flipV="1">
            <a:off x="1625078" y="3659878"/>
            <a:ext cx="981075" cy="369887"/>
          </a:xfrm>
          <a:prstGeom prst="can">
            <a:avLst>
              <a:gd name="adj" fmla="val 25000"/>
            </a:avLst>
          </a:prstGeom>
          <a:solidFill>
            <a:srgbClr val="C4BC9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4005064"/>
            <a:ext cx="4320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907704" y="4157464"/>
            <a:ext cx="4320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907704" y="4309864"/>
            <a:ext cx="4320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907704" y="4462264"/>
            <a:ext cx="4320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07704" y="4614664"/>
            <a:ext cx="4320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141446" y="5373216"/>
            <a:ext cx="144016" cy="541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907704" y="4725144"/>
            <a:ext cx="4320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 flipV="1">
            <a:off x="1968695" y="5949280"/>
            <a:ext cx="311150" cy="593725"/>
          </a:xfrm>
          <a:prstGeom prst="triangle">
            <a:avLst>
              <a:gd name="adj" fmla="val 50000"/>
            </a:avLst>
          </a:prstGeom>
          <a:solidFill>
            <a:srgbClr val="C4BC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 flipV="1">
            <a:off x="2001746" y="5517232"/>
            <a:ext cx="27964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4" name="Freeform 6"/>
          <p:cNvSpPr>
            <a:spLocks/>
          </p:cNvSpPr>
          <p:nvPr/>
        </p:nvSpPr>
        <p:spPr bwMode="auto">
          <a:xfrm rot="21091265">
            <a:off x="1030936" y="5743753"/>
            <a:ext cx="1136650" cy="236538"/>
          </a:xfrm>
          <a:custGeom>
            <a:avLst/>
            <a:gdLst/>
            <a:ahLst/>
            <a:cxnLst>
              <a:cxn ang="0">
                <a:pos x="1678" y="17"/>
              </a:cxn>
              <a:cxn ang="0">
                <a:pos x="1543" y="32"/>
              </a:cxn>
              <a:cxn ang="0">
                <a:pos x="214" y="212"/>
              </a:cxn>
              <a:cxn ang="0">
                <a:pos x="258" y="367"/>
              </a:cxn>
              <a:cxn ang="0">
                <a:pos x="1543" y="242"/>
              </a:cxn>
              <a:cxn ang="0">
                <a:pos x="1738" y="197"/>
              </a:cxn>
              <a:cxn ang="0">
                <a:pos x="1678" y="32"/>
              </a:cxn>
              <a:cxn ang="0">
                <a:pos x="1738" y="17"/>
              </a:cxn>
              <a:cxn ang="0">
                <a:pos x="1678" y="17"/>
              </a:cxn>
            </a:cxnLst>
            <a:rect l="0" t="0" r="r" b="b"/>
            <a:pathLst>
              <a:path w="1790" h="372">
                <a:moveTo>
                  <a:pt x="1678" y="17"/>
                </a:moveTo>
                <a:cubicBezTo>
                  <a:pt x="1522" y="38"/>
                  <a:pt x="1787" y="0"/>
                  <a:pt x="1543" y="32"/>
                </a:cubicBezTo>
                <a:cubicBezTo>
                  <a:pt x="1299" y="64"/>
                  <a:pt x="428" y="156"/>
                  <a:pt x="214" y="212"/>
                </a:cubicBezTo>
                <a:cubicBezTo>
                  <a:pt x="0" y="268"/>
                  <a:pt x="37" y="362"/>
                  <a:pt x="258" y="367"/>
                </a:cubicBezTo>
                <a:cubicBezTo>
                  <a:pt x="479" y="372"/>
                  <a:pt x="1296" y="270"/>
                  <a:pt x="1543" y="242"/>
                </a:cubicBezTo>
                <a:cubicBezTo>
                  <a:pt x="1790" y="214"/>
                  <a:pt x="1716" y="232"/>
                  <a:pt x="1738" y="197"/>
                </a:cubicBezTo>
                <a:cubicBezTo>
                  <a:pt x="1760" y="162"/>
                  <a:pt x="1678" y="62"/>
                  <a:pt x="1678" y="32"/>
                </a:cubicBezTo>
                <a:cubicBezTo>
                  <a:pt x="1678" y="2"/>
                  <a:pt x="1738" y="19"/>
                  <a:pt x="1738" y="17"/>
                </a:cubicBezTo>
                <a:cubicBezTo>
                  <a:pt x="1738" y="15"/>
                  <a:pt x="1690" y="17"/>
                  <a:pt x="1678" y="17"/>
                </a:cubicBezTo>
                <a:close/>
              </a:path>
            </a:pathLst>
          </a:custGeom>
          <a:solidFill>
            <a:srgbClr val="93895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flipH="1">
            <a:off x="5868143" y="2204864"/>
            <a:ext cx="2736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cs typeface="Times New Roman" pitchFamily="18" charset="0"/>
              </a:rPr>
              <a:t>Для этого необходимо иметь: отрезок швеллера, болт и гвоздь </a:t>
            </a:r>
            <a:endParaRPr lang="ru-RU" sz="3200" dirty="0"/>
          </a:p>
        </p:txBody>
      </p:sp>
      <p:sp>
        <p:nvSpPr>
          <p:cNvPr id="37" name="Овал 36"/>
          <p:cNvSpPr/>
          <p:nvPr/>
        </p:nvSpPr>
        <p:spPr>
          <a:xfrm>
            <a:off x="1043608" y="5877272"/>
            <a:ext cx="144016" cy="216024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7655" grpId="0" animBg="1"/>
      <p:bldP spid="27654" grpId="0" animBg="1"/>
      <p:bldP spid="3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126345" y="963951"/>
            <a:ext cx="68913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«Лопата для влажной почвы»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698" name="Freeform 2"/>
          <p:cNvSpPr>
            <a:spLocks/>
          </p:cNvSpPr>
          <p:nvPr/>
        </p:nvSpPr>
        <p:spPr bwMode="auto">
          <a:xfrm>
            <a:off x="755576" y="3244255"/>
            <a:ext cx="2546350" cy="1912937"/>
          </a:xfrm>
          <a:custGeom>
            <a:avLst/>
            <a:gdLst/>
            <a:ahLst/>
            <a:cxnLst>
              <a:cxn ang="0">
                <a:pos x="1252" y="670"/>
              </a:cxn>
              <a:cxn ang="0">
                <a:pos x="487" y="1120"/>
              </a:cxn>
              <a:cxn ang="0">
                <a:pos x="202" y="1585"/>
              </a:cxn>
              <a:cxn ang="0">
                <a:pos x="217" y="2440"/>
              </a:cxn>
              <a:cxn ang="0">
                <a:pos x="1507" y="2995"/>
              </a:cxn>
              <a:cxn ang="0">
                <a:pos x="2872" y="2545"/>
              </a:cxn>
              <a:cxn ang="0">
                <a:pos x="3997" y="1765"/>
              </a:cxn>
              <a:cxn ang="0">
                <a:pos x="2797" y="190"/>
              </a:cxn>
              <a:cxn ang="0">
                <a:pos x="1252" y="670"/>
              </a:cxn>
            </a:cxnLst>
            <a:rect l="0" t="0" r="r" b="b"/>
            <a:pathLst>
              <a:path w="4009" h="3012">
                <a:moveTo>
                  <a:pt x="1252" y="670"/>
                </a:moveTo>
                <a:cubicBezTo>
                  <a:pt x="867" y="825"/>
                  <a:pt x="662" y="968"/>
                  <a:pt x="487" y="1120"/>
                </a:cubicBezTo>
                <a:cubicBezTo>
                  <a:pt x="312" y="1272"/>
                  <a:pt x="247" y="1365"/>
                  <a:pt x="202" y="1585"/>
                </a:cubicBezTo>
                <a:cubicBezTo>
                  <a:pt x="157" y="1805"/>
                  <a:pt x="0" y="2205"/>
                  <a:pt x="217" y="2440"/>
                </a:cubicBezTo>
                <a:cubicBezTo>
                  <a:pt x="434" y="2675"/>
                  <a:pt x="1065" y="2978"/>
                  <a:pt x="1507" y="2995"/>
                </a:cubicBezTo>
                <a:cubicBezTo>
                  <a:pt x="1949" y="3012"/>
                  <a:pt x="2457" y="2750"/>
                  <a:pt x="2872" y="2545"/>
                </a:cubicBezTo>
                <a:cubicBezTo>
                  <a:pt x="3287" y="2340"/>
                  <a:pt x="4009" y="2157"/>
                  <a:pt x="3997" y="1765"/>
                </a:cubicBezTo>
                <a:cubicBezTo>
                  <a:pt x="3985" y="1373"/>
                  <a:pt x="3254" y="380"/>
                  <a:pt x="2797" y="190"/>
                </a:cubicBezTo>
                <a:cubicBezTo>
                  <a:pt x="2340" y="0"/>
                  <a:pt x="1637" y="515"/>
                  <a:pt x="1252" y="670"/>
                </a:cubicBezTo>
                <a:close/>
              </a:path>
            </a:pathLst>
          </a:custGeom>
          <a:gradFill rotWithShape="1">
            <a:gsLst>
              <a:gs pos="0">
                <a:srgbClr val="974706">
                  <a:gamma/>
                  <a:shade val="46275"/>
                  <a:invGamma/>
                </a:srgbClr>
              </a:gs>
              <a:gs pos="50000">
                <a:srgbClr val="974706"/>
              </a:gs>
              <a:gs pos="100000">
                <a:srgbClr val="97470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699" name="Freeform 3"/>
          <p:cNvSpPr>
            <a:spLocks/>
          </p:cNvSpPr>
          <p:nvPr/>
        </p:nvSpPr>
        <p:spPr bwMode="auto">
          <a:xfrm>
            <a:off x="2339752" y="2006972"/>
            <a:ext cx="3613150" cy="2070100"/>
          </a:xfrm>
          <a:custGeom>
            <a:avLst/>
            <a:gdLst/>
            <a:ahLst/>
            <a:cxnLst>
              <a:cxn ang="0">
                <a:pos x="655" y="2610"/>
              </a:cxn>
              <a:cxn ang="0">
                <a:pos x="4795" y="330"/>
              </a:cxn>
              <a:cxn ang="0">
                <a:pos x="5035" y="630"/>
              </a:cxn>
              <a:cxn ang="0">
                <a:pos x="865" y="2925"/>
              </a:cxn>
              <a:cxn ang="0">
                <a:pos x="655" y="2610"/>
              </a:cxn>
            </a:cxnLst>
            <a:rect l="0" t="0" r="r" b="b"/>
            <a:pathLst>
              <a:path w="5690" h="3260">
                <a:moveTo>
                  <a:pt x="655" y="2610"/>
                </a:moveTo>
                <a:cubicBezTo>
                  <a:pt x="1310" y="2178"/>
                  <a:pt x="4065" y="660"/>
                  <a:pt x="4795" y="330"/>
                </a:cubicBezTo>
                <a:cubicBezTo>
                  <a:pt x="5525" y="0"/>
                  <a:pt x="5690" y="198"/>
                  <a:pt x="5035" y="630"/>
                </a:cubicBezTo>
                <a:cubicBezTo>
                  <a:pt x="4380" y="1062"/>
                  <a:pt x="1590" y="2590"/>
                  <a:pt x="865" y="2925"/>
                </a:cubicBezTo>
                <a:cubicBezTo>
                  <a:pt x="140" y="3260"/>
                  <a:pt x="0" y="3042"/>
                  <a:pt x="655" y="2610"/>
                </a:cubicBezTo>
                <a:close/>
              </a:path>
            </a:pathLst>
          </a:custGeom>
          <a:gradFill rotWithShape="0">
            <a:gsLst>
              <a:gs pos="0">
                <a:srgbClr val="F79646"/>
              </a:gs>
              <a:gs pos="100000">
                <a:srgbClr val="F79646">
                  <a:gamma/>
                  <a:shade val="60000"/>
                  <a:invGamma/>
                </a:srgbClr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2492896"/>
            <a:ext cx="30963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cs typeface="Times New Roman" pitchFamily="18" charset="0"/>
              </a:rPr>
              <a:t>Часто мокрая земля налипает на штыковую лопату. Можно провести некоторую модернизацию.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332656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187624" y="953180"/>
            <a:ext cx="69847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«Лопата для влажной почвы»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698" name="Freeform 2"/>
          <p:cNvSpPr>
            <a:spLocks/>
          </p:cNvSpPr>
          <p:nvPr/>
        </p:nvSpPr>
        <p:spPr bwMode="auto">
          <a:xfrm>
            <a:off x="755576" y="3244255"/>
            <a:ext cx="2546350" cy="1912937"/>
          </a:xfrm>
          <a:custGeom>
            <a:avLst/>
            <a:gdLst/>
            <a:ahLst/>
            <a:cxnLst>
              <a:cxn ang="0">
                <a:pos x="1252" y="670"/>
              </a:cxn>
              <a:cxn ang="0">
                <a:pos x="487" y="1120"/>
              </a:cxn>
              <a:cxn ang="0">
                <a:pos x="202" y="1585"/>
              </a:cxn>
              <a:cxn ang="0">
                <a:pos x="217" y="2440"/>
              </a:cxn>
              <a:cxn ang="0">
                <a:pos x="1507" y="2995"/>
              </a:cxn>
              <a:cxn ang="0">
                <a:pos x="2872" y="2545"/>
              </a:cxn>
              <a:cxn ang="0">
                <a:pos x="3997" y="1765"/>
              </a:cxn>
              <a:cxn ang="0">
                <a:pos x="2797" y="190"/>
              </a:cxn>
              <a:cxn ang="0">
                <a:pos x="1252" y="670"/>
              </a:cxn>
            </a:cxnLst>
            <a:rect l="0" t="0" r="r" b="b"/>
            <a:pathLst>
              <a:path w="4009" h="3012">
                <a:moveTo>
                  <a:pt x="1252" y="670"/>
                </a:moveTo>
                <a:cubicBezTo>
                  <a:pt x="867" y="825"/>
                  <a:pt x="662" y="968"/>
                  <a:pt x="487" y="1120"/>
                </a:cubicBezTo>
                <a:cubicBezTo>
                  <a:pt x="312" y="1272"/>
                  <a:pt x="247" y="1365"/>
                  <a:pt x="202" y="1585"/>
                </a:cubicBezTo>
                <a:cubicBezTo>
                  <a:pt x="157" y="1805"/>
                  <a:pt x="0" y="2205"/>
                  <a:pt x="217" y="2440"/>
                </a:cubicBezTo>
                <a:cubicBezTo>
                  <a:pt x="434" y="2675"/>
                  <a:pt x="1065" y="2978"/>
                  <a:pt x="1507" y="2995"/>
                </a:cubicBezTo>
                <a:cubicBezTo>
                  <a:pt x="1949" y="3012"/>
                  <a:pt x="2457" y="2750"/>
                  <a:pt x="2872" y="2545"/>
                </a:cubicBezTo>
                <a:cubicBezTo>
                  <a:pt x="3287" y="2340"/>
                  <a:pt x="4009" y="2157"/>
                  <a:pt x="3997" y="1765"/>
                </a:cubicBezTo>
                <a:cubicBezTo>
                  <a:pt x="3985" y="1373"/>
                  <a:pt x="3254" y="380"/>
                  <a:pt x="2797" y="190"/>
                </a:cubicBezTo>
                <a:cubicBezTo>
                  <a:pt x="2340" y="0"/>
                  <a:pt x="1637" y="515"/>
                  <a:pt x="1252" y="670"/>
                </a:cubicBezTo>
                <a:close/>
              </a:path>
            </a:pathLst>
          </a:custGeom>
          <a:gradFill rotWithShape="1">
            <a:gsLst>
              <a:gs pos="0">
                <a:srgbClr val="974706">
                  <a:gamma/>
                  <a:shade val="46275"/>
                  <a:invGamma/>
                </a:srgbClr>
              </a:gs>
              <a:gs pos="50000">
                <a:srgbClr val="974706"/>
              </a:gs>
              <a:gs pos="100000">
                <a:srgbClr val="97470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699" name="Freeform 3"/>
          <p:cNvSpPr>
            <a:spLocks/>
          </p:cNvSpPr>
          <p:nvPr/>
        </p:nvSpPr>
        <p:spPr bwMode="auto">
          <a:xfrm>
            <a:off x="2339752" y="2006972"/>
            <a:ext cx="3613150" cy="2070100"/>
          </a:xfrm>
          <a:custGeom>
            <a:avLst/>
            <a:gdLst/>
            <a:ahLst/>
            <a:cxnLst>
              <a:cxn ang="0">
                <a:pos x="655" y="2610"/>
              </a:cxn>
              <a:cxn ang="0">
                <a:pos x="4795" y="330"/>
              </a:cxn>
              <a:cxn ang="0">
                <a:pos x="5035" y="630"/>
              </a:cxn>
              <a:cxn ang="0">
                <a:pos x="865" y="2925"/>
              </a:cxn>
              <a:cxn ang="0">
                <a:pos x="655" y="2610"/>
              </a:cxn>
            </a:cxnLst>
            <a:rect l="0" t="0" r="r" b="b"/>
            <a:pathLst>
              <a:path w="5690" h="3260">
                <a:moveTo>
                  <a:pt x="655" y="2610"/>
                </a:moveTo>
                <a:cubicBezTo>
                  <a:pt x="1310" y="2178"/>
                  <a:pt x="4065" y="660"/>
                  <a:pt x="4795" y="330"/>
                </a:cubicBezTo>
                <a:cubicBezTo>
                  <a:pt x="5525" y="0"/>
                  <a:pt x="5690" y="198"/>
                  <a:pt x="5035" y="630"/>
                </a:cubicBezTo>
                <a:cubicBezTo>
                  <a:pt x="4380" y="1062"/>
                  <a:pt x="1590" y="2590"/>
                  <a:pt x="865" y="2925"/>
                </a:cubicBezTo>
                <a:cubicBezTo>
                  <a:pt x="140" y="3260"/>
                  <a:pt x="0" y="3042"/>
                  <a:pt x="655" y="2610"/>
                </a:cubicBezTo>
                <a:close/>
              </a:path>
            </a:pathLst>
          </a:custGeom>
          <a:gradFill rotWithShape="0">
            <a:gsLst>
              <a:gs pos="0">
                <a:srgbClr val="F79646"/>
              </a:gs>
              <a:gs pos="100000">
                <a:srgbClr val="F79646">
                  <a:gamma/>
                  <a:shade val="60000"/>
                  <a:invGamma/>
                </a:srgbClr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2698354" y="4255815"/>
            <a:ext cx="209550" cy="180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2118916" y="3665265"/>
            <a:ext cx="209550" cy="180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1115616" y="4170090"/>
            <a:ext cx="209550" cy="180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2118916" y="4435202"/>
            <a:ext cx="209550" cy="180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620441" y="3817665"/>
            <a:ext cx="209550" cy="180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410891" y="4616177"/>
            <a:ext cx="209550" cy="180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76056" y="2690336"/>
            <a:ext cx="36724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В лопате можно просверлить несколько отверстий диаметром 20 мм. После этого почва будет налипать значительно меньше.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Заголовок 34"/>
          <p:cNvSpPr txBox="1">
            <a:spLocks/>
          </p:cNvSpPr>
          <p:nvPr/>
        </p:nvSpPr>
        <p:spPr>
          <a:xfrm>
            <a:off x="5076056" y="2204864"/>
            <a:ext cx="3456384" cy="252028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cs typeface="Times New Roman" pitchFamily="18" charset="0"/>
              </a:rPr>
              <a:t> </a:t>
            </a:r>
            <a:r>
              <a:rPr lang="ru-RU" sz="2800" b="1" dirty="0" smtClean="0">
                <a:cs typeface="Times New Roman" pitchFamily="18" charset="0"/>
              </a:rPr>
              <a:t>Возвращаясь с лыжной прогулки домой нужно просушить ботинки. Для этого можно воспользоваться пылесосом. 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699792" y="628109"/>
            <a:ext cx="4536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«Пылесос-сушилка»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2343472" y="2451348"/>
            <a:ext cx="1809750" cy="1409700"/>
          </a:xfrm>
          <a:prstGeom prst="ellipse">
            <a:avLst/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17365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 rot="-5400000">
            <a:off x="2753047" y="1527423"/>
            <a:ext cx="1009650" cy="1466850"/>
          </a:xfrm>
          <a:prstGeom prst="flowChartDelay">
            <a:avLst/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3072135" y="1660773"/>
            <a:ext cx="323850" cy="266700"/>
          </a:xfrm>
          <a:prstGeom prst="ellipse">
            <a:avLst/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2800672" y="1362323"/>
            <a:ext cx="923925" cy="904875"/>
          </a:xfrm>
          <a:custGeom>
            <a:avLst/>
            <a:gdLst>
              <a:gd name="G0" fmla="+- 9449 0 0"/>
              <a:gd name="G1" fmla="+- 11431522 0 0"/>
              <a:gd name="G2" fmla="+- 0 0 11431522"/>
              <a:gd name="T0" fmla="*/ 0 256 1"/>
              <a:gd name="T1" fmla="*/ 180 256 1"/>
              <a:gd name="G3" fmla="+- 11431522 T0 T1"/>
              <a:gd name="T2" fmla="*/ 0 256 1"/>
              <a:gd name="T3" fmla="*/ 90 256 1"/>
              <a:gd name="G4" fmla="+- 11431522 T2 T3"/>
              <a:gd name="G5" fmla="*/ G4 2 1"/>
              <a:gd name="T4" fmla="*/ 90 256 1"/>
              <a:gd name="T5" fmla="*/ 0 256 1"/>
              <a:gd name="G6" fmla="+- 11431522 T4 T5"/>
              <a:gd name="G7" fmla="*/ G6 2 1"/>
              <a:gd name="G8" fmla="abs 1143152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449"/>
              <a:gd name="G18" fmla="*/ 9449 1 2"/>
              <a:gd name="G19" fmla="+- G18 5400 0"/>
              <a:gd name="G20" fmla="cos G19 11431522"/>
              <a:gd name="G21" fmla="sin G19 11431522"/>
              <a:gd name="G22" fmla="+- G20 10800 0"/>
              <a:gd name="G23" fmla="+- G21 10800 0"/>
              <a:gd name="G24" fmla="+- 10800 0 G20"/>
              <a:gd name="G25" fmla="+- 9449 10800 0"/>
              <a:gd name="G26" fmla="?: G9 G17 G25"/>
              <a:gd name="G27" fmla="?: G9 0 21600"/>
              <a:gd name="G28" fmla="cos 10800 11431522"/>
              <a:gd name="G29" fmla="sin 10800 11431522"/>
              <a:gd name="G30" fmla="sin 9449 11431522"/>
              <a:gd name="G31" fmla="+- G28 10800 0"/>
              <a:gd name="G32" fmla="+- G29 10800 0"/>
              <a:gd name="G33" fmla="+- G30 10800 0"/>
              <a:gd name="G34" fmla="?: G4 0 G31"/>
              <a:gd name="G35" fmla="?: 11431522 G34 0"/>
              <a:gd name="G36" fmla="?: G6 G35 G31"/>
              <a:gd name="G37" fmla="+- 21600 0 G36"/>
              <a:gd name="G38" fmla="?: G4 0 G33"/>
              <a:gd name="G39" fmla="?: 1143152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722 w 21600"/>
              <a:gd name="T15" fmla="*/ 11782 h 21600"/>
              <a:gd name="T16" fmla="*/ 10800 w 21600"/>
              <a:gd name="T17" fmla="*/ 1351 h 21600"/>
              <a:gd name="T18" fmla="*/ 20878 w 21600"/>
              <a:gd name="T19" fmla="*/ 11782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395" y="11716"/>
                </a:moveTo>
                <a:cubicBezTo>
                  <a:pt x="1365" y="11412"/>
                  <a:pt x="1351" y="11106"/>
                  <a:pt x="1351" y="10800"/>
                </a:cubicBezTo>
                <a:cubicBezTo>
                  <a:pt x="1351" y="5581"/>
                  <a:pt x="5581" y="1351"/>
                  <a:pt x="10800" y="1351"/>
                </a:cubicBezTo>
                <a:cubicBezTo>
                  <a:pt x="16018" y="1351"/>
                  <a:pt x="20249" y="5581"/>
                  <a:pt x="20249" y="10800"/>
                </a:cubicBezTo>
                <a:cubicBezTo>
                  <a:pt x="20249" y="11106"/>
                  <a:pt x="20234" y="11412"/>
                  <a:pt x="20204" y="11716"/>
                </a:cubicBezTo>
                <a:lnTo>
                  <a:pt x="21549" y="11848"/>
                </a:lnTo>
                <a:cubicBezTo>
                  <a:pt x="21582" y="11499"/>
                  <a:pt x="21600" y="1114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149"/>
                  <a:pt x="17" y="11499"/>
                  <a:pt x="50" y="11848"/>
                </a:cubicBezTo>
                <a:close/>
              </a:path>
            </a:pathLst>
          </a:custGeom>
          <a:solidFill>
            <a:srgbClr val="0F243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3" name="Freeform 15"/>
          <p:cNvSpPr>
            <a:spLocks/>
          </p:cNvSpPr>
          <p:nvPr/>
        </p:nvSpPr>
        <p:spPr bwMode="auto">
          <a:xfrm>
            <a:off x="2316485" y="2524373"/>
            <a:ext cx="1895475" cy="633413"/>
          </a:xfrm>
          <a:custGeom>
            <a:avLst/>
            <a:gdLst/>
            <a:ahLst/>
            <a:cxnLst>
              <a:cxn ang="0">
                <a:pos x="358" y="89"/>
              </a:cxn>
              <a:cxn ang="0">
                <a:pos x="688" y="262"/>
              </a:cxn>
              <a:cxn ang="0">
                <a:pos x="1168" y="359"/>
              </a:cxn>
              <a:cxn ang="0">
                <a:pos x="1754" y="359"/>
              </a:cxn>
              <a:cxn ang="0">
                <a:pos x="2188" y="322"/>
              </a:cxn>
              <a:cxn ang="0">
                <a:pos x="2518" y="134"/>
              </a:cxn>
              <a:cxn ang="0">
                <a:pos x="2728" y="45"/>
              </a:cxn>
              <a:cxn ang="0">
                <a:pos x="2908" y="127"/>
              </a:cxn>
              <a:cxn ang="0">
                <a:pos x="2968" y="367"/>
              </a:cxn>
              <a:cxn ang="0">
                <a:pos x="2808" y="682"/>
              </a:cxn>
              <a:cxn ang="0">
                <a:pos x="2233" y="952"/>
              </a:cxn>
              <a:cxn ang="0">
                <a:pos x="1303" y="967"/>
              </a:cxn>
              <a:cxn ang="0">
                <a:pos x="778" y="839"/>
              </a:cxn>
              <a:cxn ang="0">
                <a:pos x="388" y="682"/>
              </a:cxn>
              <a:cxn ang="0">
                <a:pos x="73" y="442"/>
              </a:cxn>
              <a:cxn ang="0">
                <a:pos x="13" y="172"/>
              </a:cxn>
              <a:cxn ang="0">
                <a:pos x="154" y="14"/>
              </a:cxn>
              <a:cxn ang="0">
                <a:pos x="358" y="89"/>
              </a:cxn>
            </a:cxnLst>
            <a:rect l="0" t="0" r="r" b="b"/>
            <a:pathLst>
              <a:path w="2985" h="999">
                <a:moveTo>
                  <a:pt x="358" y="89"/>
                </a:moveTo>
                <a:cubicBezTo>
                  <a:pt x="447" y="130"/>
                  <a:pt x="553" y="217"/>
                  <a:pt x="688" y="262"/>
                </a:cubicBezTo>
                <a:cubicBezTo>
                  <a:pt x="823" y="307"/>
                  <a:pt x="990" y="343"/>
                  <a:pt x="1168" y="359"/>
                </a:cubicBezTo>
                <a:cubicBezTo>
                  <a:pt x="1346" y="375"/>
                  <a:pt x="1584" y="365"/>
                  <a:pt x="1754" y="359"/>
                </a:cubicBezTo>
                <a:cubicBezTo>
                  <a:pt x="1924" y="353"/>
                  <a:pt x="2061" y="360"/>
                  <a:pt x="2188" y="322"/>
                </a:cubicBezTo>
                <a:cubicBezTo>
                  <a:pt x="2315" y="284"/>
                  <a:pt x="2428" y="180"/>
                  <a:pt x="2518" y="134"/>
                </a:cubicBezTo>
                <a:cubicBezTo>
                  <a:pt x="2608" y="88"/>
                  <a:pt x="2663" y="46"/>
                  <a:pt x="2728" y="45"/>
                </a:cubicBezTo>
                <a:cubicBezTo>
                  <a:pt x="2793" y="44"/>
                  <a:pt x="2868" y="73"/>
                  <a:pt x="2908" y="127"/>
                </a:cubicBezTo>
                <a:cubicBezTo>
                  <a:pt x="2948" y="181"/>
                  <a:pt x="2985" y="275"/>
                  <a:pt x="2968" y="367"/>
                </a:cubicBezTo>
                <a:cubicBezTo>
                  <a:pt x="2951" y="459"/>
                  <a:pt x="2930" y="584"/>
                  <a:pt x="2808" y="682"/>
                </a:cubicBezTo>
                <a:cubicBezTo>
                  <a:pt x="2686" y="780"/>
                  <a:pt x="2484" y="905"/>
                  <a:pt x="2233" y="952"/>
                </a:cubicBezTo>
                <a:cubicBezTo>
                  <a:pt x="1982" y="999"/>
                  <a:pt x="1545" y="986"/>
                  <a:pt x="1303" y="967"/>
                </a:cubicBezTo>
                <a:cubicBezTo>
                  <a:pt x="1061" y="948"/>
                  <a:pt x="931" y="887"/>
                  <a:pt x="778" y="839"/>
                </a:cubicBezTo>
                <a:cubicBezTo>
                  <a:pt x="625" y="791"/>
                  <a:pt x="505" y="748"/>
                  <a:pt x="388" y="682"/>
                </a:cubicBezTo>
                <a:cubicBezTo>
                  <a:pt x="271" y="616"/>
                  <a:pt x="135" y="527"/>
                  <a:pt x="73" y="442"/>
                </a:cubicBezTo>
                <a:cubicBezTo>
                  <a:pt x="11" y="357"/>
                  <a:pt x="0" y="243"/>
                  <a:pt x="13" y="172"/>
                </a:cubicBezTo>
                <a:cubicBezTo>
                  <a:pt x="26" y="101"/>
                  <a:pt x="97" y="28"/>
                  <a:pt x="154" y="14"/>
                </a:cubicBezTo>
                <a:cubicBezTo>
                  <a:pt x="211" y="0"/>
                  <a:pt x="267" y="32"/>
                  <a:pt x="358" y="89"/>
                </a:cubicBezTo>
                <a:close/>
              </a:path>
            </a:pathLst>
          </a:custGeom>
          <a:gradFill rotWithShape="0">
            <a:gsLst>
              <a:gs pos="0">
                <a:srgbClr val="365F91"/>
              </a:gs>
              <a:gs pos="100000">
                <a:srgbClr val="365F91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4" name="Freeform 16"/>
          <p:cNvSpPr>
            <a:spLocks/>
          </p:cNvSpPr>
          <p:nvPr/>
        </p:nvSpPr>
        <p:spPr bwMode="auto">
          <a:xfrm>
            <a:off x="2339752" y="4579020"/>
            <a:ext cx="1876425" cy="938212"/>
          </a:xfrm>
          <a:custGeom>
            <a:avLst/>
            <a:gdLst/>
            <a:ahLst/>
            <a:cxnLst>
              <a:cxn ang="0">
                <a:pos x="855" y="638"/>
              </a:cxn>
              <a:cxn ang="0">
                <a:pos x="420" y="698"/>
              </a:cxn>
              <a:cxn ang="0">
                <a:pos x="121" y="900"/>
              </a:cxn>
              <a:cxn ang="0">
                <a:pos x="0" y="1185"/>
              </a:cxn>
              <a:cxn ang="0">
                <a:pos x="15" y="1298"/>
              </a:cxn>
              <a:cxn ang="0">
                <a:pos x="255" y="1395"/>
              </a:cxn>
              <a:cxn ang="0">
                <a:pos x="645" y="1478"/>
              </a:cxn>
              <a:cxn ang="0">
                <a:pos x="900" y="1478"/>
              </a:cxn>
              <a:cxn ang="0">
                <a:pos x="1410" y="1298"/>
              </a:cxn>
              <a:cxn ang="0">
                <a:pos x="1801" y="1185"/>
              </a:cxn>
              <a:cxn ang="0">
                <a:pos x="2190" y="1185"/>
              </a:cxn>
              <a:cxn ang="0">
                <a:pos x="2190" y="1320"/>
              </a:cxn>
              <a:cxn ang="0">
                <a:pos x="2955" y="1320"/>
              </a:cxn>
              <a:cxn ang="0">
                <a:pos x="2955" y="1058"/>
              </a:cxn>
              <a:cxn ang="0">
                <a:pos x="2851" y="765"/>
              </a:cxn>
              <a:cxn ang="0">
                <a:pos x="2820" y="600"/>
              </a:cxn>
              <a:cxn ang="0">
                <a:pos x="2850" y="450"/>
              </a:cxn>
              <a:cxn ang="0">
                <a:pos x="2835" y="270"/>
              </a:cxn>
              <a:cxn ang="0">
                <a:pos x="2835" y="210"/>
              </a:cxn>
              <a:cxn ang="0">
                <a:pos x="2805" y="15"/>
              </a:cxn>
              <a:cxn ang="0">
                <a:pos x="1936" y="0"/>
              </a:cxn>
              <a:cxn ang="0">
                <a:pos x="1650" y="45"/>
              </a:cxn>
              <a:cxn ang="0">
                <a:pos x="1605" y="105"/>
              </a:cxn>
              <a:cxn ang="0">
                <a:pos x="1410" y="300"/>
              </a:cxn>
              <a:cxn ang="0">
                <a:pos x="1185" y="495"/>
              </a:cxn>
              <a:cxn ang="0">
                <a:pos x="990" y="593"/>
              </a:cxn>
              <a:cxn ang="0">
                <a:pos x="855" y="638"/>
              </a:cxn>
            </a:cxnLst>
            <a:rect l="0" t="0" r="r" b="b"/>
            <a:pathLst>
              <a:path w="2955" h="1478">
                <a:moveTo>
                  <a:pt x="855" y="638"/>
                </a:moveTo>
                <a:lnTo>
                  <a:pt x="420" y="698"/>
                </a:lnTo>
                <a:lnTo>
                  <a:pt x="121" y="900"/>
                </a:lnTo>
                <a:lnTo>
                  <a:pt x="0" y="1185"/>
                </a:lnTo>
                <a:lnTo>
                  <a:pt x="15" y="1298"/>
                </a:lnTo>
                <a:lnTo>
                  <a:pt x="255" y="1395"/>
                </a:lnTo>
                <a:lnTo>
                  <a:pt x="645" y="1478"/>
                </a:lnTo>
                <a:lnTo>
                  <a:pt x="900" y="1478"/>
                </a:lnTo>
                <a:lnTo>
                  <a:pt x="1410" y="1298"/>
                </a:lnTo>
                <a:lnTo>
                  <a:pt x="1801" y="1185"/>
                </a:lnTo>
                <a:lnTo>
                  <a:pt x="2190" y="1185"/>
                </a:lnTo>
                <a:lnTo>
                  <a:pt x="2190" y="1320"/>
                </a:lnTo>
                <a:lnTo>
                  <a:pt x="2955" y="1320"/>
                </a:lnTo>
                <a:lnTo>
                  <a:pt x="2955" y="1058"/>
                </a:lnTo>
                <a:lnTo>
                  <a:pt x="2851" y="765"/>
                </a:lnTo>
                <a:lnTo>
                  <a:pt x="2820" y="600"/>
                </a:lnTo>
                <a:lnTo>
                  <a:pt x="2850" y="450"/>
                </a:lnTo>
                <a:lnTo>
                  <a:pt x="2835" y="270"/>
                </a:lnTo>
                <a:lnTo>
                  <a:pt x="2835" y="210"/>
                </a:lnTo>
                <a:lnTo>
                  <a:pt x="2805" y="15"/>
                </a:lnTo>
                <a:lnTo>
                  <a:pt x="1936" y="0"/>
                </a:lnTo>
                <a:lnTo>
                  <a:pt x="1650" y="45"/>
                </a:lnTo>
                <a:lnTo>
                  <a:pt x="1605" y="105"/>
                </a:lnTo>
                <a:lnTo>
                  <a:pt x="1410" y="300"/>
                </a:lnTo>
                <a:lnTo>
                  <a:pt x="1185" y="495"/>
                </a:lnTo>
                <a:lnTo>
                  <a:pt x="990" y="593"/>
                </a:lnTo>
                <a:lnTo>
                  <a:pt x="855" y="638"/>
                </a:lnTo>
                <a:close/>
              </a:path>
            </a:pathLst>
          </a:custGeom>
          <a:gradFill rotWithShape="0">
            <a:gsLst>
              <a:gs pos="0">
                <a:srgbClr val="974706"/>
              </a:gs>
              <a:gs pos="100000">
                <a:srgbClr val="974706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3425602" y="4504407"/>
            <a:ext cx="685800" cy="166688"/>
          </a:xfrm>
          <a:prstGeom prst="ellipse">
            <a:avLst/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9050">
            <a:solidFill>
              <a:srgbClr val="1C1A10"/>
            </a:solidFill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6" name="Freeform 18"/>
          <p:cNvSpPr>
            <a:spLocks/>
          </p:cNvSpPr>
          <p:nvPr/>
        </p:nvSpPr>
        <p:spPr bwMode="auto">
          <a:xfrm rot="-370684">
            <a:off x="2581052" y="4726657"/>
            <a:ext cx="838200" cy="396875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811" y="660"/>
              </a:cxn>
              <a:cxn ang="0">
                <a:pos x="1486" y="0"/>
              </a:cxn>
            </a:cxnLst>
            <a:rect l="0" t="0" r="r" b="b"/>
            <a:pathLst>
              <a:path w="1486" h="770">
                <a:moveTo>
                  <a:pt x="0" y="660"/>
                </a:moveTo>
                <a:cubicBezTo>
                  <a:pt x="281" y="715"/>
                  <a:pt x="563" y="770"/>
                  <a:pt x="811" y="660"/>
                </a:cubicBezTo>
                <a:cubicBezTo>
                  <a:pt x="1059" y="550"/>
                  <a:pt x="1374" y="103"/>
                  <a:pt x="148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7" name="AutoShape 19"/>
          <p:cNvSpPr>
            <a:spLocks noChangeArrowheads="1"/>
          </p:cNvSpPr>
          <p:nvPr/>
        </p:nvSpPr>
        <p:spPr bwMode="auto">
          <a:xfrm rot="768952">
            <a:off x="2254973" y="1986527"/>
            <a:ext cx="357188" cy="180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8" name="AutoShape 20"/>
          <p:cNvSpPr>
            <a:spLocks noChangeArrowheads="1"/>
          </p:cNvSpPr>
          <p:nvPr/>
        </p:nvSpPr>
        <p:spPr bwMode="auto">
          <a:xfrm rot="901837">
            <a:off x="1943823" y="1878577"/>
            <a:ext cx="396875" cy="2603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2789" name="AutoShape 21"/>
          <p:cNvCxnSpPr>
            <a:cxnSpLocks noChangeShapeType="1"/>
          </p:cNvCxnSpPr>
          <p:nvPr/>
        </p:nvCxnSpPr>
        <p:spPr bwMode="auto">
          <a:xfrm>
            <a:off x="1883498" y="18785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2790" name="AutoShape 22"/>
          <p:cNvCxnSpPr>
            <a:cxnSpLocks noChangeShapeType="1"/>
          </p:cNvCxnSpPr>
          <p:nvPr/>
        </p:nvCxnSpPr>
        <p:spPr bwMode="auto">
          <a:xfrm>
            <a:off x="1769198" y="190715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2791" name="AutoShape 23"/>
          <p:cNvCxnSpPr>
            <a:cxnSpLocks noChangeShapeType="1"/>
          </p:cNvCxnSpPr>
          <p:nvPr/>
        </p:nvCxnSpPr>
        <p:spPr bwMode="auto">
          <a:xfrm>
            <a:off x="1654898" y="194525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2792" name="AutoShape 24"/>
          <p:cNvCxnSpPr>
            <a:cxnSpLocks noChangeShapeType="1"/>
          </p:cNvCxnSpPr>
          <p:nvPr/>
        </p:nvCxnSpPr>
        <p:spPr bwMode="auto">
          <a:xfrm>
            <a:off x="1475656" y="19928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8" name="AutoShape 24"/>
          <p:cNvCxnSpPr>
            <a:cxnSpLocks noChangeShapeType="1"/>
          </p:cNvCxnSpPr>
          <p:nvPr/>
        </p:nvCxnSpPr>
        <p:spPr bwMode="auto">
          <a:xfrm>
            <a:off x="1331640" y="21452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9" name="AutoShape 24"/>
          <p:cNvCxnSpPr>
            <a:cxnSpLocks noChangeShapeType="1"/>
          </p:cNvCxnSpPr>
          <p:nvPr/>
        </p:nvCxnSpPr>
        <p:spPr bwMode="auto">
          <a:xfrm>
            <a:off x="1187624" y="22976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0" name="AutoShape 24"/>
          <p:cNvCxnSpPr>
            <a:cxnSpLocks noChangeShapeType="1"/>
          </p:cNvCxnSpPr>
          <p:nvPr/>
        </p:nvCxnSpPr>
        <p:spPr bwMode="auto">
          <a:xfrm>
            <a:off x="1043608" y="24500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1" name="AutoShape 24"/>
          <p:cNvCxnSpPr>
            <a:cxnSpLocks noChangeShapeType="1"/>
          </p:cNvCxnSpPr>
          <p:nvPr/>
        </p:nvCxnSpPr>
        <p:spPr bwMode="auto">
          <a:xfrm>
            <a:off x="921626" y="265756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2" name="AutoShape 24"/>
          <p:cNvCxnSpPr>
            <a:cxnSpLocks noChangeShapeType="1"/>
          </p:cNvCxnSpPr>
          <p:nvPr/>
        </p:nvCxnSpPr>
        <p:spPr bwMode="auto">
          <a:xfrm>
            <a:off x="1051992" y="2903860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3" name="AutoShape 24"/>
          <p:cNvCxnSpPr>
            <a:cxnSpLocks noChangeShapeType="1"/>
          </p:cNvCxnSpPr>
          <p:nvPr/>
        </p:nvCxnSpPr>
        <p:spPr bwMode="auto">
          <a:xfrm>
            <a:off x="1204392" y="319189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4" name="AutoShape 24"/>
          <p:cNvCxnSpPr>
            <a:cxnSpLocks noChangeShapeType="1"/>
          </p:cNvCxnSpPr>
          <p:nvPr/>
        </p:nvCxnSpPr>
        <p:spPr bwMode="auto">
          <a:xfrm>
            <a:off x="1356792" y="3407916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5" name="AutoShape 24"/>
          <p:cNvCxnSpPr>
            <a:cxnSpLocks noChangeShapeType="1"/>
          </p:cNvCxnSpPr>
          <p:nvPr/>
        </p:nvCxnSpPr>
        <p:spPr bwMode="auto">
          <a:xfrm>
            <a:off x="1509192" y="3623940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6" name="AutoShape 24"/>
          <p:cNvCxnSpPr>
            <a:cxnSpLocks noChangeShapeType="1"/>
          </p:cNvCxnSpPr>
          <p:nvPr/>
        </p:nvCxnSpPr>
        <p:spPr bwMode="auto">
          <a:xfrm>
            <a:off x="1661592" y="3823041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7" name="AutoShape 24"/>
          <p:cNvCxnSpPr>
            <a:cxnSpLocks noChangeShapeType="1"/>
          </p:cNvCxnSpPr>
          <p:nvPr/>
        </p:nvCxnSpPr>
        <p:spPr bwMode="auto">
          <a:xfrm>
            <a:off x="1813992" y="4055988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8" name="AutoShape 24"/>
          <p:cNvCxnSpPr>
            <a:cxnSpLocks noChangeShapeType="1"/>
          </p:cNvCxnSpPr>
          <p:nvPr/>
        </p:nvCxnSpPr>
        <p:spPr bwMode="auto">
          <a:xfrm>
            <a:off x="1966392" y="4127996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9" name="AutoShape 24"/>
          <p:cNvCxnSpPr>
            <a:cxnSpLocks noChangeShapeType="1"/>
          </p:cNvCxnSpPr>
          <p:nvPr/>
        </p:nvCxnSpPr>
        <p:spPr bwMode="auto">
          <a:xfrm>
            <a:off x="2118792" y="4221088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sp>
        <p:nvSpPr>
          <p:cNvPr id="50" name="AutoShape 20"/>
          <p:cNvSpPr>
            <a:spLocks noChangeArrowheads="1"/>
          </p:cNvSpPr>
          <p:nvPr/>
        </p:nvSpPr>
        <p:spPr bwMode="auto">
          <a:xfrm rot="901837">
            <a:off x="2150698" y="4273769"/>
            <a:ext cx="396875" cy="2603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" name="Овал 52"/>
          <p:cNvSpPr/>
          <p:nvPr/>
        </p:nvSpPr>
        <p:spPr>
          <a:xfrm rot="19582747">
            <a:off x="2351344" y="4379930"/>
            <a:ext cx="229936" cy="1180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AutoShape 20"/>
          <p:cNvSpPr>
            <a:spLocks noChangeArrowheads="1"/>
          </p:cNvSpPr>
          <p:nvPr/>
        </p:nvSpPr>
        <p:spPr bwMode="auto">
          <a:xfrm rot="901837">
            <a:off x="2205483" y="3176263"/>
            <a:ext cx="249769" cy="252861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" name="Овал 51"/>
          <p:cNvSpPr/>
          <p:nvPr/>
        </p:nvSpPr>
        <p:spPr>
          <a:xfrm rot="19582747">
            <a:off x="2205885" y="3224247"/>
            <a:ext cx="99166" cy="19348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32784" grpId="0" animBg="1"/>
      <p:bldP spid="32785" grpId="0" animBg="1"/>
      <p:bldP spid="327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2343472" y="2451348"/>
            <a:ext cx="1809750" cy="1409700"/>
          </a:xfrm>
          <a:prstGeom prst="ellipse">
            <a:avLst/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17365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 rot="-5400000">
            <a:off x="2753047" y="1527423"/>
            <a:ext cx="1009650" cy="1466850"/>
          </a:xfrm>
          <a:prstGeom prst="flowChartDelay">
            <a:avLst/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3072135" y="1660773"/>
            <a:ext cx="323850" cy="266700"/>
          </a:xfrm>
          <a:prstGeom prst="ellipse">
            <a:avLst/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2800672" y="1362323"/>
            <a:ext cx="923925" cy="904875"/>
          </a:xfrm>
          <a:custGeom>
            <a:avLst/>
            <a:gdLst>
              <a:gd name="G0" fmla="+- 9449 0 0"/>
              <a:gd name="G1" fmla="+- 11431522 0 0"/>
              <a:gd name="G2" fmla="+- 0 0 11431522"/>
              <a:gd name="T0" fmla="*/ 0 256 1"/>
              <a:gd name="T1" fmla="*/ 180 256 1"/>
              <a:gd name="G3" fmla="+- 11431522 T0 T1"/>
              <a:gd name="T2" fmla="*/ 0 256 1"/>
              <a:gd name="T3" fmla="*/ 90 256 1"/>
              <a:gd name="G4" fmla="+- 11431522 T2 T3"/>
              <a:gd name="G5" fmla="*/ G4 2 1"/>
              <a:gd name="T4" fmla="*/ 90 256 1"/>
              <a:gd name="T5" fmla="*/ 0 256 1"/>
              <a:gd name="G6" fmla="+- 11431522 T4 T5"/>
              <a:gd name="G7" fmla="*/ G6 2 1"/>
              <a:gd name="G8" fmla="abs 1143152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449"/>
              <a:gd name="G18" fmla="*/ 9449 1 2"/>
              <a:gd name="G19" fmla="+- G18 5400 0"/>
              <a:gd name="G20" fmla="cos G19 11431522"/>
              <a:gd name="G21" fmla="sin G19 11431522"/>
              <a:gd name="G22" fmla="+- G20 10800 0"/>
              <a:gd name="G23" fmla="+- G21 10800 0"/>
              <a:gd name="G24" fmla="+- 10800 0 G20"/>
              <a:gd name="G25" fmla="+- 9449 10800 0"/>
              <a:gd name="G26" fmla="?: G9 G17 G25"/>
              <a:gd name="G27" fmla="?: G9 0 21600"/>
              <a:gd name="G28" fmla="cos 10800 11431522"/>
              <a:gd name="G29" fmla="sin 10800 11431522"/>
              <a:gd name="G30" fmla="sin 9449 11431522"/>
              <a:gd name="G31" fmla="+- G28 10800 0"/>
              <a:gd name="G32" fmla="+- G29 10800 0"/>
              <a:gd name="G33" fmla="+- G30 10800 0"/>
              <a:gd name="G34" fmla="?: G4 0 G31"/>
              <a:gd name="G35" fmla="?: 11431522 G34 0"/>
              <a:gd name="G36" fmla="?: G6 G35 G31"/>
              <a:gd name="G37" fmla="+- 21600 0 G36"/>
              <a:gd name="G38" fmla="?: G4 0 G33"/>
              <a:gd name="G39" fmla="?: 1143152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722 w 21600"/>
              <a:gd name="T15" fmla="*/ 11782 h 21600"/>
              <a:gd name="T16" fmla="*/ 10800 w 21600"/>
              <a:gd name="T17" fmla="*/ 1351 h 21600"/>
              <a:gd name="T18" fmla="*/ 20878 w 21600"/>
              <a:gd name="T19" fmla="*/ 11782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395" y="11716"/>
                </a:moveTo>
                <a:cubicBezTo>
                  <a:pt x="1365" y="11412"/>
                  <a:pt x="1351" y="11106"/>
                  <a:pt x="1351" y="10800"/>
                </a:cubicBezTo>
                <a:cubicBezTo>
                  <a:pt x="1351" y="5581"/>
                  <a:pt x="5581" y="1351"/>
                  <a:pt x="10800" y="1351"/>
                </a:cubicBezTo>
                <a:cubicBezTo>
                  <a:pt x="16018" y="1351"/>
                  <a:pt x="20249" y="5581"/>
                  <a:pt x="20249" y="10800"/>
                </a:cubicBezTo>
                <a:cubicBezTo>
                  <a:pt x="20249" y="11106"/>
                  <a:pt x="20234" y="11412"/>
                  <a:pt x="20204" y="11716"/>
                </a:cubicBezTo>
                <a:lnTo>
                  <a:pt x="21549" y="11848"/>
                </a:lnTo>
                <a:cubicBezTo>
                  <a:pt x="21582" y="11499"/>
                  <a:pt x="21600" y="1114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149"/>
                  <a:pt x="17" y="11499"/>
                  <a:pt x="50" y="11848"/>
                </a:cubicBezTo>
                <a:close/>
              </a:path>
            </a:pathLst>
          </a:custGeom>
          <a:solidFill>
            <a:srgbClr val="0F243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3" name="Freeform 15"/>
          <p:cNvSpPr>
            <a:spLocks/>
          </p:cNvSpPr>
          <p:nvPr/>
        </p:nvSpPr>
        <p:spPr bwMode="auto">
          <a:xfrm>
            <a:off x="2316485" y="2524373"/>
            <a:ext cx="1895475" cy="633413"/>
          </a:xfrm>
          <a:custGeom>
            <a:avLst/>
            <a:gdLst/>
            <a:ahLst/>
            <a:cxnLst>
              <a:cxn ang="0">
                <a:pos x="358" y="89"/>
              </a:cxn>
              <a:cxn ang="0">
                <a:pos x="688" y="262"/>
              </a:cxn>
              <a:cxn ang="0">
                <a:pos x="1168" y="359"/>
              </a:cxn>
              <a:cxn ang="0">
                <a:pos x="1754" y="359"/>
              </a:cxn>
              <a:cxn ang="0">
                <a:pos x="2188" y="322"/>
              </a:cxn>
              <a:cxn ang="0">
                <a:pos x="2518" y="134"/>
              </a:cxn>
              <a:cxn ang="0">
                <a:pos x="2728" y="45"/>
              </a:cxn>
              <a:cxn ang="0">
                <a:pos x="2908" y="127"/>
              </a:cxn>
              <a:cxn ang="0">
                <a:pos x="2968" y="367"/>
              </a:cxn>
              <a:cxn ang="0">
                <a:pos x="2808" y="682"/>
              </a:cxn>
              <a:cxn ang="0">
                <a:pos x="2233" y="952"/>
              </a:cxn>
              <a:cxn ang="0">
                <a:pos x="1303" y="967"/>
              </a:cxn>
              <a:cxn ang="0">
                <a:pos x="778" y="839"/>
              </a:cxn>
              <a:cxn ang="0">
                <a:pos x="388" y="682"/>
              </a:cxn>
              <a:cxn ang="0">
                <a:pos x="73" y="442"/>
              </a:cxn>
              <a:cxn ang="0">
                <a:pos x="13" y="172"/>
              </a:cxn>
              <a:cxn ang="0">
                <a:pos x="154" y="14"/>
              </a:cxn>
              <a:cxn ang="0">
                <a:pos x="358" y="89"/>
              </a:cxn>
            </a:cxnLst>
            <a:rect l="0" t="0" r="r" b="b"/>
            <a:pathLst>
              <a:path w="2985" h="999">
                <a:moveTo>
                  <a:pt x="358" y="89"/>
                </a:moveTo>
                <a:cubicBezTo>
                  <a:pt x="447" y="130"/>
                  <a:pt x="553" y="217"/>
                  <a:pt x="688" y="262"/>
                </a:cubicBezTo>
                <a:cubicBezTo>
                  <a:pt x="823" y="307"/>
                  <a:pt x="990" y="343"/>
                  <a:pt x="1168" y="359"/>
                </a:cubicBezTo>
                <a:cubicBezTo>
                  <a:pt x="1346" y="375"/>
                  <a:pt x="1584" y="365"/>
                  <a:pt x="1754" y="359"/>
                </a:cubicBezTo>
                <a:cubicBezTo>
                  <a:pt x="1924" y="353"/>
                  <a:pt x="2061" y="360"/>
                  <a:pt x="2188" y="322"/>
                </a:cubicBezTo>
                <a:cubicBezTo>
                  <a:pt x="2315" y="284"/>
                  <a:pt x="2428" y="180"/>
                  <a:pt x="2518" y="134"/>
                </a:cubicBezTo>
                <a:cubicBezTo>
                  <a:pt x="2608" y="88"/>
                  <a:pt x="2663" y="46"/>
                  <a:pt x="2728" y="45"/>
                </a:cubicBezTo>
                <a:cubicBezTo>
                  <a:pt x="2793" y="44"/>
                  <a:pt x="2868" y="73"/>
                  <a:pt x="2908" y="127"/>
                </a:cubicBezTo>
                <a:cubicBezTo>
                  <a:pt x="2948" y="181"/>
                  <a:pt x="2985" y="275"/>
                  <a:pt x="2968" y="367"/>
                </a:cubicBezTo>
                <a:cubicBezTo>
                  <a:pt x="2951" y="459"/>
                  <a:pt x="2930" y="584"/>
                  <a:pt x="2808" y="682"/>
                </a:cubicBezTo>
                <a:cubicBezTo>
                  <a:pt x="2686" y="780"/>
                  <a:pt x="2484" y="905"/>
                  <a:pt x="2233" y="952"/>
                </a:cubicBezTo>
                <a:cubicBezTo>
                  <a:pt x="1982" y="999"/>
                  <a:pt x="1545" y="986"/>
                  <a:pt x="1303" y="967"/>
                </a:cubicBezTo>
                <a:cubicBezTo>
                  <a:pt x="1061" y="948"/>
                  <a:pt x="931" y="887"/>
                  <a:pt x="778" y="839"/>
                </a:cubicBezTo>
                <a:cubicBezTo>
                  <a:pt x="625" y="791"/>
                  <a:pt x="505" y="748"/>
                  <a:pt x="388" y="682"/>
                </a:cubicBezTo>
                <a:cubicBezTo>
                  <a:pt x="271" y="616"/>
                  <a:pt x="135" y="527"/>
                  <a:pt x="73" y="442"/>
                </a:cubicBezTo>
                <a:cubicBezTo>
                  <a:pt x="11" y="357"/>
                  <a:pt x="0" y="243"/>
                  <a:pt x="13" y="172"/>
                </a:cubicBezTo>
                <a:cubicBezTo>
                  <a:pt x="26" y="101"/>
                  <a:pt x="97" y="28"/>
                  <a:pt x="154" y="14"/>
                </a:cubicBezTo>
                <a:cubicBezTo>
                  <a:pt x="211" y="0"/>
                  <a:pt x="267" y="32"/>
                  <a:pt x="358" y="89"/>
                </a:cubicBezTo>
                <a:close/>
              </a:path>
            </a:pathLst>
          </a:custGeom>
          <a:gradFill rotWithShape="0">
            <a:gsLst>
              <a:gs pos="0">
                <a:srgbClr val="365F91"/>
              </a:gs>
              <a:gs pos="100000">
                <a:srgbClr val="365F91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4" name="Freeform 16"/>
          <p:cNvSpPr>
            <a:spLocks/>
          </p:cNvSpPr>
          <p:nvPr/>
        </p:nvSpPr>
        <p:spPr bwMode="auto">
          <a:xfrm>
            <a:off x="1187624" y="4723036"/>
            <a:ext cx="1876425" cy="938212"/>
          </a:xfrm>
          <a:custGeom>
            <a:avLst/>
            <a:gdLst/>
            <a:ahLst/>
            <a:cxnLst>
              <a:cxn ang="0">
                <a:pos x="855" y="638"/>
              </a:cxn>
              <a:cxn ang="0">
                <a:pos x="420" y="698"/>
              </a:cxn>
              <a:cxn ang="0">
                <a:pos x="121" y="900"/>
              </a:cxn>
              <a:cxn ang="0">
                <a:pos x="0" y="1185"/>
              </a:cxn>
              <a:cxn ang="0">
                <a:pos x="15" y="1298"/>
              </a:cxn>
              <a:cxn ang="0">
                <a:pos x="255" y="1395"/>
              </a:cxn>
              <a:cxn ang="0">
                <a:pos x="645" y="1478"/>
              </a:cxn>
              <a:cxn ang="0">
                <a:pos x="900" y="1478"/>
              </a:cxn>
              <a:cxn ang="0">
                <a:pos x="1410" y="1298"/>
              </a:cxn>
              <a:cxn ang="0">
                <a:pos x="1801" y="1185"/>
              </a:cxn>
              <a:cxn ang="0">
                <a:pos x="2190" y="1185"/>
              </a:cxn>
              <a:cxn ang="0">
                <a:pos x="2190" y="1320"/>
              </a:cxn>
              <a:cxn ang="0">
                <a:pos x="2955" y="1320"/>
              </a:cxn>
              <a:cxn ang="0">
                <a:pos x="2955" y="1058"/>
              </a:cxn>
              <a:cxn ang="0">
                <a:pos x="2851" y="765"/>
              </a:cxn>
              <a:cxn ang="0">
                <a:pos x="2820" y="600"/>
              </a:cxn>
              <a:cxn ang="0">
                <a:pos x="2850" y="450"/>
              </a:cxn>
              <a:cxn ang="0">
                <a:pos x="2835" y="270"/>
              </a:cxn>
              <a:cxn ang="0">
                <a:pos x="2835" y="210"/>
              </a:cxn>
              <a:cxn ang="0">
                <a:pos x="2805" y="15"/>
              </a:cxn>
              <a:cxn ang="0">
                <a:pos x="1936" y="0"/>
              </a:cxn>
              <a:cxn ang="0">
                <a:pos x="1650" y="45"/>
              </a:cxn>
              <a:cxn ang="0">
                <a:pos x="1605" y="105"/>
              </a:cxn>
              <a:cxn ang="0">
                <a:pos x="1410" y="300"/>
              </a:cxn>
              <a:cxn ang="0">
                <a:pos x="1185" y="495"/>
              </a:cxn>
              <a:cxn ang="0">
                <a:pos x="990" y="593"/>
              </a:cxn>
              <a:cxn ang="0">
                <a:pos x="855" y="638"/>
              </a:cxn>
            </a:cxnLst>
            <a:rect l="0" t="0" r="r" b="b"/>
            <a:pathLst>
              <a:path w="2955" h="1478">
                <a:moveTo>
                  <a:pt x="855" y="638"/>
                </a:moveTo>
                <a:lnTo>
                  <a:pt x="420" y="698"/>
                </a:lnTo>
                <a:lnTo>
                  <a:pt x="121" y="900"/>
                </a:lnTo>
                <a:lnTo>
                  <a:pt x="0" y="1185"/>
                </a:lnTo>
                <a:lnTo>
                  <a:pt x="15" y="1298"/>
                </a:lnTo>
                <a:lnTo>
                  <a:pt x="255" y="1395"/>
                </a:lnTo>
                <a:lnTo>
                  <a:pt x="645" y="1478"/>
                </a:lnTo>
                <a:lnTo>
                  <a:pt x="900" y="1478"/>
                </a:lnTo>
                <a:lnTo>
                  <a:pt x="1410" y="1298"/>
                </a:lnTo>
                <a:lnTo>
                  <a:pt x="1801" y="1185"/>
                </a:lnTo>
                <a:lnTo>
                  <a:pt x="2190" y="1185"/>
                </a:lnTo>
                <a:lnTo>
                  <a:pt x="2190" y="1320"/>
                </a:lnTo>
                <a:lnTo>
                  <a:pt x="2955" y="1320"/>
                </a:lnTo>
                <a:lnTo>
                  <a:pt x="2955" y="1058"/>
                </a:lnTo>
                <a:lnTo>
                  <a:pt x="2851" y="765"/>
                </a:lnTo>
                <a:lnTo>
                  <a:pt x="2820" y="600"/>
                </a:lnTo>
                <a:lnTo>
                  <a:pt x="2850" y="450"/>
                </a:lnTo>
                <a:lnTo>
                  <a:pt x="2835" y="270"/>
                </a:lnTo>
                <a:lnTo>
                  <a:pt x="2835" y="210"/>
                </a:lnTo>
                <a:lnTo>
                  <a:pt x="2805" y="15"/>
                </a:lnTo>
                <a:lnTo>
                  <a:pt x="1936" y="0"/>
                </a:lnTo>
                <a:lnTo>
                  <a:pt x="1650" y="45"/>
                </a:lnTo>
                <a:lnTo>
                  <a:pt x="1605" y="105"/>
                </a:lnTo>
                <a:lnTo>
                  <a:pt x="1410" y="300"/>
                </a:lnTo>
                <a:lnTo>
                  <a:pt x="1185" y="495"/>
                </a:lnTo>
                <a:lnTo>
                  <a:pt x="990" y="593"/>
                </a:lnTo>
                <a:lnTo>
                  <a:pt x="855" y="638"/>
                </a:lnTo>
                <a:close/>
              </a:path>
            </a:pathLst>
          </a:custGeom>
          <a:gradFill rotWithShape="0">
            <a:gsLst>
              <a:gs pos="0">
                <a:srgbClr val="974706"/>
              </a:gs>
              <a:gs pos="100000">
                <a:srgbClr val="974706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2273474" y="4648423"/>
            <a:ext cx="685800" cy="166688"/>
          </a:xfrm>
          <a:prstGeom prst="ellipse">
            <a:avLst/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9050">
            <a:solidFill>
              <a:srgbClr val="1C1A10"/>
            </a:solidFill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6" name="Freeform 18"/>
          <p:cNvSpPr>
            <a:spLocks/>
          </p:cNvSpPr>
          <p:nvPr/>
        </p:nvSpPr>
        <p:spPr bwMode="auto">
          <a:xfrm rot="-370684">
            <a:off x="1428924" y="4870673"/>
            <a:ext cx="838200" cy="396875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811" y="660"/>
              </a:cxn>
              <a:cxn ang="0">
                <a:pos x="1486" y="0"/>
              </a:cxn>
            </a:cxnLst>
            <a:rect l="0" t="0" r="r" b="b"/>
            <a:pathLst>
              <a:path w="1486" h="770">
                <a:moveTo>
                  <a:pt x="0" y="660"/>
                </a:moveTo>
                <a:cubicBezTo>
                  <a:pt x="281" y="715"/>
                  <a:pt x="563" y="770"/>
                  <a:pt x="811" y="660"/>
                </a:cubicBezTo>
                <a:cubicBezTo>
                  <a:pt x="1059" y="550"/>
                  <a:pt x="1374" y="103"/>
                  <a:pt x="148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7" name="AutoShape 19"/>
          <p:cNvSpPr>
            <a:spLocks noChangeArrowheads="1"/>
          </p:cNvSpPr>
          <p:nvPr/>
        </p:nvSpPr>
        <p:spPr bwMode="auto">
          <a:xfrm rot="768952">
            <a:off x="2254973" y="1986527"/>
            <a:ext cx="357188" cy="180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8" name="AutoShape 20"/>
          <p:cNvSpPr>
            <a:spLocks noChangeArrowheads="1"/>
          </p:cNvSpPr>
          <p:nvPr/>
        </p:nvSpPr>
        <p:spPr bwMode="auto">
          <a:xfrm rot="901837">
            <a:off x="1943823" y="1878577"/>
            <a:ext cx="396875" cy="2603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2789" name="AutoShape 21"/>
          <p:cNvCxnSpPr>
            <a:cxnSpLocks noChangeShapeType="1"/>
          </p:cNvCxnSpPr>
          <p:nvPr/>
        </p:nvCxnSpPr>
        <p:spPr bwMode="auto">
          <a:xfrm>
            <a:off x="1883498" y="18785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2790" name="AutoShape 22"/>
          <p:cNvCxnSpPr>
            <a:cxnSpLocks noChangeShapeType="1"/>
          </p:cNvCxnSpPr>
          <p:nvPr/>
        </p:nvCxnSpPr>
        <p:spPr bwMode="auto">
          <a:xfrm>
            <a:off x="1769198" y="190715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2791" name="AutoShape 23"/>
          <p:cNvCxnSpPr>
            <a:cxnSpLocks noChangeShapeType="1"/>
          </p:cNvCxnSpPr>
          <p:nvPr/>
        </p:nvCxnSpPr>
        <p:spPr bwMode="auto">
          <a:xfrm>
            <a:off x="1654898" y="194525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2792" name="AutoShape 24"/>
          <p:cNvCxnSpPr>
            <a:cxnSpLocks noChangeShapeType="1"/>
          </p:cNvCxnSpPr>
          <p:nvPr/>
        </p:nvCxnSpPr>
        <p:spPr bwMode="auto">
          <a:xfrm>
            <a:off x="1475656" y="19928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8" name="AutoShape 24"/>
          <p:cNvCxnSpPr>
            <a:cxnSpLocks noChangeShapeType="1"/>
          </p:cNvCxnSpPr>
          <p:nvPr/>
        </p:nvCxnSpPr>
        <p:spPr bwMode="auto">
          <a:xfrm>
            <a:off x="1331640" y="21452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39" name="AutoShape 24"/>
          <p:cNvCxnSpPr>
            <a:cxnSpLocks noChangeShapeType="1"/>
          </p:cNvCxnSpPr>
          <p:nvPr/>
        </p:nvCxnSpPr>
        <p:spPr bwMode="auto">
          <a:xfrm>
            <a:off x="1187624" y="22976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0" name="AutoShape 24"/>
          <p:cNvCxnSpPr>
            <a:cxnSpLocks noChangeShapeType="1"/>
          </p:cNvCxnSpPr>
          <p:nvPr/>
        </p:nvCxnSpPr>
        <p:spPr bwMode="auto">
          <a:xfrm>
            <a:off x="1043608" y="2450077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1" name="AutoShape 24"/>
          <p:cNvCxnSpPr>
            <a:cxnSpLocks noChangeShapeType="1"/>
          </p:cNvCxnSpPr>
          <p:nvPr/>
        </p:nvCxnSpPr>
        <p:spPr bwMode="auto">
          <a:xfrm>
            <a:off x="921626" y="265756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2" name="AutoShape 24"/>
          <p:cNvCxnSpPr>
            <a:cxnSpLocks noChangeShapeType="1"/>
          </p:cNvCxnSpPr>
          <p:nvPr/>
        </p:nvCxnSpPr>
        <p:spPr bwMode="auto">
          <a:xfrm>
            <a:off x="1093582" y="3069910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3" name="AutoShape 24"/>
          <p:cNvCxnSpPr>
            <a:cxnSpLocks noChangeShapeType="1"/>
          </p:cNvCxnSpPr>
          <p:nvPr/>
        </p:nvCxnSpPr>
        <p:spPr bwMode="auto">
          <a:xfrm>
            <a:off x="1204392" y="319189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4" name="AutoShape 24"/>
          <p:cNvCxnSpPr>
            <a:cxnSpLocks noChangeShapeType="1"/>
          </p:cNvCxnSpPr>
          <p:nvPr/>
        </p:nvCxnSpPr>
        <p:spPr bwMode="auto">
          <a:xfrm>
            <a:off x="1356792" y="3407916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5" name="AutoShape 24"/>
          <p:cNvCxnSpPr>
            <a:cxnSpLocks noChangeShapeType="1"/>
          </p:cNvCxnSpPr>
          <p:nvPr/>
        </p:nvCxnSpPr>
        <p:spPr bwMode="auto">
          <a:xfrm>
            <a:off x="1509192" y="3623940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6" name="AutoShape 24"/>
          <p:cNvCxnSpPr>
            <a:cxnSpLocks noChangeShapeType="1"/>
          </p:cNvCxnSpPr>
          <p:nvPr/>
        </p:nvCxnSpPr>
        <p:spPr bwMode="auto">
          <a:xfrm>
            <a:off x="1661592" y="371703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7" name="AutoShape 24"/>
          <p:cNvCxnSpPr>
            <a:cxnSpLocks noChangeShapeType="1"/>
          </p:cNvCxnSpPr>
          <p:nvPr/>
        </p:nvCxnSpPr>
        <p:spPr bwMode="auto">
          <a:xfrm>
            <a:off x="1813992" y="3861048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8" name="AutoShape 24"/>
          <p:cNvCxnSpPr>
            <a:cxnSpLocks noChangeShapeType="1"/>
          </p:cNvCxnSpPr>
          <p:nvPr/>
        </p:nvCxnSpPr>
        <p:spPr bwMode="auto">
          <a:xfrm>
            <a:off x="1966392" y="4005064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49" name="AutoShape 24"/>
          <p:cNvCxnSpPr>
            <a:cxnSpLocks noChangeShapeType="1"/>
          </p:cNvCxnSpPr>
          <p:nvPr/>
        </p:nvCxnSpPr>
        <p:spPr bwMode="auto">
          <a:xfrm>
            <a:off x="971600" y="2852936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sp>
        <p:nvSpPr>
          <p:cNvPr id="50" name="AutoShape 20"/>
          <p:cNvSpPr>
            <a:spLocks noChangeArrowheads="1"/>
          </p:cNvSpPr>
          <p:nvPr/>
        </p:nvSpPr>
        <p:spPr bwMode="auto">
          <a:xfrm rot="4856983">
            <a:off x="2341585" y="4273769"/>
            <a:ext cx="396875" cy="2603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3" name="Овал 52"/>
          <p:cNvSpPr/>
          <p:nvPr/>
        </p:nvSpPr>
        <p:spPr>
          <a:xfrm rot="19582747">
            <a:off x="2476482" y="4475227"/>
            <a:ext cx="179887" cy="1397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AutoShape 24"/>
          <p:cNvCxnSpPr>
            <a:cxnSpLocks noChangeShapeType="1"/>
          </p:cNvCxnSpPr>
          <p:nvPr/>
        </p:nvCxnSpPr>
        <p:spPr bwMode="auto">
          <a:xfrm>
            <a:off x="2118792" y="407707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52" name="AutoShape 24"/>
          <p:cNvCxnSpPr>
            <a:cxnSpLocks noChangeShapeType="1"/>
          </p:cNvCxnSpPr>
          <p:nvPr/>
        </p:nvCxnSpPr>
        <p:spPr bwMode="auto">
          <a:xfrm>
            <a:off x="2271192" y="4077072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cxnSp>
        <p:nvCxnSpPr>
          <p:cNvPr id="54" name="AutoShape 24"/>
          <p:cNvCxnSpPr>
            <a:cxnSpLocks noChangeShapeType="1"/>
          </p:cNvCxnSpPr>
          <p:nvPr/>
        </p:nvCxnSpPr>
        <p:spPr bwMode="auto">
          <a:xfrm>
            <a:off x="2423592" y="4005064"/>
            <a:ext cx="0" cy="165100"/>
          </a:xfrm>
          <a:prstGeom prst="straightConnector1">
            <a:avLst/>
          </a:prstGeom>
          <a:noFill/>
          <a:ln w="28575">
            <a:solidFill>
              <a:srgbClr val="622423"/>
            </a:solidFill>
            <a:round/>
            <a:headEnd/>
            <a:tailEnd/>
          </a:ln>
        </p:spPr>
      </p:cxnSp>
      <p:sp>
        <p:nvSpPr>
          <p:cNvPr id="55" name="Прямоугольник 54"/>
          <p:cNvSpPr/>
          <p:nvPr/>
        </p:nvSpPr>
        <p:spPr>
          <a:xfrm>
            <a:off x="1907704" y="548680"/>
            <a:ext cx="5832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«Пылесос-сушилка»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148064" y="1772816"/>
            <a:ext cx="3384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cs typeface="Times New Roman" pitchFamily="18" charset="0"/>
              </a:rPr>
              <a:t> Нагнетаемый в ботинок теплый воздух за 5…-10 минут отлично высушит его. Пылесос можно применить и для любой другой обуви.   </a:t>
            </a:r>
            <a:endParaRPr lang="ru-RU" sz="3200" dirty="0"/>
          </a:p>
        </p:txBody>
      </p:sp>
      <p:sp>
        <p:nvSpPr>
          <p:cNvPr id="57" name="AutoShape 20"/>
          <p:cNvSpPr>
            <a:spLocks noChangeArrowheads="1"/>
          </p:cNvSpPr>
          <p:nvPr/>
        </p:nvSpPr>
        <p:spPr bwMode="auto">
          <a:xfrm rot="4856983">
            <a:off x="2272794" y="3170932"/>
            <a:ext cx="255329" cy="22810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" name="Овал 57"/>
          <p:cNvSpPr/>
          <p:nvPr/>
        </p:nvSpPr>
        <p:spPr>
          <a:xfrm rot="19582747">
            <a:off x="2283911" y="3263648"/>
            <a:ext cx="121403" cy="599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4" grpId="0" animBg="1"/>
      <p:bldP spid="32785" grpId="0" animBg="1"/>
      <p:bldP spid="32786" grpId="0" animBg="1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483768" y="739443"/>
            <a:ext cx="52565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«Шкала на ножницах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818" name="Freeform 2"/>
          <p:cNvSpPr>
            <a:spLocks/>
          </p:cNvSpPr>
          <p:nvPr/>
        </p:nvSpPr>
        <p:spPr bwMode="auto">
          <a:xfrm rot="732742">
            <a:off x="2480727" y="3208387"/>
            <a:ext cx="2486025" cy="790575"/>
          </a:xfrm>
          <a:custGeom>
            <a:avLst/>
            <a:gdLst/>
            <a:ahLst/>
            <a:cxnLst>
              <a:cxn ang="0">
                <a:pos x="270" y="389"/>
              </a:cxn>
              <a:cxn ang="0">
                <a:pos x="705" y="569"/>
              </a:cxn>
              <a:cxn ang="0">
                <a:pos x="3240" y="1245"/>
              </a:cxn>
              <a:cxn ang="0">
                <a:pos x="3915" y="960"/>
              </a:cxn>
              <a:cxn ang="0">
                <a:pos x="120" y="0"/>
              </a:cxn>
              <a:cxn ang="0">
                <a:pos x="0" y="285"/>
              </a:cxn>
              <a:cxn ang="0">
                <a:pos x="270" y="404"/>
              </a:cxn>
            </a:cxnLst>
            <a:rect l="0" t="0" r="r" b="b"/>
            <a:pathLst>
              <a:path w="3915" h="1245">
                <a:moveTo>
                  <a:pt x="270" y="389"/>
                </a:moveTo>
                <a:lnTo>
                  <a:pt x="705" y="569"/>
                </a:lnTo>
                <a:lnTo>
                  <a:pt x="3240" y="1245"/>
                </a:lnTo>
                <a:lnTo>
                  <a:pt x="3915" y="960"/>
                </a:lnTo>
                <a:lnTo>
                  <a:pt x="120" y="0"/>
                </a:lnTo>
                <a:lnTo>
                  <a:pt x="0" y="285"/>
                </a:lnTo>
                <a:lnTo>
                  <a:pt x="270" y="404"/>
                </a:lnTo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19" name="Freeform 3"/>
          <p:cNvSpPr>
            <a:spLocks/>
          </p:cNvSpPr>
          <p:nvPr/>
        </p:nvSpPr>
        <p:spPr bwMode="auto">
          <a:xfrm>
            <a:off x="2577564" y="2989312"/>
            <a:ext cx="2486025" cy="790575"/>
          </a:xfrm>
          <a:custGeom>
            <a:avLst/>
            <a:gdLst/>
            <a:ahLst/>
            <a:cxnLst>
              <a:cxn ang="0">
                <a:pos x="210" y="810"/>
              </a:cxn>
              <a:cxn ang="0">
                <a:pos x="660" y="510"/>
              </a:cxn>
              <a:cxn ang="0">
                <a:pos x="3240" y="0"/>
              </a:cxn>
              <a:cxn ang="0">
                <a:pos x="3915" y="285"/>
              </a:cxn>
              <a:cxn ang="0">
                <a:pos x="120" y="1245"/>
              </a:cxn>
              <a:cxn ang="0">
                <a:pos x="0" y="960"/>
              </a:cxn>
              <a:cxn ang="0">
                <a:pos x="210" y="795"/>
              </a:cxn>
            </a:cxnLst>
            <a:rect l="0" t="0" r="r" b="b"/>
            <a:pathLst>
              <a:path w="3915" h="1245">
                <a:moveTo>
                  <a:pt x="210" y="810"/>
                </a:moveTo>
                <a:lnTo>
                  <a:pt x="660" y="510"/>
                </a:lnTo>
                <a:lnTo>
                  <a:pt x="3240" y="0"/>
                </a:lnTo>
                <a:lnTo>
                  <a:pt x="3915" y="285"/>
                </a:lnTo>
                <a:lnTo>
                  <a:pt x="120" y="1245"/>
                </a:lnTo>
                <a:lnTo>
                  <a:pt x="0" y="960"/>
                </a:lnTo>
                <a:lnTo>
                  <a:pt x="210" y="795"/>
                </a:lnTo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Freeform 4"/>
          <p:cNvSpPr>
            <a:spLocks/>
          </p:cNvSpPr>
          <p:nvPr/>
        </p:nvSpPr>
        <p:spPr bwMode="auto">
          <a:xfrm>
            <a:off x="1383764" y="3579862"/>
            <a:ext cx="1285875" cy="857250"/>
          </a:xfrm>
          <a:custGeom>
            <a:avLst/>
            <a:gdLst/>
            <a:ahLst/>
            <a:cxnLst>
              <a:cxn ang="0">
                <a:pos x="1920" y="0"/>
              </a:cxn>
              <a:cxn ang="0">
                <a:pos x="2025" y="285"/>
              </a:cxn>
              <a:cxn ang="0">
                <a:pos x="1650" y="480"/>
              </a:cxn>
              <a:cxn ang="0">
                <a:pos x="1650" y="600"/>
              </a:cxn>
              <a:cxn ang="0">
                <a:pos x="1620" y="885"/>
              </a:cxn>
              <a:cxn ang="0">
                <a:pos x="1485" y="1095"/>
              </a:cxn>
              <a:cxn ang="0">
                <a:pos x="1380" y="1170"/>
              </a:cxn>
              <a:cxn ang="0">
                <a:pos x="1365" y="1200"/>
              </a:cxn>
              <a:cxn ang="0">
                <a:pos x="1125" y="1305"/>
              </a:cxn>
              <a:cxn ang="0">
                <a:pos x="720" y="1350"/>
              </a:cxn>
              <a:cxn ang="0">
                <a:pos x="255" y="1245"/>
              </a:cxn>
              <a:cxn ang="0">
                <a:pos x="0" y="1020"/>
              </a:cxn>
              <a:cxn ang="0">
                <a:pos x="0" y="810"/>
              </a:cxn>
              <a:cxn ang="0">
                <a:pos x="0" y="615"/>
              </a:cxn>
              <a:cxn ang="0">
                <a:pos x="195" y="360"/>
              </a:cxn>
              <a:cxn ang="0">
                <a:pos x="300" y="225"/>
              </a:cxn>
              <a:cxn ang="0">
                <a:pos x="405" y="135"/>
              </a:cxn>
              <a:cxn ang="0">
                <a:pos x="720" y="0"/>
              </a:cxn>
              <a:cxn ang="0">
                <a:pos x="960" y="0"/>
              </a:cxn>
              <a:cxn ang="0">
                <a:pos x="1125" y="0"/>
              </a:cxn>
              <a:cxn ang="0">
                <a:pos x="1245" y="75"/>
              </a:cxn>
              <a:cxn ang="0">
                <a:pos x="1365" y="150"/>
              </a:cxn>
              <a:cxn ang="0">
                <a:pos x="1920" y="0"/>
              </a:cxn>
            </a:cxnLst>
            <a:rect l="0" t="0" r="r" b="b"/>
            <a:pathLst>
              <a:path w="2025" h="1350">
                <a:moveTo>
                  <a:pt x="1920" y="0"/>
                </a:moveTo>
                <a:lnTo>
                  <a:pt x="2025" y="285"/>
                </a:lnTo>
                <a:lnTo>
                  <a:pt x="1650" y="480"/>
                </a:lnTo>
                <a:lnTo>
                  <a:pt x="1650" y="600"/>
                </a:lnTo>
                <a:lnTo>
                  <a:pt x="1620" y="885"/>
                </a:lnTo>
                <a:lnTo>
                  <a:pt x="1485" y="1095"/>
                </a:lnTo>
                <a:lnTo>
                  <a:pt x="1380" y="1170"/>
                </a:lnTo>
                <a:lnTo>
                  <a:pt x="1365" y="1200"/>
                </a:lnTo>
                <a:lnTo>
                  <a:pt x="1125" y="1305"/>
                </a:lnTo>
                <a:lnTo>
                  <a:pt x="720" y="1350"/>
                </a:lnTo>
                <a:lnTo>
                  <a:pt x="255" y="1245"/>
                </a:lnTo>
                <a:lnTo>
                  <a:pt x="0" y="1020"/>
                </a:lnTo>
                <a:lnTo>
                  <a:pt x="0" y="810"/>
                </a:lnTo>
                <a:lnTo>
                  <a:pt x="0" y="615"/>
                </a:lnTo>
                <a:lnTo>
                  <a:pt x="195" y="360"/>
                </a:lnTo>
                <a:lnTo>
                  <a:pt x="300" y="225"/>
                </a:lnTo>
                <a:lnTo>
                  <a:pt x="405" y="135"/>
                </a:lnTo>
                <a:lnTo>
                  <a:pt x="720" y="0"/>
                </a:lnTo>
                <a:lnTo>
                  <a:pt x="960" y="0"/>
                </a:lnTo>
                <a:lnTo>
                  <a:pt x="1125" y="0"/>
                </a:lnTo>
                <a:lnTo>
                  <a:pt x="1245" y="75"/>
                </a:lnTo>
                <a:lnTo>
                  <a:pt x="1365" y="150"/>
                </a:lnTo>
                <a:lnTo>
                  <a:pt x="1920" y="0"/>
                </a:lnTo>
                <a:close/>
              </a:path>
            </a:pathLst>
          </a:custGeom>
          <a:solidFill>
            <a:srgbClr val="4E6128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 rot="-813373">
            <a:off x="1463139" y="3751312"/>
            <a:ext cx="857250" cy="5143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Freeform 6"/>
          <p:cNvSpPr>
            <a:spLocks/>
          </p:cNvSpPr>
          <p:nvPr/>
        </p:nvSpPr>
        <p:spPr bwMode="auto">
          <a:xfrm rot="207523">
            <a:off x="1358364" y="2292399"/>
            <a:ext cx="1311275" cy="925513"/>
          </a:xfrm>
          <a:custGeom>
            <a:avLst/>
            <a:gdLst/>
            <a:ahLst/>
            <a:cxnLst>
              <a:cxn ang="0">
                <a:pos x="2066" y="1011"/>
              </a:cxn>
              <a:cxn ang="0">
                <a:pos x="1933" y="1284"/>
              </a:cxn>
              <a:cxn ang="0">
                <a:pos x="1528" y="1171"/>
              </a:cxn>
              <a:cxn ang="0">
                <a:pos x="1446" y="1233"/>
              </a:cxn>
              <a:cxn ang="0">
                <a:pos x="1220" y="1409"/>
              </a:cxn>
              <a:cxn ang="0">
                <a:pos x="975" y="1457"/>
              </a:cxn>
              <a:cxn ang="0">
                <a:pos x="848" y="1433"/>
              </a:cxn>
              <a:cxn ang="0">
                <a:pos x="816" y="1443"/>
              </a:cxn>
              <a:cxn ang="0">
                <a:pos x="574" y="1343"/>
              </a:cxn>
              <a:cxn ang="0">
                <a:pos x="261" y="1082"/>
              </a:cxn>
              <a:cxn ang="0">
                <a:pos x="14" y="674"/>
              </a:cxn>
              <a:cxn ang="0">
                <a:pos x="0" y="335"/>
              </a:cxn>
              <a:cxn ang="0">
                <a:pos x="151" y="189"/>
              </a:cxn>
              <a:cxn ang="0">
                <a:pos x="291" y="54"/>
              </a:cxn>
              <a:cxn ang="0">
                <a:pos x="610" y="18"/>
              </a:cxn>
              <a:cxn ang="0">
                <a:pos x="781" y="0"/>
              </a:cxn>
              <a:cxn ang="0">
                <a:pos x="918" y="13"/>
              </a:cxn>
              <a:cxn ang="0">
                <a:pos x="1234" y="146"/>
              </a:cxn>
              <a:cxn ang="0">
                <a:pos x="1400" y="319"/>
              </a:cxn>
              <a:cxn ang="0">
                <a:pos x="1515" y="438"/>
              </a:cxn>
              <a:cxn ang="0">
                <a:pos x="1544" y="577"/>
              </a:cxn>
              <a:cxn ang="0">
                <a:pos x="1573" y="715"/>
              </a:cxn>
              <a:cxn ang="0">
                <a:pos x="2066" y="1011"/>
              </a:cxn>
            </a:cxnLst>
            <a:rect l="0" t="0" r="r" b="b"/>
            <a:pathLst>
              <a:path w="2066" h="1457">
                <a:moveTo>
                  <a:pt x="2066" y="1011"/>
                </a:moveTo>
                <a:lnTo>
                  <a:pt x="1933" y="1284"/>
                </a:lnTo>
                <a:lnTo>
                  <a:pt x="1528" y="1171"/>
                </a:lnTo>
                <a:lnTo>
                  <a:pt x="1446" y="1233"/>
                </a:lnTo>
                <a:lnTo>
                  <a:pt x="1220" y="1409"/>
                </a:lnTo>
                <a:lnTo>
                  <a:pt x="975" y="1457"/>
                </a:lnTo>
                <a:lnTo>
                  <a:pt x="848" y="1433"/>
                </a:lnTo>
                <a:lnTo>
                  <a:pt x="816" y="1443"/>
                </a:lnTo>
                <a:lnTo>
                  <a:pt x="574" y="1343"/>
                </a:lnTo>
                <a:lnTo>
                  <a:pt x="261" y="1082"/>
                </a:lnTo>
                <a:lnTo>
                  <a:pt x="14" y="674"/>
                </a:lnTo>
                <a:lnTo>
                  <a:pt x="0" y="335"/>
                </a:lnTo>
                <a:lnTo>
                  <a:pt x="151" y="189"/>
                </a:lnTo>
                <a:lnTo>
                  <a:pt x="291" y="54"/>
                </a:lnTo>
                <a:lnTo>
                  <a:pt x="610" y="18"/>
                </a:lnTo>
                <a:lnTo>
                  <a:pt x="781" y="0"/>
                </a:lnTo>
                <a:lnTo>
                  <a:pt x="918" y="13"/>
                </a:lnTo>
                <a:lnTo>
                  <a:pt x="1234" y="146"/>
                </a:lnTo>
                <a:lnTo>
                  <a:pt x="1400" y="319"/>
                </a:lnTo>
                <a:lnTo>
                  <a:pt x="1515" y="438"/>
                </a:lnTo>
                <a:lnTo>
                  <a:pt x="1544" y="577"/>
                </a:lnTo>
                <a:lnTo>
                  <a:pt x="1573" y="715"/>
                </a:lnTo>
                <a:lnTo>
                  <a:pt x="2066" y="1011"/>
                </a:lnTo>
                <a:close/>
              </a:path>
            </a:pathLst>
          </a:custGeom>
          <a:solidFill>
            <a:srgbClr val="4E6128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 rot="1538021">
            <a:off x="1434564" y="2474962"/>
            <a:ext cx="857250" cy="5143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059832" y="3296001"/>
            <a:ext cx="390525" cy="276225"/>
          </a:xfrm>
          <a:custGeom>
            <a:avLst/>
            <a:gdLst>
              <a:gd name="G0" fmla="+- 4355 0 0"/>
              <a:gd name="G1" fmla="+- 21600 0 4355"/>
              <a:gd name="G2" fmla="+- 21600 0 435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355" y="10800"/>
                </a:moveTo>
                <a:cubicBezTo>
                  <a:pt x="4355" y="14359"/>
                  <a:pt x="7241" y="17245"/>
                  <a:pt x="10800" y="17245"/>
                </a:cubicBezTo>
                <a:cubicBezTo>
                  <a:pt x="14359" y="17245"/>
                  <a:pt x="17245" y="14359"/>
                  <a:pt x="17245" y="10800"/>
                </a:cubicBezTo>
                <a:cubicBezTo>
                  <a:pt x="17245" y="7241"/>
                  <a:pt x="14359" y="4355"/>
                  <a:pt x="10800" y="4355"/>
                </a:cubicBezTo>
                <a:cubicBezTo>
                  <a:pt x="7241" y="4355"/>
                  <a:pt x="4355" y="7241"/>
                  <a:pt x="4355" y="10800"/>
                </a:cubicBezTo>
                <a:close/>
              </a:path>
            </a:pathLst>
          </a:custGeom>
          <a:solidFill>
            <a:srgbClr val="48432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436096" y="2276872"/>
            <a:ext cx="3096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Шкала на ножницах – это простое приспособление. Оно может принести большую пользу 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Freeform 2"/>
          <p:cNvSpPr>
            <a:spLocks/>
          </p:cNvSpPr>
          <p:nvPr/>
        </p:nvSpPr>
        <p:spPr bwMode="auto">
          <a:xfrm rot="732742">
            <a:off x="2480727" y="3208387"/>
            <a:ext cx="2486025" cy="790575"/>
          </a:xfrm>
          <a:custGeom>
            <a:avLst/>
            <a:gdLst/>
            <a:ahLst/>
            <a:cxnLst>
              <a:cxn ang="0">
                <a:pos x="270" y="389"/>
              </a:cxn>
              <a:cxn ang="0">
                <a:pos x="705" y="569"/>
              </a:cxn>
              <a:cxn ang="0">
                <a:pos x="3240" y="1245"/>
              </a:cxn>
              <a:cxn ang="0">
                <a:pos x="3915" y="960"/>
              </a:cxn>
              <a:cxn ang="0">
                <a:pos x="120" y="0"/>
              </a:cxn>
              <a:cxn ang="0">
                <a:pos x="0" y="285"/>
              </a:cxn>
              <a:cxn ang="0">
                <a:pos x="270" y="404"/>
              </a:cxn>
            </a:cxnLst>
            <a:rect l="0" t="0" r="r" b="b"/>
            <a:pathLst>
              <a:path w="3915" h="1245">
                <a:moveTo>
                  <a:pt x="270" y="389"/>
                </a:moveTo>
                <a:lnTo>
                  <a:pt x="705" y="569"/>
                </a:lnTo>
                <a:lnTo>
                  <a:pt x="3240" y="1245"/>
                </a:lnTo>
                <a:lnTo>
                  <a:pt x="3915" y="960"/>
                </a:lnTo>
                <a:lnTo>
                  <a:pt x="120" y="0"/>
                </a:lnTo>
                <a:lnTo>
                  <a:pt x="0" y="285"/>
                </a:lnTo>
                <a:lnTo>
                  <a:pt x="270" y="404"/>
                </a:lnTo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19" name="Freeform 3"/>
          <p:cNvSpPr>
            <a:spLocks/>
          </p:cNvSpPr>
          <p:nvPr/>
        </p:nvSpPr>
        <p:spPr bwMode="auto">
          <a:xfrm>
            <a:off x="2577564" y="2989312"/>
            <a:ext cx="2486025" cy="790575"/>
          </a:xfrm>
          <a:custGeom>
            <a:avLst/>
            <a:gdLst/>
            <a:ahLst/>
            <a:cxnLst>
              <a:cxn ang="0">
                <a:pos x="210" y="810"/>
              </a:cxn>
              <a:cxn ang="0">
                <a:pos x="660" y="510"/>
              </a:cxn>
              <a:cxn ang="0">
                <a:pos x="3240" y="0"/>
              </a:cxn>
              <a:cxn ang="0">
                <a:pos x="3915" y="285"/>
              </a:cxn>
              <a:cxn ang="0">
                <a:pos x="120" y="1245"/>
              </a:cxn>
              <a:cxn ang="0">
                <a:pos x="0" y="960"/>
              </a:cxn>
              <a:cxn ang="0">
                <a:pos x="210" y="795"/>
              </a:cxn>
            </a:cxnLst>
            <a:rect l="0" t="0" r="r" b="b"/>
            <a:pathLst>
              <a:path w="3915" h="1245">
                <a:moveTo>
                  <a:pt x="210" y="810"/>
                </a:moveTo>
                <a:lnTo>
                  <a:pt x="660" y="510"/>
                </a:lnTo>
                <a:lnTo>
                  <a:pt x="3240" y="0"/>
                </a:lnTo>
                <a:lnTo>
                  <a:pt x="3915" y="285"/>
                </a:lnTo>
                <a:lnTo>
                  <a:pt x="120" y="1245"/>
                </a:lnTo>
                <a:lnTo>
                  <a:pt x="0" y="960"/>
                </a:lnTo>
                <a:lnTo>
                  <a:pt x="210" y="795"/>
                </a:lnTo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Freeform 4"/>
          <p:cNvSpPr>
            <a:spLocks/>
          </p:cNvSpPr>
          <p:nvPr/>
        </p:nvSpPr>
        <p:spPr bwMode="auto">
          <a:xfrm>
            <a:off x="1383764" y="3579862"/>
            <a:ext cx="1285875" cy="857250"/>
          </a:xfrm>
          <a:custGeom>
            <a:avLst/>
            <a:gdLst/>
            <a:ahLst/>
            <a:cxnLst>
              <a:cxn ang="0">
                <a:pos x="1920" y="0"/>
              </a:cxn>
              <a:cxn ang="0">
                <a:pos x="2025" y="285"/>
              </a:cxn>
              <a:cxn ang="0">
                <a:pos x="1650" y="480"/>
              </a:cxn>
              <a:cxn ang="0">
                <a:pos x="1650" y="600"/>
              </a:cxn>
              <a:cxn ang="0">
                <a:pos x="1620" y="885"/>
              </a:cxn>
              <a:cxn ang="0">
                <a:pos x="1485" y="1095"/>
              </a:cxn>
              <a:cxn ang="0">
                <a:pos x="1380" y="1170"/>
              </a:cxn>
              <a:cxn ang="0">
                <a:pos x="1365" y="1200"/>
              </a:cxn>
              <a:cxn ang="0">
                <a:pos x="1125" y="1305"/>
              </a:cxn>
              <a:cxn ang="0">
                <a:pos x="720" y="1350"/>
              </a:cxn>
              <a:cxn ang="0">
                <a:pos x="255" y="1245"/>
              </a:cxn>
              <a:cxn ang="0">
                <a:pos x="0" y="1020"/>
              </a:cxn>
              <a:cxn ang="0">
                <a:pos x="0" y="810"/>
              </a:cxn>
              <a:cxn ang="0">
                <a:pos x="0" y="615"/>
              </a:cxn>
              <a:cxn ang="0">
                <a:pos x="195" y="360"/>
              </a:cxn>
              <a:cxn ang="0">
                <a:pos x="300" y="225"/>
              </a:cxn>
              <a:cxn ang="0">
                <a:pos x="405" y="135"/>
              </a:cxn>
              <a:cxn ang="0">
                <a:pos x="720" y="0"/>
              </a:cxn>
              <a:cxn ang="0">
                <a:pos x="960" y="0"/>
              </a:cxn>
              <a:cxn ang="0">
                <a:pos x="1125" y="0"/>
              </a:cxn>
              <a:cxn ang="0">
                <a:pos x="1245" y="75"/>
              </a:cxn>
              <a:cxn ang="0">
                <a:pos x="1365" y="150"/>
              </a:cxn>
              <a:cxn ang="0">
                <a:pos x="1920" y="0"/>
              </a:cxn>
            </a:cxnLst>
            <a:rect l="0" t="0" r="r" b="b"/>
            <a:pathLst>
              <a:path w="2025" h="1350">
                <a:moveTo>
                  <a:pt x="1920" y="0"/>
                </a:moveTo>
                <a:lnTo>
                  <a:pt x="2025" y="285"/>
                </a:lnTo>
                <a:lnTo>
                  <a:pt x="1650" y="480"/>
                </a:lnTo>
                <a:lnTo>
                  <a:pt x="1650" y="600"/>
                </a:lnTo>
                <a:lnTo>
                  <a:pt x="1620" y="885"/>
                </a:lnTo>
                <a:lnTo>
                  <a:pt x="1485" y="1095"/>
                </a:lnTo>
                <a:lnTo>
                  <a:pt x="1380" y="1170"/>
                </a:lnTo>
                <a:lnTo>
                  <a:pt x="1365" y="1200"/>
                </a:lnTo>
                <a:lnTo>
                  <a:pt x="1125" y="1305"/>
                </a:lnTo>
                <a:lnTo>
                  <a:pt x="720" y="1350"/>
                </a:lnTo>
                <a:lnTo>
                  <a:pt x="255" y="1245"/>
                </a:lnTo>
                <a:lnTo>
                  <a:pt x="0" y="1020"/>
                </a:lnTo>
                <a:lnTo>
                  <a:pt x="0" y="810"/>
                </a:lnTo>
                <a:lnTo>
                  <a:pt x="0" y="615"/>
                </a:lnTo>
                <a:lnTo>
                  <a:pt x="195" y="360"/>
                </a:lnTo>
                <a:lnTo>
                  <a:pt x="300" y="225"/>
                </a:lnTo>
                <a:lnTo>
                  <a:pt x="405" y="135"/>
                </a:lnTo>
                <a:lnTo>
                  <a:pt x="720" y="0"/>
                </a:lnTo>
                <a:lnTo>
                  <a:pt x="960" y="0"/>
                </a:lnTo>
                <a:lnTo>
                  <a:pt x="1125" y="0"/>
                </a:lnTo>
                <a:lnTo>
                  <a:pt x="1245" y="75"/>
                </a:lnTo>
                <a:lnTo>
                  <a:pt x="1365" y="150"/>
                </a:lnTo>
                <a:lnTo>
                  <a:pt x="1920" y="0"/>
                </a:lnTo>
                <a:close/>
              </a:path>
            </a:pathLst>
          </a:custGeom>
          <a:solidFill>
            <a:srgbClr val="4E6128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 rot="-813373">
            <a:off x="1463139" y="3751312"/>
            <a:ext cx="857250" cy="5143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Freeform 6"/>
          <p:cNvSpPr>
            <a:spLocks/>
          </p:cNvSpPr>
          <p:nvPr/>
        </p:nvSpPr>
        <p:spPr bwMode="auto">
          <a:xfrm rot="207523">
            <a:off x="1358364" y="2292399"/>
            <a:ext cx="1311275" cy="925513"/>
          </a:xfrm>
          <a:custGeom>
            <a:avLst/>
            <a:gdLst/>
            <a:ahLst/>
            <a:cxnLst>
              <a:cxn ang="0">
                <a:pos x="2066" y="1011"/>
              </a:cxn>
              <a:cxn ang="0">
                <a:pos x="1933" y="1284"/>
              </a:cxn>
              <a:cxn ang="0">
                <a:pos x="1528" y="1171"/>
              </a:cxn>
              <a:cxn ang="0">
                <a:pos x="1446" y="1233"/>
              </a:cxn>
              <a:cxn ang="0">
                <a:pos x="1220" y="1409"/>
              </a:cxn>
              <a:cxn ang="0">
                <a:pos x="975" y="1457"/>
              </a:cxn>
              <a:cxn ang="0">
                <a:pos x="848" y="1433"/>
              </a:cxn>
              <a:cxn ang="0">
                <a:pos x="816" y="1443"/>
              </a:cxn>
              <a:cxn ang="0">
                <a:pos x="574" y="1343"/>
              </a:cxn>
              <a:cxn ang="0">
                <a:pos x="261" y="1082"/>
              </a:cxn>
              <a:cxn ang="0">
                <a:pos x="14" y="674"/>
              </a:cxn>
              <a:cxn ang="0">
                <a:pos x="0" y="335"/>
              </a:cxn>
              <a:cxn ang="0">
                <a:pos x="151" y="189"/>
              </a:cxn>
              <a:cxn ang="0">
                <a:pos x="291" y="54"/>
              </a:cxn>
              <a:cxn ang="0">
                <a:pos x="610" y="18"/>
              </a:cxn>
              <a:cxn ang="0">
                <a:pos x="781" y="0"/>
              </a:cxn>
              <a:cxn ang="0">
                <a:pos x="918" y="13"/>
              </a:cxn>
              <a:cxn ang="0">
                <a:pos x="1234" y="146"/>
              </a:cxn>
              <a:cxn ang="0">
                <a:pos x="1400" y="319"/>
              </a:cxn>
              <a:cxn ang="0">
                <a:pos x="1515" y="438"/>
              </a:cxn>
              <a:cxn ang="0">
                <a:pos x="1544" y="577"/>
              </a:cxn>
              <a:cxn ang="0">
                <a:pos x="1573" y="715"/>
              </a:cxn>
              <a:cxn ang="0">
                <a:pos x="2066" y="1011"/>
              </a:cxn>
            </a:cxnLst>
            <a:rect l="0" t="0" r="r" b="b"/>
            <a:pathLst>
              <a:path w="2066" h="1457">
                <a:moveTo>
                  <a:pt x="2066" y="1011"/>
                </a:moveTo>
                <a:lnTo>
                  <a:pt x="1933" y="1284"/>
                </a:lnTo>
                <a:lnTo>
                  <a:pt x="1528" y="1171"/>
                </a:lnTo>
                <a:lnTo>
                  <a:pt x="1446" y="1233"/>
                </a:lnTo>
                <a:lnTo>
                  <a:pt x="1220" y="1409"/>
                </a:lnTo>
                <a:lnTo>
                  <a:pt x="975" y="1457"/>
                </a:lnTo>
                <a:lnTo>
                  <a:pt x="848" y="1433"/>
                </a:lnTo>
                <a:lnTo>
                  <a:pt x="816" y="1443"/>
                </a:lnTo>
                <a:lnTo>
                  <a:pt x="574" y="1343"/>
                </a:lnTo>
                <a:lnTo>
                  <a:pt x="261" y="1082"/>
                </a:lnTo>
                <a:lnTo>
                  <a:pt x="14" y="674"/>
                </a:lnTo>
                <a:lnTo>
                  <a:pt x="0" y="335"/>
                </a:lnTo>
                <a:lnTo>
                  <a:pt x="151" y="189"/>
                </a:lnTo>
                <a:lnTo>
                  <a:pt x="291" y="54"/>
                </a:lnTo>
                <a:lnTo>
                  <a:pt x="610" y="18"/>
                </a:lnTo>
                <a:lnTo>
                  <a:pt x="781" y="0"/>
                </a:lnTo>
                <a:lnTo>
                  <a:pt x="918" y="13"/>
                </a:lnTo>
                <a:lnTo>
                  <a:pt x="1234" y="146"/>
                </a:lnTo>
                <a:lnTo>
                  <a:pt x="1400" y="319"/>
                </a:lnTo>
                <a:lnTo>
                  <a:pt x="1515" y="438"/>
                </a:lnTo>
                <a:lnTo>
                  <a:pt x="1544" y="577"/>
                </a:lnTo>
                <a:lnTo>
                  <a:pt x="1573" y="715"/>
                </a:lnTo>
                <a:lnTo>
                  <a:pt x="2066" y="1011"/>
                </a:lnTo>
                <a:close/>
              </a:path>
            </a:pathLst>
          </a:custGeom>
          <a:solidFill>
            <a:srgbClr val="4E6128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 rot="1538021">
            <a:off x="1434564" y="2474962"/>
            <a:ext cx="857250" cy="5143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059832" y="3296001"/>
            <a:ext cx="390525" cy="276225"/>
          </a:xfrm>
          <a:custGeom>
            <a:avLst/>
            <a:gdLst>
              <a:gd name="G0" fmla="+- 4355 0 0"/>
              <a:gd name="G1" fmla="+- 21600 0 4355"/>
              <a:gd name="G2" fmla="+- 21600 0 435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355" y="10800"/>
                </a:moveTo>
                <a:cubicBezTo>
                  <a:pt x="4355" y="14359"/>
                  <a:pt x="7241" y="17245"/>
                  <a:pt x="10800" y="17245"/>
                </a:cubicBezTo>
                <a:cubicBezTo>
                  <a:pt x="14359" y="17245"/>
                  <a:pt x="17245" y="14359"/>
                  <a:pt x="17245" y="10800"/>
                </a:cubicBezTo>
                <a:cubicBezTo>
                  <a:pt x="17245" y="7241"/>
                  <a:pt x="14359" y="4355"/>
                  <a:pt x="10800" y="4355"/>
                </a:cubicBezTo>
                <a:cubicBezTo>
                  <a:pt x="7241" y="4355"/>
                  <a:pt x="4355" y="7241"/>
                  <a:pt x="4355" y="10800"/>
                </a:cubicBezTo>
                <a:close/>
              </a:path>
            </a:pathLst>
          </a:custGeom>
          <a:solidFill>
            <a:srgbClr val="48432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5861" name="AutoShape 21"/>
          <p:cNvCxnSpPr>
            <a:cxnSpLocks noChangeShapeType="1"/>
          </p:cNvCxnSpPr>
          <p:nvPr/>
        </p:nvCxnSpPr>
        <p:spPr bwMode="auto">
          <a:xfrm flipH="1">
            <a:off x="4689351" y="3068960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2" name="AutoShape 22"/>
          <p:cNvCxnSpPr>
            <a:cxnSpLocks noChangeShapeType="1"/>
          </p:cNvCxnSpPr>
          <p:nvPr/>
        </p:nvCxnSpPr>
        <p:spPr bwMode="auto">
          <a:xfrm flipH="1">
            <a:off x="4422651" y="3212976"/>
            <a:ext cx="9525" cy="1000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3" name="AutoShape 23"/>
          <p:cNvCxnSpPr>
            <a:cxnSpLocks noChangeShapeType="1"/>
          </p:cNvCxnSpPr>
          <p:nvPr/>
        </p:nvCxnSpPr>
        <p:spPr bwMode="auto">
          <a:xfrm flipH="1">
            <a:off x="4489326" y="318655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4" name="AutoShape 24"/>
          <p:cNvCxnSpPr>
            <a:cxnSpLocks noChangeShapeType="1"/>
          </p:cNvCxnSpPr>
          <p:nvPr/>
        </p:nvCxnSpPr>
        <p:spPr bwMode="auto">
          <a:xfrm flipH="1">
            <a:off x="4556001" y="318655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5" name="AutoShape 25"/>
          <p:cNvCxnSpPr>
            <a:cxnSpLocks noChangeShapeType="1"/>
          </p:cNvCxnSpPr>
          <p:nvPr/>
        </p:nvCxnSpPr>
        <p:spPr bwMode="auto">
          <a:xfrm flipH="1">
            <a:off x="4622676" y="3140397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6" name="AutoShape 26"/>
          <p:cNvCxnSpPr>
            <a:cxnSpLocks noChangeShapeType="1"/>
          </p:cNvCxnSpPr>
          <p:nvPr/>
        </p:nvCxnSpPr>
        <p:spPr bwMode="auto">
          <a:xfrm flipH="1">
            <a:off x="3995936" y="3263967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7" name="AutoShape 27"/>
          <p:cNvCxnSpPr>
            <a:cxnSpLocks noChangeShapeType="1"/>
          </p:cNvCxnSpPr>
          <p:nvPr/>
        </p:nvCxnSpPr>
        <p:spPr bwMode="auto">
          <a:xfrm flipH="1">
            <a:off x="4329311" y="3190942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8" name="AutoShape 28"/>
          <p:cNvCxnSpPr>
            <a:cxnSpLocks noChangeShapeType="1"/>
          </p:cNvCxnSpPr>
          <p:nvPr/>
        </p:nvCxnSpPr>
        <p:spPr bwMode="auto">
          <a:xfrm flipH="1">
            <a:off x="4062611" y="3290954"/>
            <a:ext cx="9525" cy="1000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9" name="AutoShape 29"/>
          <p:cNvCxnSpPr>
            <a:cxnSpLocks noChangeShapeType="1"/>
          </p:cNvCxnSpPr>
          <p:nvPr/>
        </p:nvCxnSpPr>
        <p:spPr bwMode="auto">
          <a:xfrm flipH="1">
            <a:off x="4129286" y="328142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0" name="AutoShape 30"/>
          <p:cNvCxnSpPr>
            <a:cxnSpLocks noChangeShapeType="1"/>
          </p:cNvCxnSpPr>
          <p:nvPr/>
        </p:nvCxnSpPr>
        <p:spPr bwMode="auto">
          <a:xfrm flipH="1">
            <a:off x="4195961" y="3271904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1" name="AutoShape 31"/>
          <p:cNvCxnSpPr>
            <a:cxnSpLocks noChangeShapeType="1"/>
          </p:cNvCxnSpPr>
          <p:nvPr/>
        </p:nvCxnSpPr>
        <p:spPr bwMode="auto">
          <a:xfrm flipH="1">
            <a:off x="4262636" y="326237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2" name="AutoShape 32"/>
          <p:cNvCxnSpPr>
            <a:cxnSpLocks noChangeShapeType="1"/>
          </p:cNvCxnSpPr>
          <p:nvPr/>
        </p:nvCxnSpPr>
        <p:spPr bwMode="auto">
          <a:xfrm flipH="1">
            <a:off x="3668947" y="3380043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4" name="AutoShape 34"/>
          <p:cNvCxnSpPr>
            <a:cxnSpLocks noChangeShapeType="1"/>
          </p:cNvCxnSpPr>
          <p:nvPr/>
        </p:nvCxnSpPr>
        <p:spPr bwMode="auto">
          <a:xfrm flipH="1">
            <a:off x="3735622" y="3407030"/>
            <a:ext cx="9525" cy="1000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5" name="AutoShape 35"/>
          <p:cNvCxnSpPr>
            <a:cxnSpLocks noChangeShapeType="1"/>
          </p:cNvCxnSpPr>
          <p:nvPr/>
        </p:nvCxnSpPr>
        <p:spPr bwMode="auto">
          <a:xfrm flipH="1">
            <a:off x="3802297" y="3397505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6" name="AutoShape 36"/>
          <p:cNvCxnSpPr>
            <a:cxnSpLocks noChangeShapeType="1"/>
          </p:cNvCxnSpPr>
          <p:nvPr/>
        </p:nvCxnSpPr>
        <p:spPr bwMode="auto">
          <a:xfrm flipH="1">
            <a:off x="3868972" y="3356992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7" name="AutoShape 37"/>
          <p:cNvCxnSpPr>
            <a:cxnSpLocks noChangeShapeType="1"/>
          </p:cNvCxnSpPr>
          <p:nvPr/>
        </p:nvCxnSpPr>
        <p:spPr bwMode="auto">
          <a:xfrm flipH="1">
            <a:off x="3935647" y="3356992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36" name="Прямоугольник 35"/>
          <p:cNvSpPr/>
          <p:nvPr/>
        </p:nvSpPr>
        <p:spPr>
          <a:xfrm>
            <a:off x="2123728" y="908720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«Шкала на ножницах»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436096" y="2204865"/>
            <a:ext cx="30243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Могут применить его портные, переплетчики, фотографы и домашние хозяйки.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Freeform 7"/>
          <p:cNvSpPr>
            <a:spLocks/>
          </p:cNvSpPr>
          <p:nvPr/>
        </p:nvSpPr>
        <p:spPr bwMode="auto">
          <a:xfrm>
            <a:off x="3441111" y="3273967"/>
            <a:ext cx="1600200" cy="889000"/>
          </a:xfrm>
          <a:custGeom>
            <a:avLst/>
            <a:gdLst/>
            <a:ahLst/>
            <a:cxnLst>
              <a:cxn ang="0">
                <a:pos x="285" y="633"/>
              </a:cxn>
              <a:cxn ang="0">
                <a:pos x="543" y="799"/>
              </a:cxn>
              <a:cxn ang="0">
                <a:pos x="1627" y="1399"/>
              </a:cxn>
              <a:cxn ang="0">
                <a:pos x="2521" y="1308"/>
              </a:cxn>
              <a:cxn ang="0">
                <a:pos x="202" y="0"/>
              </a:cxn>
              <a:cxn ang="0">
                <a:pos x="0" y="438"/>
              </a:cxn>
              <a:cxn ang="0">
                <a:pos x="195" y="528"/>
              </a:cxn>
            </a:cxnLst>
            <a:rect l="0" t="0" r="r" b="b"/>
            <a:pathLst>
              <a:path w="2521" h="1399">
                <a:moveTo>
                  <a:pt x="285" y="633"/>
                </a:moveTo>
                <a:lnTo>
                  <a:pt x="543" y="799"/>
                </a:lnTo>
                <a:lnTo>
                  <a:pt x="1627" y="1399"/>
                </a:lnTo>
                <a:lnTo>
                  <a:pt x="2521" y="1308"/>
                </a:lnTo>
                <a:lnTo>
                  <a:pt x="202" y="0"/>
                </a:lnTo>
                <a:lnTo>
                  <a:pt x="0" y="438"/>
                </a:lnTo>
                <a:lnTo>
                  <a:pt x="195" y="528"/>
                </a:lnTo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lin ang="0" scaled="1"/>
          </a:gra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Freeform 4"/>
          <p:cNvSpPr>
            <a:spLocks/>
          </p:cNvSpPr>
          <p:nvPr/>
        </p:nvSpPr>
        <p:spPr bwMode="auto">
          <a:xfrm>
            <a:off x="3419872" y="1931863"/>
            <a:ext cx="2343150" cy="1281113"/>
          </a:xfrm>
          <a:custGeom>
            <a:avLst/>
            <a:gdLst/>
            <a:ahLst/>
            <a:cxnLst>
              <a:cxn ang="0">
                <a:pos x="0" y="2017"/>
              </a:cxn>
              <a:cxn ang="0">
                <a:pos x="240" y="1333"/>
              </a:cxn>
              <a:cxn ang="0">
                <a:pos x="600" y="703"/>
              </a:cxn>
              <a:cxn ang="0">
                <a:pos x="1080" y="88"/>
              </a:cxn>
              <a:cxn ang="0">
                <a:pos x="1785" y="178"/>
              </a:cxn>
              <a:cxn ang="0">
                <a:pos x="2385" y="133"/>
              </a:cxn>
              <a:cxn ang="0">
                <a:pos x="2910" y="575"/>
              </a:cxn>
              <a:cxn ang="0">
                <a:pos x="3465" y="862"/>
              </a:cxn>
              <a:cxn ang="0">
                <a:pos x="3597" y="1033"/>
              </a:cxn>
              <a:cxn ang="0">
                <a:pos x="3690" y="1348"/>
              </a:cxn>
              <a:cxn ang="0">
                <a:pos x="3597" y="1671"/>
              </a:cxn>
              <a:cxn ang="0">
                <a:pos x="3597" y="1902"/>
              </a:cxn>
            </a:cxnLst>
            <a:rect l="0" t="0" r="r" b="b"/>
            <a:pathLst>
              <a:path w="3690" h="2017">
                <a:moveTo>
                  <a:pt x="0" y="2017"/>
                </a:moveTo>
                <a:cubicBezTo>
                  <a:pt x="70" y="1784"/>
                  <a:pt x="140" y="1552"/>
                  <a:pt x="240" y="1333"/>
                </a:cubicBezTo>
                <a:cubicBezTo>
                  <a:pt x="340" y="1114"/>
                  <a:pt x="460" y="910"/>
                  <a:pt x="600" y="703"/>
                </a:cubicBezTo>
                <a:cubicBezTo>
                  <a:pt x="740" y="496"/>
                  <a:pt x="882" y="176"/>
                  <a:pt x="1080" y="88"/>
                </a:cubicBezTo>
                <a:cubicBezTo>
                  <a:pt x="1278" y="0"/>
                  <a:pt x="1568" y="170"/>
                  <a:pt x="1785" y="178"/>
                </a:cubicBezTo>
                <a:cubicBezTo>
                  <a:pt x="2002" y="186"/>
                  <a:pt x="2198" y="67"/>
                  <a:pt x="2385" y="133"/>
                </a:cubicBezTo>
                <a:cubicBezTo>
                  <a:pt x="2572" y="199"/>
                  <a:pt x="2730" y="454"/>
                  <a:pt x="2910" y="575"/>
                </a:cubicBezTo>
                <a:cubicBezTo>
                  <a:pt x="3090" y="696"/>
                  <a:pt x="3351" y="786"/>
                  <a:pt x="3465" y="862"/>
                </a:cubicBezTo>
                <a:cubicBezTo>
                  <a:pt x="3579" y="938"/>
                  <a:pt x="3560" y="952"/>
                  <a:pt x="3597" y="1033"/>
                </a:cubicBezTo>
                <a:cubicBezTo>
                  <a:pt x="3634" y="1114"/>
                  <a:pt x="3690" y="1242"/>
                  <a:pt x="3690" y="1348"/>
                </a:cubicBezTo>
                <a:cubicBezTo>
                  <a:pt x="3690" y="1454"/>
                  <a:pt x="3612" y="1579"/>
                  <a:pt x="3597" y="1671"/>
                </a:cubicBezTo>
                <a:cubicBezTo>
                  <a:pt x="3582" y="1763"/>
                  <a:pt x="3589" y="1832"/>
                  <a:pt x="3597" y="1902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 rot="6827760">
            <a:off x="2851360" y="2827665"/>
            <a:ext cx="200025" cy="763587"/>
          </a:xfrm>
          <a:prstGeom prst="rect">
            <a:avLst/>
          </a:prstGeom>
          <a:gradFill rotWithShape="0">
            <a:gsLst>
              <a:gs pos="0">
                <a:srgbClr val="C4BC96"/>
              </a:gs>
              <a:gs pos="100000">
                <a:srgbClr val="C4BC96">
                  <a:gamma/>
                  <a:tint val="20000"/>
                  <a:invGamma/>
                </a:srgbClr>
              </a:gs>
            </a:gsLst>
            <a:lin ang="2700000" scaled="1"/>
          </a:gra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16632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Freeform 3"/>
          <p:cNvSpPr>
            <a:spLocks/>
          </p:cNvSpPr>
          <p:nvPr/>
        </p:nvSpPr>
        <p:spPr bwMode="auto">
          <a:xfrm>
            <a:off x="2577564" y="2989312"/>
            <a:ext cx="2486025" cy="790575"/>
          </a:xfrm>
          <a:custGeom>
            <a:avLst/>
            <a:gdLst/>
            <a:ahLst/>
            <a:cxnLst>
              <a:cxn ang="0">
                <a:pos x="210" y="810"/>
              </a:cxn>
              <a:cxn ang="0">
                <a:pos x="660" y="510"/>
              </a:cxn>
              <a:cxn ang="0">
                <a:pos x="3240" y="0"/>
              </a:cxn>
              <a:cxn ang="0">
                <a:pos x="3915" y="285"/>
              </a:cxn>
              <a:cxn ang="0">
                <a:pos x="120" y="1245"/>
              </a:cxn>
              <a:cxn ang="0">
                <a:pos x="0" y="960"/>
              </a:cxn>
              <a:cxn ang="0">
                <a:pos x="210" y="795"/>
              </a:cxn>
            </a:cxnLst>
            <a:rect l="0" t="0" r="r" b="b"/>
            <a:pathLst>
              <a:path w="3915" h="1245">
                <a:moveTo>
                  <a:pt x="210" y="810"/>
                </a:moveTo>
                <a:lnTo>
                  <a:pt x="660" y="510"/>
                </a:lnTo>
                <a:lnTo>
                  <a:pt x="3240" y="0"/>
                </a:lnTo>
                <a:lnTo>
                  <a:pt x="3915" y="285"/>
                </a:lnTo>
                <a:lnTo>
                  <a:pt x="120" y="1245"/>
                </a:lnTo>
                <a:lnTo>
                  <a:pt x="0" y="960"/>
                </a:lnTo>
                <a:lnTo>
                  <a:pt x="210" y="795"/>
                </a:lnTo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lin ang="0" scaled="1"/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Freeform 4"/>
          <p:cNvSpPr>
            <a:spLocks/>
          </p:cNvSpPr>
          <p:nvPr/>
        </p:nvSpPr>
        <p:spPr bwMode="auto">
          <a:xfrm>
            <a:off x="1383764" y="3579862"/>
            <a:ext cx="1285875" cy="857250"/>
          </a:xfrm>
          <a:custGeom>
            <a:avLst/>
            <a:gdLst/>
            <a:ahLst/>
            <a:cxnLst>
              <a:cxn ang="0">
                <a:pos x="1920" y="0"/>
              </a:cxn>
              <a:cxn ang="0">
                <a:pos x="2025" y="285"/>
              </a:cxn>
              <a:cxn ang="0">
                <a:pos x="1650" y="480"/>
              </a:cxn>
              <a:cxn ang="0">
                <a:pos x="1650" y="600"/>
              </a:cxn>
              <a:cxn ang="0">
                <a:pos x="1620" y="885"/>
              </a:cxn>
              <a:cxn ang="0">
                <a:pos x="1485" y="1095"/>
              </a:cxn>
              <a:cxn ang="0">
                <a:pos x="1380" y="1170"/>
              </a:cxn>
              <a:cxn ang="0">
                <a:pos x="1365" y="1200"/>
              </a:cxn>
              <a:cxn ang="0">
                <a:pos x="1125" y="1305"/>
              </a:cxn>
              <a:cxn ang="0">
                <a:pos x="720" y="1350"/>
              </a:cxn>
              <a:cxn ang="0">
                <a:pos x="255" y="1245"/>
              </a:cxn>
              <a:cxn ang="0">
                <a:pos x="0" y="1020"/>
              </a:cxn>
              <a:cxn ang="0">
                <a:pos x="0" y="810"/>
              </a:cxn>
              <a:cxn ang="0">
                <a:pos x="0" y="615"/>
              </a:cxn>
              <a:cxn ang="0">
                <a:pos x="195" y="360"/>
              </a:cxn>
              <a:cxn ang="0">
                <a:pos x="300" y="225"/>
              </a:cxn>
              <a:cxn ang="0">
                <a:pos x="405" y="135"/>
              </a:cxn>
              <a:cxn ang="0">
                <a:pos x="720" y="0"/>
              </a:cxn>
              <a:cxn ang="0">
                <a:pos x="960" y="0"/>
              </a:cxn>
              <a:cxn ang="0">
                <a:pos x="1125" y="0"/>
              </a:cxn>
              <a:cxn ang="0">
                <a:pos x="1245" y="75"/>
              </a:cxn>
              <a:cxn ang="0">
                <a:pos x="1365" y="150"/>
              </a:cxn>
              <a:cxn ang="0">
                <a:pos x="1920" y="0"/>
              </a:cxn>
            </a:cxnLst>
            <a:rect l="0" t="0" r="r" b="b"/>
            <a:pathLst>
              <a:path w="2025" h="1350">
                <a:moveTo>
                  <a:pt x="1920" y="0"/>
                </a:moveTo>
                <a:lnTo>
                  <a:pt x="2025" y="285"/>
                </a:lnTo>
                <a:lnTo>
                  <a:pt x="1650" y="480"/>
                </a:lnTo>
                <a:lnTo>
                  <a:pt x="1650" y="600"/>
                </a:lnTo>
                <a:lnTo>
                  <a:pt x="1620" y="885"/>
                </a:lnTo>
                <a:lnTo>
                  <a:pt x="1485" y="1095"/>
                </a:lnTo>
                <a:lnTo>
                  <a:pt x="1380" y="1170"/>
                </a:lnTo>
                <a:lnTo>
                  <a:pt x="1365" y="1200"/>
                </a:lnTo>
                <a:lnTo>
                  <a:pt x="1125" y="1305"/>
                </a:lnTo>
                <a:lnTo>
                  <a:pt x="720" y="1350"/>
                </a:lnTo>
                <a:lnTo>
                  <a:pt x="255" y="1245"/>
                </a:lnTo>
                <a:lnTo>
                  <a:pt x="0" y="1020"/>
                </a:lnTo>
                <a:lnTo>
                  <a:pt x="0" y="810"/>
                </a:lnTo>
                <a:lnTo>
                  <a:pt x="0" y="615"/>
                </a:lnTo>
                <a:lnTo>
                  <a:pt x="195" y="360"/>
                </a:lnTo>
                <a:lnTo>
                  <a:pt x="300" y="225"/>
                </a:lnTo>
                <a:lnTo>
                  <a:pt x="405" y="135"/>
                </a:lnTo>
                <a:lnTo>
                  <a:pt x="720" y="0"/>
                </a:lnTo>
                <a:lnTo>
                  <a:pt x="960" y="0"/>
                </a:lnTo>
                <a:lnTo>
                  <a:pt x="1125" y="0"/>
                </a:lnTo>
                <a:lnTo>
                  <a:pt x="1245" y="75"/>
                </a:lnTo>
                <a:lnTo>
                  <a:pt x="1365" y="150"/>
                </a:lnTo>
                <a:lnTo>
                  <a:pt x="1920" y="0"/>
                </a:lnTo>
                <a:close/>
              </a:path>
            </a:pathLst>
          </a:custGeom>
          <a:solidFill>
            <a:srgbClr val="4E6128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 rot="-813373">
            <a:off x="1463139" y="3751312"/>
            <a:ext cx="857250" cy="5143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Freeform 6"/>
          <p:cNvSpPr>
            <a:spLocks/>
          </p:cNvSpPr>
          <p:nvPr/>
        </p:nvSpPr>
        <p:spPr bwMode="auto">
          <a:xfrm rot="207523">
            <a:off x="1358364" y="2292399"/>
            <a:ext cx="1311275" cy="925513"/>
          </a:xfrm>
          <a:custGeom>
            <a:avLst/>
            <a:gdLst/>
            <a:ahLst/>
            <a:cxnLst>
              <a:cxn ang="0">
                <a:pos x="2066" y="1011"/>
              </a:cxn>
              <a:cxn ang="0">
                <a:pos x="1933" y="1284"/>
              </a:cxn>
              <a:cxn ang="0">
                <a:pos x="1528" y="1171"/>
              </a:cxn>
              <a:cxn ang="0">
                <a:pos x="1446" y="1233"/>
              </a:cxn>
              <a:cxn ang="0">
                <a:pos x="1220" y="1409"/>
              </a:cxn>
              <a:cxn ang="0">
                <a:pos x="975" y="1457"/>
              </a:cxn>
              <a:cxn ang="0">
                <a:pos x="848" y="1433"/>
              </a:cxn>
              <a:cxn ang="0">
                <a:pos x="816" y="1443"/>
              </a:cxn>
              <a:cxn ang="0">
                <a:pos x="574" y="1343"/>
              </a:cxn>
              <a:cxn ang="0">
                <a:pos x="261" y="1082"/>
              </a:cxn>
              <a:cxn ang="0">
                <a:pos x="14" y="674"/>
              </a:cxn>
              <a:cxn ang="0">
                <a:pos x="0" y="335"/>
              </a:cxn>
              <a:cxn ang="0">
                <a:pos x="151" y="189"/>
              </a:cxn>
              <a:cxn ang="0">
                <a:pos x="291" y="54"/>
              </a:cxn>
              <a:cxn ang="0">
                <a:pos x="610" y="18"/>
              </a:cxn>
              <a:cxn ang="0">
                <a:pos x="781" y="0"/>
              </a:cxn>
              <a:cxn ang="0">
                <a:pos x="918" y="13"/>
              </a:cxn>
              <a:cxn ang="0">
                <a:pos x="1234" y="146"/>
              </a:cxn>
              <a:cxn ang="0">
                <a:pos x="1400" y="319"/>
              </a:cxn>
              <a:cxn ang="0">
                <a:pos x="1515" y="438"/>
              </a:cxn>
              <a:cxn ang="0">
                <a:pos x="1544" y="577"/>
              </a:cxn>
              <a:cxn ang="0">
                <a:pos x="1573" y="715"/>
              </a:cxn>
              <a:cxn ang="0">
                <a:pos x="2066" y="1011"/>
              </a:cxn>
            </a:cxnLst>
            <a:rect l="0" t="0" r="r" b="b"/>
            <a:pathLst>
              <a:path w="2066" h="1457">
                <a:moveTo>
                  <a:pt x="2066" y="1011"/>
                </a:moveTo>
                <a:lnTo>
                  <a:pt x="1933" y="1284"/>
                </a:lnTo>
                <a:lnTo>
                  <a:pt x="1528" y="1171"/>
                </a:lnTo>
                <a:lnTo>
                  <a:pt x="1446" y="1233"/>
                </a:lnTo>
                <a:lnTo>
                  <a:pt x="1220" y="1409"/>
                </a:lnTo>
                <a:lnTo>
                  <a:pt x="975" y="1457"/>
                </a:lnTo>
                <a:lnTo>
                  <a:pt x="848" y="1433"/>
                </a:lnTo>
                <a:lnTo>
                  <a:pt x="816" y="1443"/>
                </a:lnTo>
                <a:lnTo>
                  <a:pt x="574" y="1343"/>
                </a:lnTo>
                <a:lnTo>
                  <a:pt x="261" y="1082"/>
                </a:lnTo>
                <a:lnTo>
                  <a:pt x="14" y="674"/>
                </a:lnTo>
                <a:lnTo>
                  <a:pt x="0" y="335"/>
                </a:lnTo>
                <a:lnTo>
                  <a:pt x="151" y="189"/>
                </a:lnTo>
                <a:lnTo>
                  <a:pt x="291" y="54"/>
                </a:lnTo>
                <a:lnTo>
                  <a:pt x="610" y="18"/>
                </a:lnTo>
                <a:lnTo>
                  <a:pt x="781" y="0"/>
                </a:lnTo>
                <a:lnTo>
                  <a:pt x="918" y="13"/>
                </a:lnTo>
                <a:lnTo>
                  <a:pt x="1234" y="146"/>
                </a:lnTo>
                <a:lnTo>
                  <a:pt x="1400" y="319"/>
                </a:lnTo>
                <a:lnTo>
                  <a:pt x="1515" y="438"/>
                </a:lnTo>
                <a:lnTo>
                  <a:pt x="1544" y="577"/>
                </a:lnTo>
                <a:lnTo>
                  <a:pt x="1573" y="715"/>
                </a:lnTo>
                <a:lnTo>
                  <a:pt x="2066" y="1011"/>
                </a:lnTo>
                <a:close/>
              </a:path>
            </a:pathLst>
          </a:custGeom>
          <a:solidFill>
            <a:srgbClr val="4E6128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 rot="1538021">
            <a:off x="1434564" y="2474962"/>
            <a:ext cx="857250" cy="5143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059832" y="3296001"/>
            <a:ext cx="390525" cy="276225"/>
          </a:xfrm>
          <a:custGeom>
            <a:avLst/>
            <a:gdLst>
              <a:gd name="G0" fmla="+- 4355 0 0"/>
              <a:gd name="G1" fmla="+- 21600 0 4355"/>
              <a:gd name="G2" fmla="+- 21600 0 435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355" y="10800"/>
                </a:moveTo>
                <a:cubicBezTo>
                  <a:pt x="4355" y="14359"/>
                  <a:pt x="7241" y="17245"/>
                  <a:pt x="10800" y="17245"/>
                </a:cubicBezTo>
                <a:cubicBezTo>
                  <a:pt x="14359" y="17245"/>
                  <a:pt x="17245" y="14359"/>
                  <a:pt x="17245" y="10800"/>
                </a:cubicBezTo>
                <a:cubicBezTo>
                  <a:pt x="17245" y="7241"/>
                  <a:pt x="14359" y="4355"/>
                  <a:pt x="10800" y="4355"/>
                </a:cubicBezTo>
                <a:cubicBezTo>
                  <a:pt x="7241" y="4355"/>
                  <a:pt x="4355" y="7241"/>
                  <a:pt x="4355" y="10800"/>
                </a:cubicBezTo>
                <a:close/>
              </a:path>
            </a:pathLst>
          </a:custGeom>
          <a:solidFill>
            <a:srgbClr val="48432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5861" name="AutoShape 21"/>
          <p:cNvCxnSpPr>
            <a:cxnSpLocks noChangeShapeType="1"/>
          </p:cNvCxnSpPr>
          <p:nvPr/>
        </p:nvCxnSpPr>
        <p:spPr bwMode="auto">
          <a:xfrm flipH="1">
            <a:off x="4689351" y="3068960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2" name="AutoShape 22"/>
          <p:cNvCxnSpPr>
            <a:cxnSpLocks noChangeShapeType="1"/>
          </p:cNvCxnSpPr>
          <p:nvPr/>
        </p:nvCxnSpPr>
        <p:spPr bwMode="auto">
          <a:xfrm flipH="1">
            <a:off x="4422651" y="3202023"/>
            <a:ext cx="9525" cy="1000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3" name="AutoShape 23"/>
          <p:cNvCxnSpPr>
            <a:cxnSpLocks noChangeShapeType="1"/>
          </p:cNvCxnSpPr>
          <p:nvPr/>
        </p:nvCxnSpPr>
        <p:spPr bwMode="auto">
          <a:xfrm flipH="1">
            <a:off x="4489326" y="3181481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4" name="AutoShape 24"/>
          <p:cNvCxnSpPr>
            <a:cxnSpLocks noChangeShapeType="1"/>
          </p:cNvCxnSpPr>
          <p:nvPr/>
        </p:nvCxnSpPr>
        <p:spPr bwMode="auto">
          <a:xfrm flipH="1">
            <a:off x="4556001" y="316093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5" name="AutoShape 25"/>
          <p:cNvCxnSpPr>
            <a:cxnSpLocks noChangeShapeType="1"/>
          </p:cNvCxnSpPr>
          <p:nvPr/>
        </p:nvCxnSpPr>
        <p:spPr bwMode="auto">
          <a:xfrm flipH="1">
            <a:off x="4622676" y="3140397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6" name="AutoShape 26"/>
          <p:cNvCxnSpPr>
            <a:cxnSpLocks noChangeShapeType="1"/>
          </p:cNvCxnSpPr>
          <p:nvPr/>
        </p:nvCxnSpPr>
        <p:spPr bwMode="auto">
          <a:xfrm flipH="1">
            <a:off x="3995936" y="3263967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7" name="AutoShape 27"/>
          <p:cNvCxnSpPr>
            <a:cxnSpLocks noChangeShapeType="1"/>
          </p:cNvCxnSpPr>
          <p:nvPr/>
        </p:nvCxnSpPr>
        <p:spPr bwMode="auto">
          <a:xfrm flipH="1">
            <a:off x="4329311" y="3190942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8" name="AutoShape 28"/>
          <p:cNvCxnSpPr>
            <a:cxnSpLocks noChangeShapeType="1"/>
          </p:cNvCxnSpPr>
          <p:nvPr/>
        </p:nvCxnSpPr>
        <p:spPr bwMode="auto">
          <a:xfrm flipH="1">
            <a:off x="4062611" y="3290954"/>
            <a:ext cx="9525" cy="1000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9" name="AutoShape 29"/>
          <p:cNvCxnSpPr>
            <a:cxnSpLocks noChangeShapeType="1"/>
          </p:cNvCxnSpPr>
          <p:nvPr/>
        </p:nvCxnSpPr>
        <p:spPr bwMode="auto">
          <a:xfrm flipH="1">
            <a:off x="4129286" y="328142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0" name="AutoShape 30"/>
          <p:cNvCxnSpPr>
            <a:cxnSpLocks noChangeShapeType="1"/>
          </p:cNvCxnSpPr>
          <p:nvPr/>
        </p:nvCxnSpPr>
        <p:spPr bwMode="auto">
          <a:xfrm flipH="1">
            <a:off x="4195961" y="3271904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1" name="AutoShape 31"/>
          <p:cNvCxnSpPr>
            <a:cxnSpLocks noChangeShapeType="1"/>
          </p:cNvCxnSpPr>
          <p:nvPr/>
        </p:nvCxnSpPr>
        <p:spPr bwMode="auto">
          <a:xfrm flipH="1">
            <a:off x="4262636" y="3262379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2" name="AutoShape 32"/>
          <p:cNvCxnSpPr>
            <a:cxnSpLocks noChangeShapeType="1"/>
          </p:cNvCxnSpPr>
          <p:nvPr/>
        </p:nvCxnSpPr>
        <p:spPr bwMode="auto">
          <a:xfrm flipH="1">
            <a:off x="3668947" y="3380043"/>
            <a:ext cx="9525" cy="1682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4" name="AutoShape 34"/>
          <p:cNvCxnSpPr>
            <a:cxnSpLocks noChangeShapeType="1"/>
          </p:cNvCxnSpPr>
          <p:nvPr/>
        </p:nvCxnSpPr>
        <p:spPr bwMode="auto">
          <a:xfrm flipH="1">
            <a:off x="3735622" y="3407030"/>
            <a:ext cx="9525" cy="1000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5" name="AutoShape 35"/>
          <p:cNvCxnSpPr>
            <a:cxnSpLocks noChangeShapeType="1"/>
          </p:cNvCxnSpPr>
          <p:nvPr/>
        </p:nvCxnSpPr>
        <p:spPr bwMode="auto">
          <a:xfrm flipH="1">
            <a:off x="3802297" y="3397505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6" name="AutoShape 36"/>
          <p:cNvCxnSpPr>
            <a:cxnSpLocks noChangeShapeType="1"/>
          </p:cNvCxnSpPr>
          <p:nvPr/>
        </p:nvCxnSpPr>
        <p:spPr bwMode="auto">
          <a:xfrm flipH="1">
            <a:off x="3868972" y="3387980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77" name="AutoShape 37"/>
          <p:cNvCxnSpPr>
            <a:cxnSpLocks noChangeShapeType="1"/>
          </p:cNvCxnSpPr>
          <p:nvPr/>
        </p:nvCxnSpPr>
        <p:spPr bwMode="auto">
          <a:xfrm flipH="1">
            <a:off x="3935647" y="3378455"/>
            <a:ext cx="9525" cy="984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37894" name="Freeform 6"/>
          <p:cNvSpPr>
            <a:spLocks/>
          </p:cNvSpPr>
          <p:nvPr/>
        </p:nvSpPr>
        <p:spPr bwMode="auto">
          <a:xfrm>
            <a:off x="2123728" y="2996952"/>
            <a:ext cx="3568700" cy="2344738"/>
          </a:xfrm>
          <a:custGeom>
            <a:avLst/>
            <a:gdLst/>
            <a:ahLst/>
            <a:cxnLst>
              <a:cxn ang="0">
                <a:pos x="1974" y="938"/>
              </a:cxn>
              <a:cxn ang="0">
                <a:pos x="1404" y="1725"/>
              </a:cxn>
              <a:cxn ang="0">
                <a:pos x="774" y="2064"/>
              </a:cxn>
              <a:cxn ang="0">
                <a:pos x="444" y="2460"/>
              </a:cxn>
              <a:cxn ang="0">
                <a:pos x="292" y="2700"/>
              </a:cxn>
              <a:cxn ang="0">
                <a:pos x="2199" y="3525"/>
              </a:cxn>
              <a:cxn ang="0">
                <a:pos x="2469" y="3666"/>
              </a:cxn>
              <a:cxn ang="0">
                <a:pos x="2709" y="3360"/>
              </a:cxn>
              <a:cxn ang="0">
                <a:pos x="3249" y="2775"/>
              </a:cxn>
              <a:cxn ang="0">
                <a:pos x="3669" y="2535"/>
              </a:cxn>
              <a:cxn ang="0">
                <a:pos x="3834" y="2175"/>
              </a:cxn>
              <a:cxn ang="0">
                <a:pos x="3939" y="1530"/>
              </a:cxn>
              <a:cxn ang="0">
                <a:pos x="4524" y="1254"/>
              </a:cxn>
              <a:cxn ang="0">
                <a:pos x="5229" y="769"/>
              </a:cxn>
              <a:cxn ang="0">
                <a:pos x="5559" y="284"/>
              </a:cxn>
              <a:cxn ang="0">
                <a:pos x="5589" y="0"/>
              </a:cxn>
            </a:cxnLst>
            <a:rect l="0" t="0" r="r" b="b"/>
            <a:pathLst>
              <a:path w="5619" h="3693">
                <a:moveTo>
                  <a:pt x="1974" y="938"/>
                </a:moveTo>
                <a:cubicBezTo>
                  <a:pt x="1789" y="1237"/>
                  <a:pt x="1604" y="1537"/>
                  <a:pt x="1404" y="1725"/>
                </a:cubicBezTo>
                <a:cubicBezTo>
                  <a:pt x="1204" y="1913"/>
                  <a:pt x="934" y="1942"/>
                  <a:pt x="774" y="2064"/>
                </a:cubicBezTo>
                <a:cubicBezTo>
                  <a:pt x="614" y="2186"/>
                  <a:pt x="524" y="2354"/>
                  <a:pt x="444" y="2460"/>
                </a:cubicBezTo>
                <a:cubicBezTo>
                  <a:pt x="364" y="2566"/>
                  <a:pt x="0" y="2523"/>
                  <a:pt x="292" y="2700"/>
                </a:cubicBezTo>
                <a:cubicBezTo>
                  <a:pt x="584" y="2877"/>
                  <a:pt x="1836" y="3364"/>
                  <a:pt x="2199" y="3525"/>
                </a:cubicBezTo>
                <a:cubicBezTo>
                  <a:pt x="2562" y="3686"/>
                  <a:pt x="2384" y="3693"/>
                  <a:pt x="2469" y="3666"/>
                </a:cubicBezTo>
                <a:cubicBezTo>
                  <a:pt x="2554" y="3639"/>
                  <a:pt x="2579" y="3508"/>
                  <a:pt x="2709" y="3360"/>
                </a:cubicBezTo>
                <a:cubicBezTo>
                  <a:pt x="2839" y="3212"/>
                  <a:pt x="3089" y="2912"/>
                  <a:pt x="3249" y="2775"/>
                </a:cubicBezTo>
                <a:cubicBezTo>
                  <a:pt x="3409" y="2638"/>
                  <a:pt x="3572" y="2635"/>
                  <a:pt x="3669" y="2535"/>
                </a:cubicBezTo>
                <a:cubicBezTo>
                  <a:pt x="3766" y="2435"/>
                  <a:pt x="3789" y="2342"/>
                  <a:pt x="3834" y="2175"/>
                </a:cubicBezTo>
                <a:cubicBezTo>
                  <a:pt x="3879" y="2008"/>
                  <a:pt x="3824" y="1684"/>
                  <a:pt x="3939" y="1530"/>
                </a:cubicBezTo>
                <a:cubicBezTo>
                  <a:pt x="4054" y="1376"/>
                  <a:pt x="4309" y="1381"/>
                  <a:pt x="4524" y="1254"/>
                </a:cubicBezTo>
                <a:cubicBezTo>
                  <a:pt x="4739" y="1127"/>
                  <a:pt x="5056" y="931"/>
                  <a:pt x="5229" y="769"/>
                </a:cubicBezTo>
                <a:cubicBezTo>
                  <a:pt x="5402" y="607"/>
                  <a:pt x="5499" y="412"/>
                  <a:pt x="5559" y="284"/>
                </a:cubicBezTo>
                <a:cubicBezTo>
                  <a:pt x="5619" y="156"/>
                  <a:pt x="5583" y="59"/>
                  <a:pt x="5589" y="0"/>
                </a:cubicBez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907704" y="980728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«Шкала на ножницах»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24128" y="2132856"/>
            <a:ext cx="29523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cs typeface="Times New Roman" pitchFamily="18" charset="0"/>
              </a:rPr>
              <a:t>Шкала наносится на лезвие ножниц. Позволяет резать материал без предварительного </a:t>
            </a:r>
            <a:r>
              <a:rPr lang="ru-RU" sz="2400" b="1" dirty="0" err="1" smtClean="0">
                <a:cs typeface="Times New Roman" pitchFamily="18" charset="0"/>
              </a:rPr>
              <a:t>отмера</a:t>
            </a:r>
            <a:r>
              <a:rPr lang="ru-RU" sz="2400" b="1" dirty="0" smtClean="0">
                <a:cs typeface="Times New Roman" pitchFamily="18" charset="0"/>
              </a:rPr>
              <a:t> по линейке или сантиметровой ленте.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1" name="AutoShape 1"/>
          <p:cNvSpPr>
            <a:spLocks noChangeArrowheads="1"/>
          </p:cNvSpPr>
          <p:nvPr/>
        </p:nvSpPr>
        <p:spPr bwMode="auto">
          <a:xfrm rot="-928189">
            <a:off x="4407460" y="1960211"/>
            <a:ext cx="319087" cy="1584165"/>
          </a:xfrm>
          <a:prstGeom prst="can">
            <a:avLst>
              <a:gd name="adj" fmla="val 53832"/>
            </a:avLst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rect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2" name="Freeform 2"/>
          <p:cNvSpPr>
            <a:spLocks/>
          </p:cNvSpPr>
          <p:nvPr/>
        </p:nvSpPr>
        <p:spPr bwMode="auto">
          <a:xfrm>
            <a:off x="1304305" y="2883646"/>
            <a:ext cx="3200400" cy="1552575"/>
          </a:xfrm>
          <a:custGeom>
            <a:avLst/>
            <a:gdLst/>
            <a:ahLst/>
            <a:cxnLst>
              <a:cxn ang="0">
                <a:pos x="300" y="2444"/>
              </a:cxn>
              <a:cxn ang="0">
                <a:pos x="360" y="2024"/>
              </a:cxn>
              <a:cxn ang="0">
                <a:pos x="675" y="2309"/>
              </a:cxn>
              <a:cxn ang="0">
                <a:pos x="735" y="1964"/>
              </a:cxn>
              <a:cxn ang="0">
                <a:pos x="1035" y="2174"/>
              </a:cxn>
              <a:cxn ang="0">
                <a:pos x="1140" y="1829"/>
              </a:cxn>
              <a:cxn ang="0">
                <a:pos x="1440" y="2024"/>
              </a:cxn>
              <a:cxn ang="0">
                <a:pos x="1605" y="1679"/>
              </a:cxn>
              <a:cxn ang="0">
                <a:pos x="1860" y="1889"/>
              </a:cxn>
              <a:cxn ang="0">
                <a:pos x="1995" y="1574"/>
              </a:cxn>
              <a:cxn ang="0">
                <a:pos x="2235" y="1799"/>
              </a:cxn>
              <a:cxn ang="0">
                <a:pos x="2370" y="1514"/>
              </a:cxn>
              <a:cxn ang="0">
                <a:pos x="2640" y="1694"/>
              </a:cxn>
              <a:cxn ang="0">
                <a:pos x="2850" y="1395"/>
              </a:cxn>
              <a:cxn ang="0">
                <a:pos x="3180" y="1589"/>
              </a:cxn>
              <a:cxn ang="0">
                <a:pos x="3315" y="1244"/>
              </a:cxn>
              <a:cxn ang="0">
                <a:pos x="3585" y="1424"/>
              </a:cxn>
              <a:cxn ang="0">
                <a:pos x="3720" y="1139"/>
              </a:cxn>
              <a:cxn ang="0">
                <a:pos x="3960" y="1334"/>
              </a:cxn>
              <a:cxn ang="0">
                <a:pos x="3990" y="1034"/>
              </a:cxn>
              <a:cxn ang="0">
                <a:pos x="4260" y="1214"/>
              </a:cxn>
              <a:cxn ang="0">
                <a:pos x="4380" y="929"/>
              </a:cxn>
              <a:cxn ang="0">
                <a:pos x="4680" y="1109"/>
              </a:cxn>
              <a:cxn ang="0">
                <a:pos x="4785" y="779"/>
              </a:cxn>
              <a:cxn ang="0">
                <a:pos x="5040" y="1019"/>
              </a:cxn>
              <a:cxn ang="0">
                <a:pos x="4740" y="0"/>
              </a:cxn>
              <a:cxn ang="0">
                <a:pos x="0" y="1396"/>
              </a:cxn>
              <a:cxn ang="0">
                <a:pos x="300" y="2444"/>
              </a:cxn>
            </a:cxnLst>
            <a:rect l="0" t="0" r="r" b="b"/>
            <a:pathLst>
              <a:path w="5040" h="2444">
                <a:moveTo>
                  <a:pt x="300" y="2444"/>
                </a:moveTo>
                <a:lnTo>
                  <a:pt x="360" y="2024"/>
                </a:lnTo>
                <a:lnTo>
                  <a:pt x="675" y="2309"/>
                </a:lnTo>
                <a:lnTo>
                  <a:pt x="735" y="1964"/>
                </a:lnTo>
                <a:lnTo>
                  <a:pt x="1035" y="2174"/>
                </a:lnTo>
                <a:lnTo>
                  <a:pt x="1140" y="1829"/>
                </a:lnTo>
                <a:lnTo>
                  <a:pt x="1440" y="2024"/>
                </a:lnTo>
                <a:lnTo>
                  <a:pt x="1605" y="1679"/>
                </a:lnTo>
                <a:lnTo>
                  <a:pt x="1860" y="1889"/>
                </a:lnTo>
                <a:lnTo>
                  <a:pt x="1995" y="1574"/>
                </a:lnTo>
                <a:lnTo>
                  <a:pt x="2235" y="1799"/>
                </a:lnTo>
                <a:lnTo>
                  <a:pt x="2370" y="1514"/>
                </a:lnTo>
                <a:lnTo>
                  <a:pt x="2640" y="1694"/>
                </a:lnTo>
                <a:lnTo>
                  <a:pt x="2850" y="1395"/>
                </a:lnTo>
                <a:lnTo>
                  <a:pt x="3180" y="1589"/>
                </a:lnTo>
                <a:lnTo>
                  <a:pt x="3315" y="1244"/>
                </a:lnTo>
                <a:lnTo>
                  <a:pt x="3585" y="1424"/>
                </a:lnTo>
                <a:lnTo>
                  <a:pt x="3720" y="1139"/>
                </a:lnTo>
                <a:lnTo>
                  <a:pt x="3960" y="1334"/>
                </a:lnTo>
                <a:lnTo>
                  <a:pt x="3990" y="1034"/>
                </a:lnTo>
                <a:lnTo>
                  <a:pt x="4260" y="1214"/>
                </a:lnTo>
                <a:lnTo>
                  <a:pt x="4380" y="929"/>
                </a:lnTo>
                <a:lnTo>
                  <a:pt x="4680" y="1109"/>
                </a:lnTo>
                <a:lnTo>
                  <a:pt x="4785" y="779"/>
                </a:lnTo>
                <a:lnTo>
                  <a:pt x="5040" y="1019"/>
                </a:lnTo>
                <a:lnTo>
                  <a:pt x="4740" y="0"/>
                </a:lnTo>
                <a:lnTo>
                  <a:pt x="0" y="1396"/>
                </a:lnTo>
                <a:lnTo>
                  <a:pt x="300" y="2444"/>
                </a:lnTo>
                <a:close/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3" name="Freeform 3"/>
          <p:cNvSpPr>
            <a:spLocks/>
          </p:cNvSpPr>
          <p:nvPr/>
        </p:nvSpPr>
        <p:spPr bwMode="auto">
          <a:xfrm>
            <a:off x="4295155" y="2816971"/>
            <a:ext cx="333375" cy="762000"/>
          </a:xfrm>
          <a:custGeom>
            <a:avLst/>
            <a:gdLst/>
            <a:ahLst/>
            <a:cxnLst>
              <a:cxn ang="0">
                <a:pos x="0" y="121"/>
              </a:cxn>
              <a:cxn ang="0">
                <a:pos x="75" y="0"/>
              </a:cxn>
              <a:cxn ang="0">
                <a:pos x="210" y="75"/>
              </a:cxn>
              <a:cxn ang="0">
                <a:pos x="525" y="1125"/>
              </a:cxn>
              <a:cxn ang="0">
                <a:pos x="315" y="1200"/>
              </a:cxn>
              <a:cxn ang="0">
                <a:pos x="0" y="121"/>
              </a:cxn>
            </a:cxnLst>
            <a:rect l="0" t="0" r="r" b="b"/>
            <a:pathLst>
              <a:path w="525" h="1200">
                <a:moveTo>
                  <a:pt x="0" y="121"/>
                </a:moveTo>
                <a:lnTo>
                  <a:pt x="75" y="0"/>
                </a:lnTo>
                <a:lnTo>
                  <a:pt x="210" y="75"/>
                </a:lnTo>
                <a:lnTo>
                  <a:pt x="525" y="1125"/>
                </a:lnTo>
                <a:lnTo>
                  <a:pt x="315" y="1200"/>
                </a:lnTo>
                <a:lnTo>
                  <a:pt x="0" y="121"/>
                </a:lnTo>
                <a:close/>
              </a:path>
            </a:pathLst>
          </a:cu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4" name="Freeform 4"/>
          <p:cNvSpPr>
            <a:spLocks/>
          </p:cNvSpPr>
          <p:nvPr/>
        </p:nvSpPr>
        <p:spPr bwMode="auto">
          <a:xfrm>
            <a:off x="1142380" y="3731371"/>
            <a:ext cx="333375" cy="762000"/>
          </a:xfrm>
          <a:custGeom>
            <a:avLst/>
            <a:gdLst/>
            <a:ahLst/>
            <a:cxnLst>
              <a:cxn ang="0">
                <a:pos x="0" y="121"/>
              </a:cxn>
              <a:cxn ang="0">
                <a:pos x="75" y="0"/>
              </a:cxn>
              <a:cxn ang="0">
                <a:pos x="210" y="75"/>
              </a:cxn>
              <a:cxn ang="0">
                <a:pos x="525" y="1125"/>
              </a:cxn>
              <a:cxn ang="0">
                <a:pos x="315" y="1200"/>
              </a:cxn>
              <a:cxn ang="0">
                <a:pos x="0" y="121"/>
              </a:cxn>
            </a:cxnLst>
            <a:rect l="0" t="0" r="r" b="b"/>
            <a:pathLst>
              <a:path w="525" h="1200">
                <a:moveTo>
                  <a:pt x="0" y="121"/>
                </a:moveTo>
                <a:lnTo>
                  <a:pt x="75" y="0"/>
                </a:lnTo>
                <a:lnTo>
                  <a:pt x="210" y="75"/>
                </a:lnTo>
                <a:lnTo>
                  <a:pt x="525" y="1125"/>
                </a:lnTo>
                <a:lnTo>
                  <a:pt x="315" y="1200"/>
                </a:lnTo>
                <a:lnTo>
                  <a:pt x="0" y="121"/>
                </a:lnTo>
                <a:close/>
              </a:path>
            </a:pathLst>
          </a:cu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1204293" y="3874246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4352305" y="2977308"/>
            <a:ext cx="90488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1285255" y="4171108"/>
            <a:ext cx="90488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442793" y="3226546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 rot="-928189">
            <a:off x="800737" y="2920222"/>
            <a:ext cx="319087" cy="1702626"/>
          </a:xfrm>
          <a:prstGeom prst="can">
            <a:avLst>
              <a:gd name="adj" fmla="val 53832"/>
            </a:avLst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rect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496813" y="1052736"/>
            <a:ext cx="62651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«Работаем без напарника»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2080" y="2420888"/>
            <a:ext cx="3096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Работать в одиночку двуручной пилой очень тяжело. Можно работать инструментом как ножовкой.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 animBg="1"/>
      <p:bldP spid="40969" grpId="0" animBg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365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Скажи мне – и я забуду.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Покажи мне – и я запомню.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Дай мне действовать самому –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я научусь.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Конфуций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16632"/>
            <a:ext cx="9144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617298"/>
            <a:ext cx="871296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«Уроки технологии на службе домашнего мастера»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8" name="AutoShape 2"/>
          <p:cNvSpPr>
            <a:spLocks noChangeArrowheads="1"/>
          </p:cNvSpPr>
          <p:nvPr/>
        </p:nvSpPr>
        <p:spPr bwMode="auto">
          <a:xfrm rot="-928189">
            <a:off x="4200536" y="2316412"/>
            <a:ext cx="319088" cy="1805307"/>
          </a:xfrm>
          <a:prstGeom prst="can">
            <a:avLst>
              <a:gd name="adj" fmla="val 53832"/>
            </a:avLst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rect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59" name="Freeform 3"/>
          <p:cNvSpPr>
            <a:spLocks/>
          </p:cNvSpPr>
          <p:nvPr/>
        </p:nvSpPr>
        <p:spPr bwMode="auto">
          <a:xfrm>
            <a:off x="916260" y="2628724"/>
            <a:ext cx="3200400" cy="1552575"/>
          </a:xfrm>
          <a:custGeom>
            <a:avLst/>
            <a:gdLst/>
            <a:ahLst/>
            <a:cxnLst>
              <a:cxn ang="0">
                <a:pos x="300" y="2444"/>
              </a:cxn>
              <a:cxn ang="0">
                <a:pos x="360" y="2024"/>
              </a:cxn>
              <a:cxn ang="0">
                <a:pos x="675" y="2309"/>
              </a:cxn>
              <a:cxn ang="0">
                <a:pos x="735" y="1964"/>
              </a:cxn>
              <a:cxn ang="0">
                <a:pos x="1035" y="2174"/>
              </a:cxn>
              <a:cxn ang="0">
                <a:pos x="1140" y="1829"/>
              </a:cxn>
              <a:cxn ang="0">
                <a:pos x="1440" y="2024"/>
              </a:cxn>
              <a:cxn ang="0">
                <a:pos x="1605" y="1679"/>
              </a:cxn>
              <a:cxn ang="0">
                <a:pos x="1860" y="1889"/>
              </a:cxn>
              <a:cxn ang="0">
                <a:pos x="1995" y="1574"/>
              </a:cxn>
              <a:cxn ang="0">
                <a:pos x="2235" y="1799"/>
              </a:cxn>
              <a:cxn ang="0">
                <a:pos x="2370" y="1514"/>
              </a:cxn>
              <a:cxn ang="0">
                <a:pos x="2640" y="1694"/>
              </a:cxn>
              <a:cxn ang="0">
                <a:pos x="2850" y="1395"/>
              </a:cxn>
              <a:cxn ang="0">
                <a:pos x="3180" y="1589"/>
              </a:cxn>
              <a:cxn ang="0">
                <a:pos x="3315" y="1244"/>
              </a:cxn>
              <a:cxn ang="0">
                <a:pos x="3585" y="1424"/>
              </a:cxn>
              <a:cxn ang="0">
                <a:pos x="3720" y="1139"/>
              </a:cxn>
              <a:cxn ang="0">
                <a:pos x="3960" y="1334"/>
              </a:cxn>
              <a:cxn ang="0">
                <a:pos x="3990" y="1034"/>
              </a:cxn>
              <a:cxn ang="0">
                <a:pos x="4260" y="1214"/>
              </a:cxn>
              <a:cxn ang="0">
                <a:pos x="4380" y="929"/>
              </a:cxn>
              <a:cxn ang="0">
                <a:pos x="4680" y="1109"/>
              </a:cxn>
              <a:cxn ang="0">
                <a:pos x="4785" y="779"/>
              </a:cxn>
              <a:cxn ang="0">
                <a:pos x="5040" y="1019"/>
              </a:cxn>
              <a:cxn ang="0">
                <a:pos x="4740" y="0"/>
              </a:cxn>
              <a:cxn ang="0">
                <a:pos x="0" y="1396"/>
              </a:cxn>
              <a:cxn ang="0">
                <a:pos x="300" y="2444"/>
              </a:cxn>
            </a:cxnLst>
            <a:rect l="0" t="0" r="r" b="b"/>
            <a:pathLst>
              <a:path w="5040" h="2444">
                <a:moveTo>
                  <a:pt x="300" y="2444"/>
                </a:moveTo>
                <a:lnTo>
                  <a:pt x="360" y="2024"/>
                </a:lnTo>
                <a:lnTo>
                  <a:pt x="675" y="2309"/>
                </a:lnTo>
                <a:lnTo>
                  <a:pt x="735" y="1964"/>
                </a:lnTo>
                <a:lnTo>
                  <a:pt x="1035" y="2174"/>
                </a:lnTo>
                <a:lnTo>
                  <a:pt x="1140" y="1829"/>
                </a:lnTo>
                <a:lnTo>
                  <a:pt x="1440" y="2024"/>
                </a:lnTo>
                <a:lnTo>
                  <a:pt x="1605" y="1679"/>
                </a:lnTo>
                <a:lnTo>
                  <a:pt x="1860" y="1889"/>
                </a:lnTo>
                <a:lnTo>
                  <a:pt x="1995" y="1574"/>
                </a:lnTo>
                <a:lnTo>
                  <a:pt x="2235" y="1799"/>
                </a:lnTo>
                <a:lnTo>
                  <a:pt x="2370" y="1514"/>
                </a:lnTo>
                <a:lnTo>
                  <a:pt x="2640" y="1694"/>
                </a:lnTo>
                <a:lnTo>
                  <a:pt x="2850" y="1395"/>
                </a:lnTo>
                <a:lnTo>
                  <a:pt x="3180" y="1589"/>
                </a:lnTo>
                <a:lnTo>
                  <a:pt x="3315" y="1244"/>
                </a:lnTo>
                <a:lnTo>
                  <a:pt x="3585" y="1424"/>
                </a:lnTo>
                <a:lnTo>
                  <a:pt x="3720" y="1139"/>
                </a:lnTo>
                <a:lnTo>
                  <a:pt x="3960" y="1334"/>
                </a:lnTo>
                <a:lnTo>
                  <a:pt x="3990" y="1034"/>
                </a:lnTo>
                <a:lnTo>
                  <a:pt x="4260" y="1214"/>
                </a:lnTo>
                <a:lnTo>
                  <a:pt x="4380" y="929"/>
                </a:lnTo>
                <a:lnTo>
                  <a:pt x="4680" y="1109"/>
                </a:lnTo>
                <a:lnTo>
                  <a:pt x="4785" y="779"/>
                </a:lnTo>
                <a:lnTo>
                  <a:pt x="5040" y="1019"/>
                </a:lnTo>
                <a:lnTo>
                  <a:pt x="4740" y="0"/>
                </a:lnTo>
                <a:lnTo>
                  <a:pt x="0" y="1396"/>
                </a:lnTo>
                <a:lnTo>
                  <a:pt x="300" y="2444"/>
                </a:lnTo>
                <a:close/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Freeform 4"/>
          <p:cNvSpPr>
            <a:spLocks/>
          </p:cNvSpPr>
          <p:nvPr/>
        </p:nvSpPr>
        <p:spPr bwMode="auto">
          <a:xfrm>
            <a:off x="3907110" y="2562049"/>
            <a:ext cx="333375" cy="762000"/>
          </a:xfrm>
          <a:custGeom>
            <a:avLst/>
            <a:gdLst/>
            <a:ahLst/>
            <a:cxnLst>
              <a:cxn ang="0">
                <a:pos x="0" y="121"/>
              </a:cxn>
              <a:cxn ang="0">
                <a:pos x="75" y="0"/>
              </a:cxn>
              <a:cxn ang="0">
                <a:pos x="210" y="75"/>
              </a:cxn>
              <a:cxn ang="0">
                <a:pos x="525" y="1125"/>
              </a:cxn>
              <a:cxn ang="0">
                <a:pos x="315" y="1200"/>
              </a:cxn>
              <a:cxn ang="0">
                <a:pos x="0" y="121"/>
              </a:cxn>
            </a:cxnLst>
            <a:rect l="0" t="0" r="r" b="b"/>
            <a:pathLst>
              <a:path w="525" h="1200">
                <a:moveTo>
                  <a:pt x="0" y="121"/>
                </a:moveTo>
                <a:lnTo>
                  <a:pt x="75" y="0"/>
                </a:lnTo>
                <a:lnTo>
                  <a:pt x="210" y="75"/>
                </a:lnTo>
                <a:lnTo>
                  <a:pt x="525" y="1125"/>
                </a:lnTo>
                <a:lnTo>
                  <a:pt x="315" y="1200"/>
                </a:lnTo>
                <a:lnTo>
                  <a:pt x="0" y="121"/>
                </a:lnTo>
                <a:close/>
              </a:path>
            </a:pathLst>
          </a:cu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754335" y="3476449"/>
            <a:ext cx="333375" cy="762000"/>
          </a:xfrm>
          <a:custGeom>
            <a:avLst/>
            <a:gdLst/>
            <a:ahLst/>
            <a:cxnLst>
              <a:cxn ang="0">
                <a:pos x="0" y="121"/>
              </a:cxn>
              <a:cxn ang="0">
                <a:pos x="75" y="0"/>
              </a:cxn>
              <a:cxn ang="0">
                <a:pos x="210" y="75"/>
              </a:cxn>
              <a:cxn ang="0">
                <a:pos x="525" y="1125"/>
              </a:cxn>
              <a:cxn ang="0">
                <a:pos x="315" y="1200"/>
              </a:cxn>
              <a:cxn ang="0">
                <a:pos x="0" y="121"/>
              </a:cxn>
            </a:cxnLst>
            <a:rect l="0" t="0" r="r" b="b"/>
            <a:pathLst>
              <a:path w="525" h="1200">
                <a:moveTo>
                  <a:pt x="0" y="121"/>
                </a:moveTo>
                <a:lnTo>
                  <a:pt x="75" y="0"/>
                </a:lnTo>
                <a:lnTo>
                  <a:pt x="210" y="75"/>
                </a:lnTo>
                <a:lnTo>
                  <a:pt x="525" y="1125"/>
                </a:lnTo>
                <a:lnTo>
                  <a:pt x="315" y="1200"/>
                </a:lnTo>
                <a:lnTo>
                  <a:pt x="0" y="121"/>
                </a:lnTo>
                <a:close/>
              </a:path>
            </a:pathLst>
          </a:cu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816248" y="3619324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3" name="Oval 7"/>
          <p:cNvSpPr>
            <a:spLocks noChangeArrowheads="1"/>
          </p:cNvSpPr>
          <p:nvPr/>
        </p:nvSpPr>
        <p:spPr bwMode="auto">
          <a:xfrm>
            <a:off x="3964260" y="2723974"/>
            <a:ext cx="90488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4" name="Oval 8"/>
          <p:cNvSpPr>
            <a:spLocks noChangeArrowheads="1"/>
          </p:cNvSpPr>
          <p:nvPr/>
        </p:nvSpPr>
        <p:spPr bwMode="auto">
          <a:xfrm>
            <a:off x="897210" y="3916187"/>
            <a:ext cx="90488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5" name="Oval 9"/>
          <p:cNvSpPr>
            <a:spLocks noChangeArrowheads="1"/>
          </p:cNvSpPr>
          <p:nvPr/>
        </p:nvSpPr>
        <p:spPr bwMode="auto">
          <a:xfrm>
            <a:off x="4054748" y="2971624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6" name="AutoShape 10"/>
          <p:cNvSpPr>
            <a:spLocks noChangeArrowheads="1"/>
          </p:cNvSpPr>
          <p:nvPr/>
        </p:nvSpPr>
        <p:spPr bwMode="auto">
          <a:xfrm rot="-928189">
            <a:off x="643272" y="3382874"/>
            <a:ext cx="319087" cy="1736315"/>
          </a:xfrm>
          <a:prstGeom prst="can">
            <a:avLst>
              <a:gd name="adj" fmla="val 53832"/>
            </a:avLst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rect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424806" y="1124744"/>
            <a:ext cx="62651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«Работаем без напарника»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08104" y="2132856"/>
            <a:ext cx="29523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Необходимо переставить ручку, воткнув её в державку не сверху, как обычно, а снизу.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66" grpId="0" animBg="1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44" name="Freeform 16"/>
          <p:cNvSpPr>
            <a:spLocks/>
          </p:cNvSpPr>
          <p:nvPr/>
        </p:nvSpPr>
        <p:spPr bwMode="auto">
          <a:xfrm>
            <a:off x="3813919" y="2442502"/>
            <a:ext cx="333375" cy="762000"/>
          </a:xfrm>
          <a:custGeom>
            <a:avLst/>
            <a:gdLst/>
            <a:ahLst/>
            <a:cxnLst>
              <a:cxn ang="0">
                <a:pos x="0" y="121"/>
              </a:cxn>
              <a:cxn ang="0">
                <a:pos x="75" y="0"/>
              </a:cxn>
              <a:cxn ang="0">
                <a:pos x="210" y="75"/>
              </a:cxn>
              <a:cxn ang="0">
                <a:pos x="525" y="1125"/>
              </a:cxn>
              <a:cxn ang="0">
                <a:pos x="315" y="1200"/>
              </a:cxn>
              <a:cxn ang="0">
                <a:pos x="0" y="121"/>
              </a:cxn>
            </a:cxnLst>
            <a:rect l="0" t="0" r="r" b="b"/>
            <a:pathLst>
              <a:path w="525" h="1200">
                <a:moveTo>
                  <a:pt x="0" y="121"/>
                </a:moveTo>
                <a:lnTo>
                  <a:pt x="75" y="0"/>
                </a:lnTo>
                <a:lnTo>
                  <a:pt x="210" y="75"/>
                </a:lnTo>
                <a:lnTo>
                  <a:pt x="525" y="1125"/>
                </a:lnTo>
                <a:lnTo>
                  <a:pt x="315" y="1200"/>
                </a:lnTo>
                <a:lnTo>
                  <a:pt x="0" y="121"/>
                </a:lnTo>
                <a:close/>
              </a:path>
            </a:pathLst>
          </a:cu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5" name="Freeform 17"/>
          <p:cNvSpPr>
            <a:spLocks/>
          </p:cNvSpPr>
          <p:nvPr/>
        </p:nvSpPr>
        <p:spPr bwMode="auto">
          <a:xfrm>
            <a:off x="656381" y="3388652"/>
            <a:ext cx="333375" cy="762000"/>
          </a:xfrm>
          <a:custGeom>
            <a:avLst/>
            <a:gdLst/>
            <a:ahLst/>
            <a:cxnLst>
              <a:cxn ang="0">
                <a:pos x="0" y="121"/>
              </a:cxn>
              <a:cxn ang="0">
                <a:pos x="75" y="0"/>
              </a:cxn>
              <a:cxn ang="0">
                <a:pos x="210" y="75"/>
              </a:cxn>
              <a:cxn ang="0">
                <a:pos x="525" y="1125"/>
              </a:cxn>
              <a:cxn ang="0">
                <a:pos x="315" y="1200"/>
              </a:cxn>
              <a:cxn ang="0">
                <a:pos x="0" y="121"/>
              </a:cxn>
            </a:cxnLst>
            <a:rect l="0" t="0" r="r" b="b"/>
            <a:pathLst>
              <a:path w="525" h="1200">
                <a:moveTo>
                  <a:pt x="0" y="121"/>
                </a:moveTo>
                <a:lnTo>
                  <a:pt x="75" y="0"/>
                </a:lnTo>
                <a:lnTo>
                  <a:pt x="210" y="75"/>
                </a:lnTo>
                <a:lnTo>
                  <a:pt x="525" y="1125"/>
                </a:lnTo>
                <a:lnTo>
                  <a:pt x="315" y="1200"/>
                </a:lnTo>
                <a:lnTo>
                  <a:pt x="0" y="121"/>
                </a:lnTo>
                <a:close/>
              </a:path>
            </a:pathLst>
          </a:custGeom>
          <a:gradFill rotWithShape="0">
            <a:gsLst>
              <a:gs pos="0">
                <a:srgbClr val="808080"/>
              </a:gs>
              <a:gs pos="100000">
                <a:srgbClr val="808080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6" name="Oval 18"/>
          <p:cNvSpPr>
            <a:spLocks noChangeArrowheads="1"/>
          </p:cNvSpPr>
          <p:nvPr/>
        </p:nvSpPr>
        <p:spPr bwMode="auto">
          <a:xfrm>
            <a:off x="708769" y="3506127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7" name="Oval 19"/>
          <p:cNvSpPr>
            <a:spLocks noChangeArrowheads="1"/>
          </p:cNvSpPr>
          <p:nvPr/>
        </p:nvSpPr>
        <p:spPr bwMode="auto">
          <a:xfrm>
            <a:off x="3899644" y="2653640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8" name="Oval 20"/>
          <p:cNvSpPr>
            <a:spLocks noChangeArrowheads="1"/>
          </p:cNvSpPr>
          <p:nvPr/>
        </p:nvSpPr>
        <p:spPr bwMode="auto">
          <a:xfrm>
            <a:off x="3956794" y="2853665"/>
            <a:ext cx="90487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9" name="AutoShape 21"/>
          <p:cNvSpPr>
            <a:spLocks noChangeArrowheads="1"/>
          </p:cNvSpPr>
          <p:nvPr/>
        </p:nvSpPr>
        <p:spPr bwMode="auto">
          <a:xfrm rot="-928189">
            <a:off x="499219" y="3388652"/>
            <a:ext cx="319087" cy="1390650"/>
          </a:xfrm>
          <a:prstGeom prst="can">
            <a:avLst>
              <a:gd name="adj" fmla="val 53832"/>
            </a:avLst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rect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0" name="AutoShape 22"/>
          <p:cNvSpPr>
            <a:spLocks noChangeArrowheads="1"/>
          </p:cNvSpPr>
          <p:nvPr/>
        </p:nvSpPr>
        <p:spPr bwMode="auto">
          <a:xfrm rot="-957390">
            <a:off x="4185394" y="2358365"/>
            <a:ext cx="319087" cy="1784350"/>
          </a:xfrm>
          <a:prstGeom prst="can">
            <a:avLst>
              <a:gd name="adj" fmla="val 42924"/>
            </a:avLst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rect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1" name="Rectangle 23" descr="Орех"/>
          <p:cNvSpPr>
            <a:spLocks noChangeArrowheads="1"/>
          </p:cNvSpPr>
          <p:nvPr/>
        </p:nvSpPr>
        <p:spPr bwMode="auto">
          <a:xfrm rot="-2080735">
            <a:off x="1577131" y="3834740"/>
            <a:ext cx="390525" cy="1146175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2" name="Rectangle 24" descr="Орех"/>
          <p:cNvSpPr>
            <a:spLocks noChangeArrowheads="1"/>
          </p:cNvSpPr>
          <p:nvPr/>
        </p:nvSpPr>
        <p:spPr bwMode="auto">
          <a:xfrm rot="2335453">
            <a:off x="2418506" y="3599790"/>
            <a:ext cx="390525" cy="1654175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3" name="Oval 25" descr="Дуб"/>
          <p:cNvSpPr>
            <a:spLocks noChangeArrowheads="1"/>
          </p:cNvSpPr>
          <p:nvPr/>
        </p:nvSpPr>
        <p:spPr bwMode="auto">
          <a:xfrm>
            <a:off x="1770806" y="3480727"/>
            <a:ext cx="887413" cy="925513"/>
          </a:xfrm>
          <a:prstGeom prst="ellips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4" name="Freeform 26"/>
          <p:cNvSpPr>
            <a:spLocks/>
          </p:cNvSpPr>
          <p:nvPr/>
        </p:nvSpPr>
        <p:spPr bwMode="auto">
          <a:xfrm>
            <a:off x="4047281" y="2948915"/>
            <a:ext cx="1000125" cy="504825"/>
          </a:xfrm>
          <a:custGeom>
            <a:avLst/>
            <a:gdLst/>
            <a:ahLst/>
            <a:cxnLst>
              <a:cxn ang="0">
                <a:pos x="1080" y="0"/>
              </a:cxn>
              <a:cxn ang="0">
                <a:pos x="600" y="210"/>
              </a:cxn>
              <a:cxn ang="0">
                <a:pos x="113" y="450"/>
              </a:cxn>
              <a:cxn ang="0">
                <a:pos x="0" y="615"/>
              </a:cxn>
              <a:cxn ang="0">
                <a:pos x="113" y="780"/>
              </a:cxn>
              <a:cxn ang="0">
                <a:pos x="360" y="795"/>
              </a:cxn>
              <a:cxn ang="0">
                <a:pos x="675" y="630"/>
              </a:cxn>
              <a:cxn ang="0">
                <a:pos x="960" y="555"/>
              </a:cxn>
              <a:cxn ang="0">
                <a:pos x="1185" y="645"/>
              </a:cxn>
              <a:cxn ang="0">
                <a:pos x="1440" y="645"/>
              </a:cxn>
              <a:cxn ang="0">
                <a:pos x="1575" y="585"/>
              </a:cxn>
              <a:cxn ang="0">
                <a:pos x="1530" y="360"/>
              </a:cxn>
              <a:cxn ang="0">
                <a:pos x="1425" y="180"/>
              </a:cxn>
              <a:cxn ang="0">
                <a:pos x="1365" y="0"/>
              </a:cxn>
              <a:cxn ang="0">
                <a:pos x="1080" y="0"/>
              </a:cxn>
            </a:cxnLst>
            <a:rect l="0" t="0" r="r" b="b"/>
            <a:pathLst>
              <a:path w="1575" h="795">
                <a:moveTo>
                  <a:pt x="1080" y="0"/>
                </a:moveTo>
                <a:lnTo>
                  <a:pt x="600" y="210"/>
                </a:lnTo>
                <a:lnTo>
                  <a:pt x="113" y="450"/>
                </a:lnTo>
                <a:lnTo>
                  <a:pt x="0" y="615"/>
                </a:lnTo>
                <a:lnTo>
                  <a:pt x="113" y="780"/>
                </a:lnTo>
                <a:lnTo>
                  <a:pt x="360" y="795"/>
                </a:lnTo>
                <a:lnTo>
                  <a:pt x="675" y="630"/>
                </a:lnTo>
                <a:lnTo>
                  <a:pt x="960" y="555"/>
                </a:lnTo>
                <a:lnTo>
                  <a:pt x="1185" y="645"/>
                </a:lnTo>
                <a:lnTo>
                  <a:pt x="1440" y="645"/>
                </a:lnTo>
                <a:lnTo>
                  <a:pt x="1575" y="585"/>
                </a:lnTo>
                <a:lnTo>
                  <a:pt x="1530" y="360"/>
                </a:lnTo>
                <a:lnTo>
                  <a:pt x="1425" y="180"/>
                </a:lnTo>
                <a:lnTo>
                  <a:pt x="1365" y="0"/>
                </a:lnTo>
                <a:lnTo>
                  <a:pt x="1080" y="0"/>
                </a:lnTo>
                <a:close/>
              </a:path>
            </a:pathLst>
          </a:cu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5" name="Freeform 27"/>
          <p:cNvSpPr>
            <a:spLocks/>
          </p:cNvSpPr>
          <p:nvPr/>
        </p:nvSpPr>
        <p:spPr bwMode="auto">
          <a:xfrm>
            <a:off x="3899644" y="3329915"/>
            <a:ext cx="676275" cy="676275"/>
          </a:xfrm>
          <a:custGeom>
            <a:avLst/>
            <a:gdLst/>
            <a:ahLst/>
            <a:cxnLst>
              <a:cxn ang="0">
                <a:pos x="195" y="0"/>
              </a:cxn>
              <a:cxn ang="0">
                <a:pos x="75" y="135"/>
              </a:cxn>
              <a:cxn ang="0">
                <a:pos x="0" y="345"/>
              </a:cxn>
              <a:cxn ang="0">
                <a:pos x="0" y="587"/>
              </a:cxn>
              <a:cxn ang="0">
                <a:pos x="60" y="675"/>
              </a:cxn>
              <a:cxn ang="0">
                <a:pos x="0" y="587"/>
              </a:cxn>
              <a:cxn ang="0">
                <a:pos x="210" y="810"/>
              </a:cxn>
              <a:cxn ang="0">
                <a:pos x="420" y="915"/>
              </a:cxn>
              <a:cxn ang="0">
                <a:pos x="788" y="1065"/>
              </a:cxn>
              <a:cxn ang="0">
                <a:pos x="990" y="975"/>
              </a:cxn>
              <a:cxn ang="0">
                <a:pos x="1065" y="780"/>
              </a:cxn>
              <a:cxn ang="0">
                <a:pos x="945" y="435"/>
              </a:cxn>
              <a:cxn ang="0">
                <a:pos x="825" y="240"/>
              </a:cxn>
              <a:cxn ang="0">
                <a:pos x="788" y="135"/>
              </a:cxn>
              <a:cxn ang="0">
                <a:pos x="615" y="135"/>
              </a:cxn>
              <a:cxn ang="0">
                <a:pos x="510" y="135"/>
              </a:cxn>
              <a:cxn ang="0">
                <a:pos x="323" y="135"/>
              </a:cxn>
              <a:cxn ang="0">
                <a:pos x="195" y="0"/>
              </a:cxn>
            </a:cxnLst>
            <a:rect l="0" t="0" r="r" b="b"/>
            <a:pathLst>
              <a:path w="1065" h="1065">
                <a:moveTo>
                  <a:pt x="195" y="0"/>
                </a:moveTo>
                <a:lnTo>
                  <a:pt x="75" y="135"/>
                </a:lnTo>
                <a:lnTo>
                  <a:pt x="0" y="345"/>
                </a:lnTo>
                <a:lnTo>
                  <a:pt x="0" y="587"/>
                </a:lnTo>
                <a:lnTo>
                  <a:pt x="60" y="675"/>
                </a:lnTo>
                <a:lnTo>
                  <a:pt x="0" y="587"/>
                </a:lnTo>
                <a:lnTo>
                  <a:pt x="210" y="810"/>
                </a:lnTo>
                <a:lnTo>
                  <a:pt x="420" y="915"/>
                </a:lnTo>
                <a:lnTo>
                  <a:pt x="788" y="1065"/>
                </a:lnTo>
                <a:lnTo>
                  <a:pt x="990" y="975"/>
                </a:lnTo>
                <a:lnTo>
                  <a:pt x="1065" y="780"/>
                </a:lnTo>
                <a:lnTo>
                  <a:pt x="945" y="435"/>
                </a:lnTo>
                <a:lnTo>
                  <a:pt x="825" y="240"/>
                </a:lnTo>
                <a:lnTo>
                  <a:pt x="788" y="135"/>
                </a:lnTo>
                <a:lnTo>
                  <a:pt x="615" y="135"/>
                </a:lnTo>
                <a:lnTo>
                  <a:pt x="510" y="135"/>
                </a:lnTo>
                <a:lnTo>
                  <a:pt x="323" y="135"/>
                </a:lnTo>
                <a:lnTo>
                  <a:pt x="195" y="0"/>
                </a:lnTo>
                <a:close/>
              </a:path>
            </a:pathLst>
          </a:cu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6" name="Freeform 28"/>
          <p:cNvSpPr>
            <a:spLocks/>
          </p:cNvSpPr>
          <p:nvPr/>
        </p:nvSpPr>
        <p:spPr bwMode="auto">
          <a:xfrm>
            <a:off x="4504481" y="3282290"/>
            <a:ext cx="542925" cy="619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5" y="975"/>
              </a:cxn>
              <a:cxn ang="0">
                <a:pos x="570" y="855"/>
              </a:cxn>
              <a:cxn ang="0">
                <a:pos x="720" y="765"/>
              </a:cxn>
              <a:cxn ang="0">
                <a:pos x="855" y="450"/>
              </a:cxn>
              <a:cxn ang="0">
                <a:pos x="855" y="90"/>
              </a:cxn>
              <a:cxn ang="0">
                <a:pos x="705" y="0"/>
              </a:cxn>
              <a:cxn ang="0">
                <a:pos x="578" y="0"/>
              </a:cxn>
              <a:cxn ang="0">
                <a:pos x="435" y="90"/>
              </a:cxn>
              <a:cxn ang="0">
                <a:pos x="225" y="90"/>
              </a:cxn>
              <a:cxn ang="0">
                <a:pos x="60" y="90"/>
              </a:cxn>
              <a:cxn ang="0">
                <a:pos x="0" y="0"/>
              </a:cxn>
            </a:cxnLst>
            <a:rect l="0" t="0" r="r" b="b"/>
            <a:pathLst>
              <a:path w="855" h="975">
                <a:moveTo>
                  <a:pt x="0" y="0"/>
                </a:moveTo>
                <a:lnTo>
                  <a:pt x="285" y="975"/>
                </a:lnTo>
                <a:lnTo>
                  <a:pt x="570" y="855"/>
                </a:lnTo>
                <a:lnTo>
                  <a:pt x="720" y="765"/>
                </a:lnTo>
                <a:lnTo>
                  <a:pt x="855" y="450"/>
                </a:lnTo>
                <a:lnTo>
                  <a:pt x="855" y="90"/>
                </a:lnTo>
                <a:lnTo>
                  <a:pt x="705" y="0"/>
                </a:lnTo>
                <a:lnTo>
                  <a:pt x="578" y="0"/>
                </a:lnTo>
                <a:lnTo>
                  <a:pt x="435" y="90"/>
                </a:lnTo>
                <a:lnTo>
                  <a:pt x="225" y="90"/>
                </a:lnTo>
                <a:lnTo>
                  <a:pt x="60" y="9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7" name="Freeform 29"/>
          <p:cNvSpPr>
            <a:spLocks/>
          </p:cNvSpPr>
          <p:nvPr/>
        </p:nvSpPr>
        <p:spPr bwMode="auto">
          <a:xfrm rot="550415">
            <a:off x="4820394" y="2718727"/>
            <a:ext cx="642937" cy="1116013"/>
          </a:xfrm>
          <a:custGeom>
            <a:avLst/>
            <a:gdLst/>
            <a:ahLst/>
            <a:cxnLst>
              <a:cxn ang="0">
                <a:pos x="292" y="0"/>
              </a:cxn>
              <a:cxn ang="0">
                <a:pos x="202" y="15"/>
              </a:cxn>
              <a:cxn ang="0">
                <a:pos x="67" y="105"/>
              </a:cxn>
              <a:cxn ang="0">
                <a:pos x="37" y="660"/>
              </a:cxn>
              <a:cxn ang="0">
                <a:pos x="52" y="720"/>
              </a:cxn>
              <a:cxn ang="0">
                <a:pos x="157" y="765"/>
              </a:cxn>
              <a:cxn ang="0">
                <a:pos x="127" y="975"/>
              </a:cxn>
              <a:cxn ang="0">
                <a:pos x="217" y="1035"/>
              </a:cxn>
              <a:cxn ang="0">
                <a:pos x="202" y="1095"/>
              </a:cxn>
              <a:cxn ang="0">
                <a:pos x="217" y="1215"/>
              </a:cxn>
              <a:cxn ang="0">
                <a:pos x="412" y="1260"/>
              </a:cxn>
              <a:cxn ang="0">
                <a:pos x="517" y="1620"/>
              </a:cxn>
              <a:cxn ang="0">
                <a:pos x="622" y="1680"/>
              </a:cxn>
              <a:cxn ang="0">
                <a:pos x="742" y="1710"/>
              </a:cxn>
              <a:cxn ang="0">
                <a:pos x="922" y="1740"/>
              </a:cxn>
              <a:cxn ang="0">
                <a:pos x="982" y="1560"/>
              </a:cxn>
              <a:cxn ang="0">
                <a:pos x="997" y="1410"/>
              </a:cxn>
              <a:cxn ang="0">
                <a:pos x="1012" y="1365"/>
              </a:cxn>
              <a:cxn ang="0">
                <a:pos x="967" y="1185"/>
              </a:cxn>
              <a:cxn ang="0">
                <a:pos x="802" y="855"/>
              </a:cxn>
              <a:cxn ang="0">
                <a:pos x="772" y="795"/>
              </a:cxn>
              <a:cxn ang="0">
                <a:pos x="757" y="615"/>
              </a:cxn>
              <a:cxn ang="0">
                <a:pos x="697" y="585"/>
              </a:cxn>
              <a:cxn ang="0">
                <a:pos x="607" y="525"/>
              </a:cxn>
              <a:cxn ang="0">
                <a:pos x="547" y="165"/>
              </a:cxn>
              <a:cxn ang="0">
                <a:pos x="382" y="90"/>
              </a:cxn>
              <a:cxn ang="0">
                <a:pos x="292" y="0"/>
              </a:cxn>
            </a:cxnLst>
            <a:rect l="0" t="0" r="r" b="b"/>
            <a:pathLst>
              <a:path w="1013" h="1756">
                <a:moveTo>
                  <a:pt x="292" y="0"/>
                </a:moveTo>
                <a:cubicBezTo>
                  <a:pt x="262" y="5"/>
                  <a:pt x="231" y="5"/>
                  <a:pt x="202" y="15"/>
                </a:cubicBezTo>
                <a:cubicBezTo>
                  <a:pt x="146" y="34"/>
                  <a:pt x="135" y="82"/>
                  <a:pt x="67" y="105"/>
                </a:cubicBezTo>
                <a:cubicBezTo>
                  <a:pt x="0" y="307"/>
                  <a:pt x="37" y="181"/>
                  <a:pt x="37" y="660"/>
                </a:cubicBezTo>
                <a:cubicBezTo>
                  <a:pt x="37" y="681"/>
                  <a:pt x="39" y="704"/>
                  <a:pt x="52" y="720"/>
                </a:cubicBezTo>
                <a:cubicBezTo>
                  <a:pt x="66" y="737"/>
                  <a:pt x="133" y="757"/>
                  <a:pt x="157" y="765"/>
                </a:cubicBezTo>
                <a:cubicBezTo>
                  <a:pt x="131" y="842"/>
                  <a:pt x="71" y="878"/>
                  <a:pt x="127" y="975"/>
                </a:cubicBezTo>
                <a:cubicBezTo>
                  <a:pt x="145" y="1006"/>
                  <a:pt x="217" y="1035"/>
                  <a:pt x="217" y="1035"/>
                </a:cubicBezTo>
                <a:cubicBezTo>
                  <a:pt x="212" y="1055"/>
                  <a:pt x="202" y="1074"/>
                  <a:pt x="202" y="1095"/>
                </a:cubicBezTo>
                <a:cubicBezTo>
                  <a:pt x="202" y="1135"/>
                  <a:pt x="196" y="1180"/>
                  <a:pt x="217" y="1215"/>
                </a:cubicBezTo>
                <a:cubicBezTo>
                  <a:pt x="237" y="1248"/>
                  <a:pt x="404" y="1259"/>
                  <a:pt x="412" y="1260"/>
                </a:cubicBezTo>
                <a:cubicBezTo>
                  <a:pt x="421" y="1435"/>
                  <a:pt x="353" y="1579"/>
                  <a:pt x="517" y="1620"/>
                </a:cubicBezTo>
                <a:cubicBezTo>
                  <a:pt x="576" y="1664"/>
                  <a:pt x="562" y="1664"/>
                  <a:pt x="622" y="1680"/>
                </a:cubicBezTo>
                <a:cubicBezTo>
                  <a:pt x="662" y="1691"/>
                  <a:pt x="742" y="1710"/>
                  <a:pt x="742" y="1710"/>
                </a:cubicBezTo>
                <a:cubicBezTo>
                  <a:pt x="810" y="1756"/>
                  <a:pt x="841" y="1756"/>
                  <a:pt x="922" y="1740"/>
                </a:cubicBezTo>
                <a:cubicBezTo>
                  <a:pt x="960" y="1683"/>
                  <a:pt x="966" y="1626"/>
                  <a:pt x="982" y="1560"/>
                </a:cubicBezTo>
                <a:cubicBezTo>
                  <a:pt x="987" y="1510"/>
                  <a:pt x="989" y="1460"/>
                  <a:pt x="997" y="1410"/>
                </a:cubicBezTo>
                <a:cubicBezTo>
                  <a:pt x="999" y="1394"/>
                  <a:pt x="1013" y="1381"/>
                  <a:pt x="1012" y="1365"/>
                </a:cubicBezTo>
                <a:cubicBezTo>
                  <a:pt x="1006" y="1298"/>
                  <a:pt x="987" y="1245"/>
                  <a:pt x="967" y="1185"/>
                </a:cubicBezTo>
                <a:cubicBezTo>
                  <a:pt x="954" y="1008"/>
                  <a:pt x="985" y="916"/>
                  <a:pt x="802" y="855"/>
                </a:cubicBezTo>
                <a:cubicBezTo>
                  <a:pt x="792" y="835"/>
                  <a:pt x="776" y="817"/>
                  <a:pt x="772" y="795"/>
                </a:cubicBezTo>
                <a:cubicBezTo>
                  <a:pt x="761" y="736"/>
                  <a:pt x="777" y="672"/>
                  <a:pt x="757" y="615"/>
                </a:cubicBezTo>
                <a:cubicBezTo>
                  <a:pt x="749" y="594"/>
                  <a:pt x="715" y="598"/>
                  <a:pt x="697" y="585"/>
                </a:cubicBezTo>
                <a:cubicBezTo>
                  <a:pt x="599" y="515"/>
                  <a:pt x="704" y="557"/>
                  <a:pt x="607" y="525"/>
                </a:cubicBezTo>
                <a:cubicBezTo>
                  <a:pt x="517" y="345"/>
                  <a:pt x="646" y="621"/>
                  <a:pt x="547" y="165"/>
                </a:cubicBezTo>
                <a:cubicBezTo>
                  <a:pt x="534" y="106"/>
                  <a:pt x="382" y="90"/>
                  <a:pt x="382" y="90"/>
                </a:cubicBezTo>
                <a:cubicBezTo>
                  <a:pt x="329" y="55"/>
                  <a:pt x="333" y="41"/>
                  <a:pt x="292" y="0"/>
                </a:cubicBezTo>
                <a:close/>
              </a:path>
            </a:pathLst>
          </a:custGeom>
          <a:gradFill rotWithShape="0">
            <a:gsLst>
              <a:gs pos="0">
                <a:srgbClr val="E36C0A"/>
              </a:gs>
              <a:gs pos="100000">
                <a:srgbClr val="E36C0A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8" name="Freeform 30"/>
          <p:cNvSpPr>
            <a:spLocks/>
          </p:cNvSpPr>
          <p:nvPr/>
        </p:nvSpPr>
        <p:spPr bwMode="auto">
          <a:xfrm>
            <a:off x="5047406" y="2358365"/>
            <a:ext cx="820738" cy="1381125"/>
          </a:xfrm>
          <a:custGeom>
            <a:avLst/>
            <a:gdLst/>
            <a:ahLst/>
            <a:cxnLst>
              <a:cxn ang="0">
                <a:pos x="25" y="599"/>
              </a:cxn>
              <a:cxn ang="0">
                <a:pos x="100" y="524"/>
              </a:cxn>
              <a:cxn ang="0">
                <a:pos x="160" y="479"/>
              </a:cxn>
              <a:cxn ang="0">
                <a:pos x="340" y="299"/>
              </a:cxn>
              <a:cxn ang="0">
                <a:pos x="460" y="164"/>
              </a:cxn>
              <a:cxn ang="0">
                <a:pos x="490" y="119"/>
              </a:cxn>
              <a:cxn ang="0">
                <a:pos x="535" y="89"/>
              </a:cxn>
              <a:cxn ang="0">
                <a:pos x="595" y="14"/>
              </a:cxn>
              <a:cxn ang="0">
                <a:pos x="640" y="44"/>
              </a:cxn>
              <a:cxn ang="0">
                <a:pos x="640" y="194"/>
              </a:cxn>
              <a:cxn ang="0">
                <a:pos x="700" y="224"/>
              </a:cxn>
              <a:cxn ang="0">
                <a:pos x="745" y="404"/>
              </a:cxn>
              <a:cxn ang="0">
                <a:pos x="760" y="479"/>
              </a:cxn>
              <a:cxn ang="0">
                <a:pos x="805" y="509"/>
              </a:cxn>
              <a:cxn ang="0">
                <a:pos x="835" y="554"/>
              </a:cxn>
              <a:cxn ang="0">
                <a:pos x="865" y="659"/>
              </a:cxn>
              <a:cxn ang="0">
                <a:pos x="1000" y="704"/>
              </a:cxn>
              <a:cxn ang="0">
                <a:pos x="1075" y="734"/>
              </a:cxn>
              <a:cxn ang="0">
                <a:pos x="1090" y="794"/>
              </a:cxn>
              <a:cxn ang="0">
                <a:pos x="1030" y="884"/>
              </a:cxn>
              <a:cxn ang="0">
                <a:pos x="1015" y="929"/>
              </a:cxn>
              <a:cxn ang="0">
                <a:pos x="1030" y="1094"/>
              </a:cxn>
              <a:cxn ang="0">
                <a:pos x="1075" y="1124"/>
              </a:cxn>
              <a:cxn ang="0">
                <a:pos x="1090" y="1199"/>
              </a:cxn>
              <a:cxn ang="0">
                <a:pos x="1210" y="1259"/>
              </a:cxn>
              <a:cxn ang="0">
                <a:pos x="1150" y="1364"/>
              </a:cxn>
              <a:cxn ang="0">
                <a:pos x="1240" y="1874"/>
              </a:cxn>
              <a:cxn ang="0">
                <a:pos x="1255" y="2159"/>
              </a:cxn>
              <a:cxn ang="0">
                <a:pos x="1210" y="2174"/>
              </a:cxn>
              <a:cxn ang="0">
                <a:pos x="1075" y="2159"/>
              </a:cxn>
              <a:cxn ang="0">
                <a:pos x="1030" y="2129"/>
              </a:cxn>
              <a:cxn ang="0">
                <a:pos x="880" y="2114"/>
              </a:cxn>
              <a:cxn ang="0">
                <a:pos x="580" y="2069"/>
              </a:cxn>
              <a:cxn ang="0">
                <a:pos x="550" y="1859"/>
              </a:cxn>
              <a:cxn ang="0">
                <a:pos x="430" y="1814"/>
              </a:cxn>
              <a:cxn ang="0">
                <a:pos x="535" y="1799"/>
              </a:cxn>
              <a:cxn ang="0">
                <a:pos x="505" y="1649"/>
              </a:cxn>
              <a:cxn ang="0">
                <a:pos x="490" y="1394"/>
              </a:cxn>
              <a:cxn ang="0">
                <a:pos x="340" y="1379"/>
              </a:cxn>
              <a:cxn ang="0">
                <a:pos x="280" y="1169"/>
              </a:cxn>
              <a:cxn ang="0">
                <a:pos x="250" y="1049"/>
              </a:cxn>
              <a:cxn ang="0">
                <a:pos x="235" y="944"/>
              </a:cxn>
              <a:cxn ang="0">
                <a:pos x="190" y="914"/>
              </a:cxn>
              <a:cxn ang="0">
                <a:pos x="55" y="899"/>
              </a:cxn>
              <a:cxn ang="0">
                <a:pos x="100" y="629"/>
              </a:cxn>
              <a:cxn ang="0">
                <a:pos x="145" y="644"/>
              </a:cxn>
              <a:cxn ang="0">
                <a:pos x="115" y="629"/>
              </a:cxn>
            </a:cxnLst>
            <a:rect l="0" t="0" r="r" b="b"/>
            <a:pathLst>
              <a:path w="1293" h="2174">
                <a:moveTo>
                  <a:pt x="25" y="599"/>
                </a:moveTo>
                <a:cubicBezTo>
                  <a:pt x="145" y="519"/>
                  <a:pt x="0" y="624"/>
                  <a:pt x="100" y="524"/>
                </a:cubicBezTo>
                <a:cubicBezTo>
                  <a:pt x="118" y="506"/>
                  <a:pt x="141" y="496"/>
                  <a:pt x="160" y="479"/>
                </a:cubicBezTo>
                <a:cubicBezTo>
                  <a:pt x="222" y="423"/>
                  <a:pt x="280" y="359"/>
                  <a:pt x="340" y="299"/>
                </a:cubicBezTo>
                <a:cubicBezTo>
                  <a:pt x="386" y="253"/>
                  <a:pt x="403" y="202"/>
                  <a:pt x="460" y="164"/>
                </a:cubicBezTo>
                <a:cubicBezTo>
                  <a:pt x="470" y="149"/>
                  <a:pt x="477" y="132"/>
                  <a:pt x="490" y="119"/>
                </a:cubicBezTo>
                <a:cubicBezTo>
                  <a:pt x="503" y="106"/>
                  <a:pt x="525" y="104"/>
                  <a:pt x="535" y="89"/>
                </a:cubicBezTo>
                <a:cubicBezTo>
                  <a:pt x="594" y="0"/>
                  <a:pt x="499" y="46"/>
                  <a:pt x="595" y="14"/>
                </a:cubicBezTo>
                <a:cubicBezTo>
                  <a:pt x="610" y="24"/>
                  <a:pt x="636" y="27"/>
                  <a:pt x="640" y="44"/>
                </a:cubicBezTo>
                <a:cubicBezTo>
                  <a:pt x="654" y="101"/>
                  <a:pt x="595" y="141"/>
                  <a:pt x="640" y="194"/>
                </a:cubicBezTo>
                <a:cubicBezTo>
                  <a:pt x="654" y="211"/>
                  <a:pt x="680" y="214"/>
                  <a:pt x="700" y="224"/>
                </a:cubicBezTo>
                <a:cubicBezTo>
                  <a:pt x="715" y="284"/>
                  <a:pt x="730" y="344"/>
                  <a:pt x="745" y="404"/>
                </a:cubicBezTo>
                <a:cubicBezTo>
                  <a:pt x="751" y="429"/>
                  <a:pt x="747" y="457"/>
                  <a:pt x="760" y="479"/>
                </a:cubicBezTo>
                <a:cubicBezTo>
                  <a:pt x="769" y="495"/>
                  <a:pt x="790" y="499"/>
                  <a:pt x="805" y="509"/>
                </a:cubicBezTo>
                <a:cubicBezTo>
                  <a:pt x="815" y="524"/>
                  <a:pt x="828" y="537"/>
                  <a:pt x="835" y="554"/>
                </a:cubicBezTo>
                <a:cubicBezTo>
                  <a:pt x="849" y="588"/>
                  <a:pt x="838" y="635"/>
                  <a:pt x="865" y="659"/>
                </a:cubicBezTo>
                <a:cubicBezTo>
                  <a:pt x="900" y="691"/>
                  <a:pt x="955" y="689"/>
                  <a:pt x="1000" y="704"/>
                </a:cubicBezTo>
                <a:cubicBezTo>
                  <a:pt x="1026" y="713"/>
                  <a:pt x="1050" y="724"/>
                  <a:pt x="1075" y="734"/>
                </a:cubicBezTo>
                <a:cubicBezTo>
                  <a:pt x="1080" y="754"/>
                  <a:pt x="1096" y="774"/>
                  <a:pt x="1090" y="794"/>
                </a:cubicBezTo>
                <a:cubicBezTo>
                  <a:pt x="1080" y="829"/>
                  <a:pt x="1041" y="850"/>
                  <a:pt x="1030" y="884"/>
                </a:cubicBezTo>
                <a:cubicBezTo>
                  <a:pt x="1025" y="899"/>
                  <a:pt x="1020" y="914"/>
                  <a:pt x="1015" y="929"/>
                </a:cubicBezTo>
                <a:cubicBezTo>
                  <a:pt x="1020" y="984"/>
                  <a:pt x="1014" y="1041"/>
                  <a:pt x="1030" y="1094"/>
                </a:cubicBezTo>
                <a:cubicBezTo>
                  <a:pt x="1035" y="1111"/>
                  <a:pt x="1066" y="1108"/>
                  <a:pt x="1075" y="1124"/>
                </a:cubicBezTo>
                <a:cubicBezTo>
                  <a:pt x="1088" y="1146"/>
                  <a:pt x="1072" y="1181"/>
                  <a:pt x="1090" y="1199"/>
                </a:cubicBezTo>
                <a:cubicBezTo>
                  <a:pt x="1122" y="1231"/>
                  <a:pt x="1210" y="1259"/>
                  <a:pt x="1210" y="1259"/>
                </a:cubicBezTo>
                <a:cubicBezTo>
                  <a:pt x="1234" y="1332"/>
                  <a:pt x="1220" y="1341"/>
                  <a:pt x="1150" y="1364"/>
                </a:cubicBezTo>
                <a:cubicBezTo>
                  <a:pt x="1075" y="1477"/>
                  <a:pt x="1104" y="1784"/>
                  <a:pt x="1240" y="1874"/>
                </a:cubicBezTo>
                <a:cubicBezTo>
                  <a:pt x="1260" y="1972"/>
                  <a:pt x="1293" y="2055"/>
                  <a:pt x="1255" y="2159"/>
                </a:cubicBezTo>
                <a:cubicBezTo>
                  <a:pt x="1250" y="2174"/>
                  <a:pt x="1225" y="2169"/>
                  <a:pt x="1210" y="2174"/>
                </a:cubicBezTo>
                <a:cubicBezTo>
                  <a:pt x="1165" y="2169"/>
                  <a:pt x="1119" y="2170"/>
                  <a:pt x="1075" y="2159"/>
                </a:cubicBezTo>
                <a:cubicBezTo>
                  <a:pt x="1058" y="2155"/>
                  <a:pt x="1048" y="2133"/>
                  <a:pt x="1030" y="2129"/>
                </a:cubicBezTo>
                <a:cubicBezTo>
                  <a:pt x="981" y="2118"/>
                  <a:pt x="930" y="2119"/>
                  <a:pt x="880" y="2114"/>
                </a:cubicBezTo>
                <a:cubicBezTo>
                  <a:pt x="780" y="2089"/>
                  <a:pt x="683" y="2079"/>
                  <a:pt x="580" y="2069"/>
                </a:cubicBezTo>
                <a:cubicBezTo>
                  <a:pt x="558" y="2002"/>
                  <a:pt x="575" y="1925"/>
                  <a:pt x="550" y="1859"/>
                </a:cubicBezTo>
                <a:cubicBezTo>
                  <a:pt x="542" y="1837"/>
                  <a:pt x="447" y="1818"/>
                  <a:pt x="430" y="1814"/>
                </a:cubicBezTo>
                <a:cubicBezTo>
                  <a:pt x="465" y="1809"/>
                  <a:pt x="514" y="1827"/>
                  <a:pt x="535" y="1799"/>
                </a:cubicBezTo>
                <a:cubicBezTo>
                  <a:pt x="551" y="1778"/>
                  <a:pt x="516" y="1683"/>
                  <a:pt x="505" y="1649"/>
                </a:cubicBezTo>
                <a:cubicBezTo>
                  <a:pt x="500" y="1564"/>
                  <a:pt x="534" y="1467"/>
                  <a:pt x="490" y="1394"/>
                </a:cubicBezTo>
                <a:cubicBezTo>
                  <a:pt x="464" y="1351"/>
                  <a:pt x="371" y="1419"/>
                  <a:pt x="340" y="1379"/>
                </a:cubicBezTo>
                <a:cubicBezTo>
                  <a:pt x="121" y="1101"/>
                  <a:pt x="436" y="1221"/>
                  <a:pt x="280" y="1169"/>
                </a:cubicBezTo>
                <a:cubicBezTo>
                  <a:pt x="270" y="1129"/>
                  <a:pt x="256" y="1090"/>
                  <a:pt x="250" y="1049"/>
                </a:cubicBezTo>
                <a:cubicBezTo>
                  <a:pt x="245" y="1014"/>
                  <a:pt x="249" y="976"/>
                  <a:pt x="235" y="944"/>
                </a:cubicBezTo>
                <a:cubicBezTo>
                  <a:pt x="228" y="928"/>
                  <a:pt x="207" y="918"/>
                  <a:pt x="190" y="914"/>
                </a:cubicBezTo>
                <a:cubicBezTo>
                  <a:pt x="146" y="903"/>
                  <a:pt x="100" y="904"/>
                  <a:pt x="55" y="899"/>
                </a:cubicBezTo>
                <a:cubicBezTo>
                  <a:pt x="70" y="809"/>
                  <a:pt x="70" y="715"/>
                  <a:pt x="100" y="629"/>
                </a:cubicBezTo>
                <a:cubicBezTo>
                  <a:pt x="105" y="614"/>
                  <a:pt x="129" y="644"/>
                  <a:pt x="145" y="644"/>
                </a:cubicBezTo>
                <a:cubicBezTo>
                  <a:pt x="156" y="644"/>
                  <a:pt x="125" y="634"/>
                  <a:pt x="115" y="629"/>
                </a:cubicBezTo>
              </a:path>
            </a:pathLst>
          </a:custGeom>
          <a:gradFill rotWithShape="0">
            <a:gsLst>
              <a:gs pos="0">
                <a:srgbClr val="548DD4"/>
              </a:gs>
              <a:gs pos="100000">
                <a:srgbClr val="548DD4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9" name="Freeform 31"/>
          <p:cNvSpPr>
            <a:spLocks/>
          </p:cNvSpPr>
          <p:nvPr/>
        </p:nvSpPr>
        <p:spPr bwMode="auto">
          <a:xfrm>
            <a:off x="799256" y="2537752"/>
            <a:ext cx="3200400" cy="1552575"/>
          </a:xfrm>
          <a:custGeom>
            <a:avLst/>
            <a:gdLst/>
            <a:ahLst/>
            <a:cxnLst>
              <a:cxn ang="0">
                <a:pos x="300" y="2444"/>
              </a:cxn>
              <a:cxn ang="0">
                <a:pos x="360" y="2024"/>
              </a:cxn>
              <a:cxn ang="0">
                <a:pos x="675" y="2309"/>
              </a:cxn>
              <a:cxn ang="0">
                <a:pos x="735" y="1964"/>
              </a:cxn>
              <a:cxn ang="0">
                <a:pos x="1035" y="2174"/>
              </a:cxn>
              <a:cxn ang="0">
                <a:pos x="1140" y="1829"/>
              </a:cxn>
              <a:cxn ang="0">
                <a:pos x="1440" y="2024"/>
              </a:cxn>
              <a:cxn ang="0">
                <a:pos x="1605" y="1679"/>
              </a:cxn>
              <a:cxn ang="0">
                <a:pos x="1860" y="1889"/>
              </a:cxn>
              <a:cxn ang="0">
                <a:pos x="1995" y="1574"/>
              </a:cxn>
              <a:cxn ang="0">
                <a:pos x="2235" y="1799"/>
              </a:cxn>
              <a:cxn ang="0">
                <a:pos x="2370" y="1514"/>
              </a:cxn>
              <a:cxn ang="0">
                <a:pos x="2640" y="1694"/>
              </a:cxn>
              <a:cxn ang="0">
                <a:pos x="2850" y="1395"/>
              </a:cxn>
              <a:cxn ang="0">
                <a:pos x="3180" y="1589"/>
              </a:cxn>
              <a:cxn ang="0">
                <a:pos x="3315" y="1244"/>
              </a:cxn>
              <a:cxn ang="0">
                <a:pos x="3585" y="1424"/>
              </a:cxn>
              <a:cxn ang="0">
                <a:pos x="3720" y="1139"/>
              </a:cxn>
              <a:cxn ang="0">
                <a:pos x="3960" y="1334"/>
              </a:cxn>
              <a:cxn ang="0">
                <a:pos x="3990" y="1034"/>
              </a:cxn>
              <a:cxn ang="0">
                <a:pos x="4260" y="1214"/>
              </a:cxn>
              <a:cxn ang="0">
                <a:pos x="4380" y="929"/>
              </a:cxn>
              <a:cxn ang="0">
                <a:pos x="4680" y="1109"/>
              </a:cxn>
              <a:cxn ang="0">
                <a:pos x="4785" y="779"/>
              </a:cxn>
              <a:cxn ang="0">
                <a:pos x="5040" y="1019"/>
              </a:cxn>
              <a:cxn ang="0">
                <a:pos x="4740" y="0"/>
              </a:cxn>
              <a:cxn ang="0">
                <a:pos x="0" y="1396"/>
              </a:cxn>
              <a:cxn ang="0">
                <a:pos x="300" y="2444"/>
              </a:cxn>
            </a:cxnLst>
            <a:rect l="0" t="0" r="r" b="b"/>
            <a:pathLst>
              <a:path w="5040" h="2444">
                <a:moveTo>
                  <a:pt x="300" y="2444"/>
                </a:moveTo>
                <a:lnTo>
                  <a:pt x="360" y="2024"/>
                </a:lnTo>
                <a:lnTo>
                  <a:pt x="675" y="2309"/>
                </a:lnTo>
                <a:lnTo>
                  <a:pt x="735" y="1964"/>
                </a:lnTo>
                <a:lnTo>
                  <a:pt x="1035" y="2174"/>
                </a:lnTo>
                <a:lnTo>
                  <a:pt x="1140" y="1829"/>
                </a:lnTo>
                <a:lnTo>
                  <a:pt x="1440" y="2024"/>
                </a:lnTo>
                <a:lnTo>
                  <a:pt x="1605" y="1679"/>
                </a:lnTo>
                <a:lnTo>
                  <a:pt x="1860" y="1889"/>
                </a:lnTo>
                <a:lnTo>
                  <a:pt x="1995" y="1574"/>
                </a:lnTo>
                <a:lnTo>
                  <a:pt x="2235" y="1799"/>
                </a:lnTo>
                <a:lnTo>
                  <a:pt x="2370" y="1514"/>
                </a:lnTo>
                <a:lnTo>
                  <a:pt x="2640" y="1694"/>
                </a:lnTo>
                <a:lnTo>
                  <a:pt x="2850" y="1395"/>
                </a:lnTo>
                <a:lnTo>
                  <a:pt x="3180" y="1589"/>
                </a:lnTo>
                <a:lnTo>
                  <a:pt x="3315" y="1244"/>
                </a:lnTo>
                <a:lnTo>
                  <a:pt x="3585" y="1424"/>
                </a:lnTo>
                <a:lnTo>
                  <a:pt x="3720" y="1139"/>
                </a:lnTo>
                <a:lnTo>
                  <a:pt x="3960" y="1334"/>
                </a:lnTo>
                <a:lnTo>
                  <a:pt x="3990" y="1034"/>
                </a:lnTo>
                <a:lnTo>
                  <a:pt x="4260" y="1214"/>
                </a:lnTo>
                <a:lnTo>
                  <a:pt x="4380" y="929"/>
                </a:lnTo>
                <a:lnTo>
                  <a:pt x="4680" y="1109"/>
                </a:lnTo>
                <a:lnTo>
                  <a:pt x="4785" y="779"/>
                </a:lnTo>
                <a:lnTo>
                  <a:pt x="5040" y="1019"/>
                </a:lnTo>
                <a:lnTo>
                  <a:pt x="4740" y="0"/>
                </a:lnTo>
                <a:lnTo>
                  <a:pt x="0" y="1396"/>
                </a:lnTo>
                <a:lnTo>
                  <a:pt x="300" y="2444"/>
                </a:lnTo>
                <a:close/>
              </a:path>
            </a:pathLst>
          </a:custGeom>
          <a:gradFill rotWithShape="0">
            <a:gsLst>
              <a:gs pos="0">
                <a:srgbClr val="DDD8C2"/>
              </a:gs>
              <a:gs pos="100000">
                <a:srgbClr val="DDD8C2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60" name="Oval 32"/>
          <p:cNvSpPr>
            <a:spLocks noChangeArrowheads="1"/>
          </p:cNvSpPr>
          <p:nvPr/>
        </p:nvSpPr>
        <p:spPr bwMode="auto">
          <a:xfrm>
            <a:off x="799256" y="3806165"/>
            <a:ext cx="90488" cy="95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280790" y="1052736"/>
            <a:ext cx="62651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«Работаем без напарника»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96136" y="1700808"/>
            <a:ext cx="3096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От налипшей сосновой смолы пилу легко очистить керосином, а когда пилятся лиственные поленья, избежать налипания удастся, подливая летом в пропил воду.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6588224" y="2132856"/>
            <a:ext cx="2086521" cy="3816423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 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000" dirty="0"/>
              <a:t> 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1969181" y="811451"/>
            <a:ext cx="48883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«Стекла не выпадут»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2132856"/>
            <a:ext cx="31683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Если нижняя доска навесной книжной полки прогибается от тяжести книг и стекла выпадают, то избежать этой неприятности можно.</a:t>
            </a:r>
            <a:endParaRPr lang="ru-RU" sz="2800" dirty="0"/>
          </a:p>
        </p:txBody>
      </p:sp>
      <p:sp>
        <p:nvSpPr>
          <p:cNvPr id="15" name="Куб 14"/>
          <p:cNvSpPr/>
          <p:nvPr/>
        </p:nvSpPr>
        <p:spPr>
          <a:xfrm>
            <a:off x="1148667" y="1678774"/>
            <a:ext cx="2520280" cy="3456384"/>
          </a:xfrm>
          <a:prstGeom prst="cube">
            <a:avLst>
              <a:gd name="adj" fmla="val 68065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48667" y="3429000"/>
            <a:ext cx="792088" cy="166209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араллелограмм 17"/>
          <p:cNvSpPr/>
          <p:nvPr/>
        </p:nvSpPr>
        <p:spPr>
          <a:xfrm rot="18889549">
            <a:off x="1242529" y="3262118"/>
            <a:ext cx="2285883" cy="1151223"/>
          </a:xfrm>
          <a:prstGeom prst="parallelogram">
            <a:avLst>
              <a:gd name="adj" fmla="val 9913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араллелограмм 18"/>
          <p:cNvSpPr/>
          <p:nvPr/>
        </p:nvSpPr>
        <p:spPr>
          <a:xfrm rot="18889549">
            <a:off x="2087633" y="2403546"/>
            <a:ext cx="2291115" cy="1151534"/>
          </a:xfrm>
          <a:prstGeom prst="parallelogram">
            <a:avLst>
              <a:gd name="adj" fmla="val 9913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98289" y="3356992"/>
            <a:ext cx="45719" cy="18002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H="1">
            <a:off x="4549967" y="3284984"/>
            <a:ext cx="144015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flipH="1">
            <a:off x="4549966" y="5157192"/>
            <a:ext cx="144015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1969181" y="811451"/>
            <a:ext cx="48883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«Стекла не выпадут»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6016" y="1916832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Необходимо верхнюю и нижнюю доски книжной полки соединить велосипедной спицей с гайкой. Загнутую часть предварительно нагревают и расправляют. </a:t>
            </a:r>
            <a:endParaRPr lang="ru-RU" sz="2400" dirty="0"/>
          </a:p>
        </p:txBody>
      </p:sp>
      <p:sp>
        <p:nvSpPr>
          <p:cNvPr id="15" name="Куб 14"/>
          <p:cNvSpPr/>
          <p:nvPr/>
        </p:nvSpPr>
        <p:spPr>
          <a:xfrm>
            <a:off x="1148667" y="1678774"/>
            <a:ext cx="2520280" cy="3456384"/>
          </a:xfrm>
          <a:prstGeom prst="cube">
            <a:avLst>
              <a:gd name="adj" fmla="val 68065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48667" y="3429000"/>
            <a:ext cx="792088" cy="166209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H="1">
            <a:off x="2433794" y="2420888"/>
            <a:ext cx="144015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447764" y="2960948"/>
            <a:ext cx="79208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2843809" y="3429000"/>
            <a:ext cx="758245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018835" y="3422929"/>
            <a:ext cx="838944" cy="817241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2483768" y="2852936"/>
            <a:ext cx="72008" cy="1296144"/>
          </a:xfrm>
          <a:prstGeom prst="roundRect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flipH="1">
            <a:off x="2444811" y="4149080"/>
            <a:ext cx="144015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 animBg="1"/>
      <p:bldP spid="20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1969181" y="811451"/>
            <a:ext cx="48883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«Стекла не выпадут»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Куб 14"/>
          <p:cNvSpPr/>
          <p:nvPr/>
        </p:nvSpPr>
        <p:spPr>
          <a:xfrm>
            <a:off x="1148667" y="1678774"/>
            <a:ext cx="2520280" cy="3456384"/>
          </a:xfrm>
          <a:prstGeom prst="cube">
            <a:avLst>
              <a:gd name="adj" fmla="val 68065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48667" y="3429000"/>
            <a:ext cx="792088" cy="166209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H="1">
            <a:off x="2433794" y="2420888"/>
            <a:ext cx="144015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2447764" y="2960948"/>
            <a:ext cx="79208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2843809" y="3429000"/>
            <a:ext cx="758245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018835" y="3422929"/>
            <a:ext cx="838944" cy="817241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2483768" y="2852936"/>
            <a:ext cx="72008" cy="1296144"/>
          </a:xfrm>
          <a:prstGeom prst="roundRect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flipH="1">
            <a:off x="2444811" y="4149080"/>
            <a:ext cx="144015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араллелограмм 22"/>
          <p:cNvSpPr/>
          <p:nvPr/>
        </p:nvSpPr>
        <p:spPr>
          <a:xfrm rot="18889549">
            <a:off x="1242529" y="3262118"/>
            <a:ext cx="2285883" cy="1151223"/>
          </a:xfrm>
          <a:prstGeom prst="parallelogram">
            <a:avLst>
              <a:gd name="adj" fmla="val 9913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араллелограмм 23"/>
          <p:cNvSpPr/>
          <p:nvPr/>
        </p:nvSpPr>
        <p:spPr>
          <a:xfrm rot="18889549">
            <a:off x="2087633" y="2403546"/>
            <a:ext cx="2291115" cy="1151534"/>
          </a:xfrm>
          <a:prstGeom prst="parallelogram">
            <a:avLst>
              <a:gd name="adj" fmla="val 9913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292080" y="2276872"/>
            <a:ext cx="29523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Укрепив доски книжного шкафа, следует установить витринные стекла.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Цилиндр 22"/>
          <p:cNvSpPr/>
          <p:nvPr/>
        </p:nvSpPr>
        <p:spPr>
          <a:xfrm>
            <a:off x="2843808" y="1844824"/>
            <a:ext cx="144016" cy="2880320"/>
          </a:xfrm>
          <a:prstGeom prst="ca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Заголовок 34"/>
          <p:cNvSpPr txBox="1">
            <a:spLocks/>
          </p:cNvSpPr>
          <p:nvPr/>
        </p:nvSpPr>
        <p:spPr>
          <a:xfrm>
            <a:off x="2771800" y="692696"/>
            <a:ext cx="3888432" cy="50405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99638" y="980728"/>
            <a:ext cx="5950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«Бирки для маркировки»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4088" y="2060848"/>
            <a:ext cx="34563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Лучшие бирки для маркировки саженцев, черенков, прививок получаются из кусочков тонкого алюминия. Надписи, нацарапанные шилом и натертые цветным воском,  держатся на них многие годы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  <p:sp>
        <p:nvSpPr>
          <p:cNvPr id="17" name="Параллелограмм 16"/>
          <p:cNvSpPr/>
          <p:nvPr/>
        </p:nvSpPr>
        <p:spPr>
          <a:xfrm>
            <a:off x="683568" y="2420888"/>
            <a:ext cx="4464496" cy="1656184"/>
          </a:xfrm>
          <a:prstGeom prst="parallelogram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Segoe Script" pitchFamily="66" charset="0"/>
                <a:ea typeface="Microsoft Yi Baiti" pitchFamily="66" charset="0"/>
              </a:rPr>
              <a:t>МОРКОВЬ</a:t>
            </a:r>
            <a:endParaRPr lang="ru-RU" sz="3200" dirty="0">
              <a:solidFill>
                <a:srgbClr val="FF0000"/>
              </a:solidFill>
              <a:latin typeface="Segoe Script" pitchFamily="66" charset="0"/>
              <a:ea typeface="Microsoft Yi Baiti" pitchFamily="66" charset="0"/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686719" y="5095301"/>
            <a:ext cx="2530207" cy="1584593"/>
          </a:xfrm>
          <a:custGeom>
            <a:avLst/>
            <a:gdLst>
              <a:gd name="connsiteX0" fmla="*/ 392934 w 2530207"/>
              <a:gd name="connsiteY0" fmla="*/ 1019060 h 1584593"/>
              <a:gd name="connsiteX1" fmla="*/ 1263267 w 2530207"/>
              <a:gd name="connsiteY1" fmla="*/ 203812 h 1584593"/>
              <a:gd name="connsiteX2" fmla="*/ 1748009 w 2530207"/>
              <a:gd name="connsiteY2" fmla="*/ 27542 h 1584593"/>
              <a:gd name="connsiteX3" fmla="*/ 2133599 w 2530207"/>
              <a:gd name="connsiteY3" fmla="*/ 38559 h 1584593"/>
              <a:gd name="connsiteX4" fmla="*/ 2409021 w 2530207"/>
              <a:gd name="connsiteY4" fmla="*/ 247880 h 1584593"/>
              <a:gd name="connsiteX5" fmla="*/ 2508173 w 2530207"/>
              <a:gd name="connsiteY5" fmla="*/ 534318 h 1584593"/>
              <a:gd name="connsiteX6" fmla="*/ 2276818 w 2530207"/>
              <a:gd name="connsiteY6" fmla="*/ 842791 h 1584593"/>
              <a:gd name="connsiteX7" fmla="*/ 1494621 w 2530207"/>
              <a:gd name="connsiteY7" fmla="*/ 1184313 h 1584593"/>
              <a:gd name="connsiteX8" fmla="*/ 503103 w 2530207"/>
              <a:gd name="connsiteY8" fmla="*/ 1437701 h 1584593"/>
              <a:gd name="connsiteX9" fmla="*/ 18361 w 2530207"/>
              <a:gd name="connsiteY9" fmla="*/ 1514819 h 1584593"/>
              <a:gd name="connsiteX10" fmla="*/ 392934 w 2530207"/>
              <a:gd name="connsiteY10" fmla="*/ 1019060 h 158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30207" h="1584593">
                <a:moveTo>
                  <a:pt x="392934" y="1019060"/>
                </a:moveTo>
                <a:cubicBezTo>
                  <a:pt x="600418" y="800559"/>
                  <a:pt x="1037421" y="369065"/>
                  <a:pt x="1263267" y="203812"/>
                </a:cubicBezTo>
                <a:cubicBezTo>
                  <a:pt x="1489113" y="38559"/>
                  <a:pt x="1602954" y="55084"/>
                  <a:pt x="1748009" y="27542"/>
                </a:cubicBezTo>
                <a:cubicBezTo>
                  <a:pt x="1893064" y="0"/>
                  <a:pt x="2023430" y="1836"/>
                  <a:pt x="2133599" y="38559"/>
                </a:cubicBezTo>
                <a:cubicBezTo>
                  <a:pt x="2243768" y="75282"/>
                  <a:pt x="2346592" y="165254"/>
                  <a:pt x="2409021" y="247880"/>
                </a:cubicBezTo>
                <a:cubicBezTo>
                  <a:pt x="2471450" y="330506"/>
                  <a:pt x="2530207" y="435166"/>
                  <a:pt x="2508173" y="534318"/>
                </a:cubicBezTo>
                <a:cubicBezTo>
                  <a:pt x="2486139" y="633470"/>
                  <a:pt x="2445743" y="734459"/>
                  <a:pt x="2276818" y="842791"/>
                </a:cubicBezTo>
                <a:cubicBezTo>
                  <a:pt x="2107893" y="951123"/>
                  <a:pt x="1790240" y="1085161"/>
                  <a:pt x="1494621" y="1184313"/>
                </a:cubicBezTo>
                <a:cubicBezTo>
                  <a:pt x="1199002" y="1283465"/>
                  <a:pt x="749146" y="1382617"/>
                  <a:pt x="503103" y="1437701"/>
                </a:cubicBezTo>
                <a:cubicBezTo>
                  <a:pt x="257060" y="1492785"/>
                  <a:pt x="36723" y="1584593"/>
                  <a:pt x="18361" y="1514819"/>
                </a:cubicBezTo>
                <a:cubicBezTo>
                  <a:pt x="0" y="1445046"/>
                  <a:pt x="185450" y="1237561"/>
                  <a:pt x="392934" y="1019060"/>
                </a:cubicBezTo>
                <a:close/>
              </a:path>
            </a:pathLst>
          </a:cu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726675" y="5117335"/>
            <a:ext cx="468217" cy="449855"/>
          </a:xfrm>
          <a:custGeom>
            <a:avLst/>
            <a:gdLst>
              <a:gd name="connsiteX0" fmla="*/ 38559 w 468217"/>
              <a:gd name="connsiteY0" fmla="*/ 16525 h 449855"/>
              <a:gd name="connsiteX1" fmla="*/ 27542 w 468217"/>
              <a:gd name="connsiteY1" fmla="*/ 170761 h 449855"/>
              <a:gd name="connsiteX2" fmla="*/ 203812 w 468217"/>
              <a:gd name="connsiteY2" fmla="*/ 358048 h 449855"/>
              <a:gd name="connsiteX3" fmla="*/ 347031 w 468217"/>
              <a:gd name="connsiteY3" fmla="*/ 424149 h 449855"/>
              <a:gd name="connsiteX4" fmla="*/ 457200 w 468217"/>
              <a:gd name="connsiteY4" fmla="*/ 413132 h 449855"/>
              <a:gd name="connsiteX5" fmla="*/ 413132 w 468217"/>
              <a:gd name="connsiteY5" fmla="*/ 203812 h 449855"/>
              <a:gd name="connsiteX6" fmla="*/ 181778 w 468217"/>
              <a:gd name="connsiteY6" fmla="*/ 71610 h 449855"/>
              <a:gd name="connsiteX7" fmla="*/ 38559 w 468217"/>
              <a:gd name="connsiteY7" fmla="*/ 16525 h 449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8217" h="449855">
                <a:moveTo>
                  <a:pt x="38559" y="16525"/>
                </a:moveTo>
                <a:cubicBezTo>
                  <a:pt x="12853" y="33050"/>
                  <a:pt x="0" y="113840"/>
                  <a:pt x="27542" y="170761"/>
                </a:cubicBezTo>
                <a:cubicBezTo>
                  <a:pt x="55084" y="227682"/>
                  <a:pt x="150564" y="315817"/>
                  <a:pt x="203812" y="358048"/>
                </a:cubicBezTo>
                <a:cubicBezTo>
                  <a:pt x="257060" y="400279"/>
                  <a:pt x="304800" y="414968"/>
                  <a:pt x="347031" y="424149"/>
                </a:cubicBezTo>
                <a:cubicBezTo>
                  <a:pt x="389262" y="433330"/>
                  <a:pt x="446183" y="449855"/>
                  <a:pt x="457200" y="413132"/>
                </a:cubicBezTo>
                <a:cubicBezTo>
                  <a:pt x="468217" y="376409"/>
                  <a:pt x="459036" y="260732"/>
                  <a:pt x="413132" y="203812"/>
                </a:cubicBezTo>
                <a:cubicBezTo>
                  <a:pt x="367228" y="146892"/>
                  <a:pt x="246043" y="99152"/>
                  <a:pt x="181778" y="71610"/>
                </a:cubicBezTo>
                <a:cubicBezTo>
                  <a:pt x="117513" y="44068"/>
                  <a:pt x="64265" y="0"/>
                  <a:pt x="38559" y="16525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Арка 28"/>
          <p:cNvSpPr/>
          <p:nvPr/>
        </p:nvSpPr>
        <p:spPr>
          <a:xfrm rot="2700000" flipV="1">
            <a:off x="1906828" y="5914699"/>
            <a:ext cx="409090" cy="240364"/>
          </a:xfrm>
          <a:prstGeom prst="blockArc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Арка 29"/>
          <p:cNvSpPr/>
          <p:nvPr/>
        </p:nvSpPr>
        <p:spPr>
          <a:xfrm rot="3937008" flipV="1">
            <a:off x="1927576" y="5371074"/>
            <a:ext cx="416226" cy="162394"/>
          </a:xfrm>
          <a:prstGeom prst="blockArc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Арка 30"/>
          <p:cNvSpPr/>
          <p:nvPr/>
        </p:nvSpPr>
        <p:spPr>
          <a:xfrm rot="2700000" flipV="1">
            <a:off x="2432849" y="5754347"/>
            <a:ext cx="389867" cy="221141"/>
          </a:xfrm>
          <a:prstGeom prst="blockArc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Арка 31"/>
          <p:cNvSpPr/>
          <p:nvPr/>
        </p:nvSpPr>
        <p:spPr>
          <a:xfrm rot="4158484" flipV="1">
            <a:off x="2370783" y="5204830"/>
            <a:ext cx="382740" cy="197106"/>
          </a:xfrm>
          <a:prstGeom prst="blockArc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Арка 32"/>
          <p:cNvSpPr/>
          <p:nvPr/>
        </p:nvSpPr>
        <p:spPr>
          <a:xfrm rot="3937008" flipV="1">
            <a:off x="1355407" y="5933043"/>
            <a:ext cx="416226" cy="162394"/>
          </a:xfrm>
          <a:prstGeom prst="blockArc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олилиния 41"/>
          <p:cNvSpPr/>
          <p:nvPr/>
        </p:nvSpPr>
        <p:spPr>
          <a:xfrm rot="5400000">
            <a:off x="3024149" y="5232385"/>
            <a:ext cx="365393" cy="582058"/>
          </a:xfrm>
          <a:custGeom>
            <a:avLst/>
            <a:gdLst>
              <a:gd name="connsiteX0" fmla="*/ 0 w 365393"/>
              <a:gd name="connsiteY0" fmla="*/ 560024 h 582058"/>
              <a:gd name="connsiteX1" fmla="*/ 77118 w 365393"/>
              <a:gd name="connsiteY1" fmla="*/ 119350 h 582058"/>
              <a:gd name="connsiteX2" fmla="*/ 275422 w 365393"/>
              <a:gd name="connsiteY2" fmla="*/ 9181 h 582058"/>
              <a:gd name="connsiteX3" fmla="*/ 363557 w 365393"/>
              <a:gd name="connsiteY3" fmla="*/ 64265 h 582058"/>
              <a:gd name="connsiteX4" fmla="*/ 264405 w 365393"/>
              <a:gd name="connsiteY4" fmla="*/ 306636 h 582058"/>
              <a:gd name="connsiteX5" fmla="*/ 121186 w 365393"/>
              <a:gd name="connsiteY5" fmla="*/ 427822 h 582058"/>
              <a:gd name="connsiteX6" fmla="*/ 55084 w 365393"/>
              <a:gd name="connsiteY6" fmla="*/ 582058 h 58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393" h="582058">
                <a:moveTo>
                  <a:pt x="0" y="560024"/>
                </a:moveTo>
                <a:cubicBezTo>
                  <a:pt x="15607" y="385590"/>
                  <a:pt x="31214" y="211157"/>
                  <a:pt x="77118" y="119350"/>
                </a:cubicBezTo>
                <a:cubicBezTo>
                  <a:pt x="123022" y="27543"/>
                  <a:pt x="227682" y="18362"/>
                  <a:pt x="275422" y="9181"/>
                </a:cubicBezTo>
                <a:cubicBezTo>
                  <a:pt x="323162" y="0"/>
                  <a:pt x="365393" y="14689"/>
                  <a:pt x="363557" y="64265"/>
                </a:cubicBezTo>
                <a:cubicBezTo>
                  <a:pt x="361721" y="113841"/>
                  <a:pt x="304800" y="246043"/>
                  <a:pt x="264405" y="306636"/>
                </a:cubicBezTo>
                <a:cubicBezTo>
                  <a:pt x="224010" y="367229"/>
                  <a:pt x="156073" y="381918"/>
                  <a:pt x="121186" y="427822"/>
                </a:cubicBezTo>
                <a:cubicBezTo>
                  <a:pt x="86299" y="473726"/>
                  <a:pt x="70691" y="527892"/>
                  <a:pt x="55084" y="582058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 rot="3252369">
            <a:off x="3138995" y="4979806"/>
            <a:ext cx="365393" cy="582058"/>
          </a:xfrm>
          <a:custGeom>
            <a:avLst/>
            <a:gdLst>
              <a:gd name="connsiteX0" fmla="*/ 0 w 365393"/>
              <a:gd name="connsiteY0" fmla="*/ 560024 h 582058"/>
              <a:gd name="connsiteX1" fmla="*/ 77118 w 365393"/>
              <a:gd name="connsiteY1" fmla="*/ 119350 h 582058"/>
              <a:gd name="connsiteX2" fmla="*/ 275422 w 365393"/>
              <a:gd name="connsiteY2" fmla="*/ 9181 h 582058"/>
              <a:gd name="connsiteX3" fmla="*/ 363557 w 365393"/>
              <a:gd name="connsiteY3" fmla="*/ 64265 h 582058"/>
              <a:gd name="connsiteX4" fmla="*/ 264405 w 365393"/>
              <a:gd name="connsiteY4" fmla="*/ 306636 h 582058"/>
              <a:gd name="connsiteX5" fmla="*/ 121186 w 365393"/>
              <a:gd name="connsiteY5" fmla="*/ 427822 h 582058"/>
              <a:gd name="connsiteX6" fmla="*/ 55084 w 365393"/>
              <a:gd name="connsiteY6" fmla="*/ 582058 h 58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393" h="582058">
                <a:moveTo>
                  <a:pt x="0" y="560024"/>
                </a:moveTo>
                <a:cubicBezTo>
                  <a:pt x="15607" y="385590"/>
                  <a:pt x="31214" y="211157"/>
                  <a:pt x="77118" y="119350"/>
                </a:cubicBezTo>
                <a:cubicBezTo>
                  <a:pt x="123022" y="27543"/>
                  <a:pt x="227682" y="18362"/>
                  <a:pt x="275422" y="9181"/>
                </a:cubicBezTo>
                <a:cubicBezTo>
                  <a:pt x="323162" y="0"/>
                  <a:pt x="365393" y="14689"/>
                  <a:pt x="363557" y="64265"/>
                </a:cubicBezTo>
                <a:cubicBezTo>
                  <a:pt x="361721" y="113841"/>
                  <a:pt x="304800" y="246043"/>
                  <a:pt x="264405" y="306636"/>
                </a:cubicBezTo>
                <a:cubicBezTo>
                  <a:pt x="224010" y="367229"/>
                  <a:pt x="156073" y="381918"/>
                  <a:pt x="121186" y="427822"/>
                </a:cubicBezTo>
                <a:cubicBezTo>
                  <a:pt x="86299" y="473726"/>
                  <a:pt x="70691" y="527892"/>
                  <a:pt x="55084" y="582058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 rot="1224401">
            <a:off x="2933819" y="4817727"/>
            <a:ext cx="365393" cy="582058"/>
          </a:xfrm>
          <a:custGeom>
            <a:avLst/>
            <a:gdLst>
              <a:gd name="connsiteX0" fmla="*/ 0 w 365393"/>
              <a:gd name="connsiteY0" fmla="*/ 560024 h 582058"/>
              <a:gd name="connsiteX1" fmla="*/ 77118 w 365393"/>
              <a:gd name="connsiteY1" fmla="*/ 119350 h 582058"/>
              <a:gd name="connsiteX2" fmla="*/ 275422 w 365393"/>
              <a:gd name="connsiteY2" fmla="*/ 9181 h 582058"/>
              <a:gd name="connsiteX3" fmla="*/ 363557 w 365393"/>
              <a:gd name="connsiteY3" fmla="*/ 64265 h 582058"/>
              <a:gd name="connsiteX4" fmla="*/ 264405 w 365393"/>
              <a:gd name="connsiteY4" fmla="*/ 306636 h 582058"/>
              <a:gd name="connsiteX5" fmla="*/ 121186 w 365393"/>
              <a:gd name="connsiteY5" fmla="*/ 427822 h 582058"/>
              <a:gd name="connsiteX6" fmla="*/ 55084 w 365393"/>
              <a:gd name="connsiteY6" fmla="*/ 582058 h 582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393" h="582058">
                <a:moveTo>
                  <a:pt x="0" y="560024"/>
                </a:moveTo>
                <a:cubicBezTo>
                  <a:pt x="15607" y="385590"/>
                  <a:pt x="31214" y="211157"/>
                  <a:pt x="77118" y="119350"/>
                </a:cubicBezTo>
                <a:cubicBezTo>
                  <a:pt x="123022" y="27543"/>
                  <a:pt x="227682" y="18362"/>
                  <a:pt x="275422" y="9181"/>
                </a:cubicBezTo>
                <a:cubicBezTo>
                  <a:pt x="323162" y="0"/>
                  <a:pt x="365393" y="14689"/>
                  <a:pt x="363557" y="64265"/>
                </a:cubicBezTo>
                <a:cubicBezTo>
                  <a:pt x="361721" y="113841"/>
                  <a:pt x="304800" y="246043"/>
                  <a:pt x="264405" y="306636"/>
                </a:cubicBezTo>
                <a:cubicBezTo>
                  <a:pt x="224010" y="367229"/>
                  <a:pt x="156073" y="381918"/>
                  <a:pt x="121186" y="427822"/>
                </a:cubicBezTo>
                <a:cubicBezTo>
                  <a:pt x="86299" y="473726"/>
                  <a:pt x="70691" y="527892"/>
                  <a:pt x="55084" y="582058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843808" y="2564904"/>
            <a:ext cx="144016" cy="720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843808" y="3717032"/>
            <a:ext cx="105059" cy="720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0"/>
            <a:ext cx="9144000" cy="98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836712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0"/>
            <a:ext cx="813690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Уроки технологии на службе домашнего мастера»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3789040"/>
            <a:ext cx="7992888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Были использованы материалы из журналов: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«Школа и производство»,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«Юный техник»</a:t>
            </a:r>
          </a:p>
          <a:p>
            <a:pPr algn="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34"/>
          <p:cNvSpPr>
            <a:spLocks noGrp="1"/>
          </p:cNvSpPr>
          <p:nvPr>
            <p:ph type="title"/>
          </p:nvPr>
        </p:nvSpPr>
        <p:spPr>
          <a:xfrm>
            <a:off x="4644008" y="1916832"/>
            <a:ext cx="4104456" cy="34563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Предохранить ведро от преждевременного износа и от лишнего шума можно, если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одержимое 35"/>
          <p:cNvSpPr>
            <a:spLocks noGrp="1"/>
          </p:cNvSpPr>
          <p:nvPr>
            <p:ph idx="1"/>
          </p:nvPr>
        </p:nvSpPr>
        <p:spPr>
          <a:xfrm>
            <a:off x="457200" y="1412776"/>
            <a:ext cx="4114800" cy="4713387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                                                            </a:t>
            </a:r>
            <a:endParaRPr lang="ru-RU" dirty="0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3491880" y="3258691"/>
            <a:ext cx="495300" cy="314325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0" y="75"/>
              </a:cxn>
              <a:cxn ang="0">
                <a:pos x="45" y="165"/>
              </a:cxn>
              <a:cxn ang="0">
                <a:pos x="630" y="495"/>
              </a:cxn>
              <a:cxn ang="0">
                <a:pos x="780" y="495"/>
              </a:cxn>
              <a:cxn ang="0">
                <a:pos x="765" y="465"/>
              </a:cxn>
              <a:cxn ang="0">
                <a:pos x="735" y="345"/>
              </a:cxn>
              <a:cxn ang="0">
                <a:pos x="555" y="270"/>
              </a:cxn>
              <a:cxn ang="0">
                <a:pos x="195" y="75"/>
              </a:cxn>
              <a:cxn ang="0">
                <a:pos x="105" y="0"/>
              </a:cxn>
            </a:cxnLst>
            <a:rect l="0" t="0" r="r" b="b"/>
            <a:pathLst>
              <a:path w="780" h="495">
                <a:moveTo>
                  <a:pt x="105" y="0"/>
                </a:moveTo>
                <a:lnTo>
                  <a:pt x="0" y="75"/>
                </a:lnTo>
                <a:lnTo>
                  <a:pt x="45" y="165"/>
                </a:lnTo>
                <a:lnTo>
                  <a:pt x="630" y="495"/>
                </a:lnTo>
                <a:lnTo>
                  <a:pt x="780" y="495"/>
                </a:lnTo>
                <a:lnTo>
                  <a:pt x="765" y="465"/>
                </a:lnTo>
                <a:lnTo>
                  <a:pt x="735" y="345"/>
                </a:lnTo>
                <a:lnTo>
                  <a:pt x="555" y="270"/>
                </a:lnTo>
                <a:lnTo>
                  <a:pt x="195" y="75"/>
                </a:lnTo>
                <a:lnTo>
                  <a:pt x="105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9" name="Freeform 31"/>
          <p:cNvSpPr>
            <a:spLocks/>
          </p:cNvSpPr>
          <p:nvPr/>
        </p:nvSpPr>
        <p:spPr bwMode="auto">
          <a:xfrm>
            <a:off x="2555776" y="2495178"/>
            <a:ext cx="37147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85" y="15"/>
              </a:cxn>
              <a:cxn ang="0">
                <a:pos x="585" y="135"/>
              </a:cxn>
              <a:cxn ang="0">
                <a:pos x="570" y="255"/>
              </a:cxn>
              <a:cxn ang="0">
                <a:pos x="495" y="360"/>
              </a:cxn>
              <a:cxn ang="0">
                <a:pos x="450" y="405"/>
              </a:cxn>
              <a:cxn ang="0">
                <a:pos x="285" y="450"/>
              </a:cxn>
              <a:cxn ang="0">
                <a:pos x="165" y="405"/>
              </a:cxn>
              <a:cxn ang="0">
                <a:pos x="75" y="300"/>
              </a:cxn>
              <a:cxn ang="0">
                <a:pos x="15" y="180"/>
              </a:cxn>
              <a:cxn ang="0">
                <a:pos x="0" y="0"/>
              </a:cxn>
            </a:cxnLst>
            <a:rect l="0" t="0" r="r" b="b"/>
            <a:pathLst>
              <a:path w="585" h="450">
                <a:moveTo>
                  <a:pt x="0" y="0"/>
                </a:moveTo>
                <a:lnTo>
                  <a:pt x="585" y="15"/>
                </a:lnTo>
                <a:lnTo>
                  <a:pt x="585" y="135"/>
                </a:lnTo>
                <a:lnTo>
                  <a:pt x="570" y="255"/>
                </a:lnTo>
                <a:lnTo>
                  <a:pt x="495" y="360"/>
                </a:lnTo>
                <a:lnTo>
                  <a:pt x="450" y="405"/>
                </a:lnTo>
                <a:lnTo>
                  <a:pt x="285" y="450"/>
                </a:lnTo>
                <a:lnTo>
                  <a:pt x="165" y="405"/>
                </a:lnTo>
                <a:lnTo>
                  <a:pt x="75" y="300"/>
                </a:lnTo>
                <a:lnTo>
                  <a:pt x="15" y="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1087676" y="2603376"/>
            <a:ext cx="2628900" cy="6096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7" name="Oval 29"/>
          <p:cNvSpPr>
            <a:spLocks noChangeArrowheads="1"/>
          </p:cNvSpPr>
          <p:nvPr/>
        </p:nvSpPr>
        <p:spPr bwMode="auto">
          <a:xfrm>
            <a:off x="1265538" y="2675869"/>
            <a:ext cx="2295525" cy="419100"/>
          </a:xfrm>
          <a:prstGeom prst="ellipse">
            <a:avLst/>
          </a:prstGeom>
          <a:gradFill rotWithShape="0">
            <a:gsLst>
              <a:gs pos="0">
                <a:srgbClr val="D6E3BC"/>
              </a:gs>
              <a:gs pos="100000">
                <a:srgbClr val="D6E3BC">
                  <a:gamma/>
                  <a:tint val="2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6" name="Freeform 28"/>
          <p:cNvSpPr>
            <a:spLocks/>
          </p:cNvSpPr>
          <p:nvPr/>
        </p:nvSpPr>
        <p:spPr bwMode="auto">
          <a:xfrm>
            <a:off x="1115616" y="2924944"/>
            <a:ext cx="2628900" cy="2314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0" y="3285"/>
              </a:cxn>
              <a:cxn ang="0">
                <a:pos x="1125" y="3465"/>
              </a:cxn>
              <a:cxn ang="0">
                <a:pos x="1605" y="3600"/>
              </a:cxn>
              <a:cxn ang="0">
                <a:pos x="1965" y="3645"/>
              </a:cxn>
              <a:cxn ang="0">
                <a:pos x="2445" y="3615"/>
              </a:cxn>
              <a:cxn ang="0">
                <a:pos x="2775" y="3570"/>
              </a:cxn>
              <a:cxn ang="0">
                <a:pos x="3015" y="3510"/>
              </a:cxn>
              <a:cxn ang="0">
                <a:pos x="3195" y="3435"/>
              </a:cxn>
              <a:cxn ang="0">
                <a:pos x="3330" y="3375"/>
              </a:cxn>
              <a:cxn ang="0">
                <a:pos x="4140" y="0"/>
              </a:cxn>
              <a:cxn ang="0">
                <a:pos x="3900" y="150"/>
              </a:cxn>
              <a:cxn ang="0">
                <a:pos x="3510" y="300"/>
              </a:cxn>
              <a:cxn ang="0">
                <a:pos x="2820" y="420"/>
              </a:cxn>
              <a:cxn ang="0">
                <a:pos x="2250" y="420"/>
              </a:cxn>
              <a:cxn ang="0">
                <a:pos x="1695" y="420"/>
              </a:cxn>
              <a:cxn ang="0">
                <a:pos x="1080" y="375"/>
              </a:cxn>
              <a:cxn ang="0">
                <a:pos x="675" y="300"/>
              </a:cxn>
              <a:cxn ang="0">
                <a:pos x="360" y="195"/>
              </a:cxn>
              <a:cxn ang="0">
                <a:pos x="195" y="120"/>
              </a:cxn>
              <a:cxn ang="0">
                <a:pos x="0" y="0"/>
              </a:cxn>
            </a:cxnLst>
            <a:rect l="0" t="0" r="r" b="b"/>
            <a:pathLst>
              <a:path w="4140" h="3645">
                <a:moveTo>
                  <a:pt x="0" y="0"/>
                </a:moveTo>
                <a:lnTo>
                  <a:pt x="840" y="3285"/>
                </a:lnTo>
                <a:lnTo>
                  <a:pt x="1125" y="3465"/>
                </a:lnTo>
                <a:lnTo>
                  <a:pt x="1605" y="3600"/>
                </a:lnTo>
                <a:lnTo>
                  <a:pt x="1965" y="3645"/>
                </a:lnTo>
                <a:lnTo>
                  <a:pt x="2445" y="3615"/>
                </a:lnTo>
                <a:lnTo>
                  <a:pt x="2775" y="3570"/>
                </a:lnTo>
                <a:lnTo>
                  <a:pt x="3015" y="3510"/>
                </a:lnTo>
                <a:lnTo>
                  <a:pt x="3195" y="3435"/>
                </a:lnTo>
                <a:lnTo>
                  <a:pt x="3330" y="3375"/>
                </a:lnTo>
                <a:lnTo>
                  <a:pt x="4140" y="0"/>
                </a:lnTo>
                <a:lnTo>
                  <a:pt x="3900" y="150"/>
                </a:lnTo>
                <a:lnTo>
                  <a:pt x="3510" y="300"/>
                </a:lnTo>
                <a:lnTo>
                  <a:pt x="2820" y="420"/>
                </a:lnTo>
                <a:lnTo>
                  <a:pt x="2250" y="420"/>
                </a:lnTo>
                <a:lnTo>
                  <a:pt x="1695" y="420"/>
                </a:lnTo>
                <a:lnTo>
                  <a:pt x="1080" y="375"/>
                </a:lnTo>
                <a:lnTo>
                  <a:pt x="675" y="300"/>
                </a:lnTo>
                <a:lnTo>
                  <a:pt x="360" y="195"/>
                </a:lnTo>
                <a:lnTo>
                  <a:pt x="195" y="12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76923C">
                  <a:gamma/>
                  <a:shade val="60000"/>
                  <a:invGamma/>
                </a:srgbClr>
              </a:gs>
              <a:gs pos="100000">
                <a:srgbClr val="76923C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1475656" y="4941168"/>
            <a:ext cx="1943100" cy="48577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165" y="75"/>
              </a:cxn>
              <a:cxn ang="0">
                <a:pos x="90" y="135"/>
              </a:cxn>
              <a:cxn ang="0">
                <a:pos x="30" y="225"/>
              </a:cxn>
              <a:cxn ang="0">
                <a:pos x="0" y="360"/>
              </a:cxn>
              <a:cxn ang="0">
                <a:pos x="90" y="420"/>
              </a:cxn>
              <a:cxn ang="0">
                <a:pos x="255" y="465"/>
              </a:cxn>
              <a:cxn ang="0">
                <a:pos x="450" y="570"/>
              </a:cxn>
              <a:cxn ang="0">
                <a:pos x="675" y="630"/>
              </a:cxn>
              <a:cxn ang="0">
                <a:pos x="900" y="675"/>
              </a:cxn>
              <a:cxn ang="0">
                <a:pos x="1185" y="765"/>
              </a:cxn>
              <a:cxn ang="0">
                <a:pos x="1485" y="750"/>
              </a:cxn>
              <a:cxn ang="0">
                <a:pos x="1500" y="765"/>
              </a:cxn>
              <a:cxn ang="0">
                <a:pos x="1680" y="765"/>
              </a:cxn>
              <a:cxn ang="0">
                <a:pos x="1830" y="750"/>
              </a:cxn>
              <a:cxn ang="0">
                <a:pos x="2085" y="765"/>
              </a:cxn>
              <a:cxn ang="0">
                <a:pos x="2265" y="735"/>
              </a:cxn>
              <a:cxn ang="0">
                <a:pos x="2475" y="690"/>
              </a:cxn>
              <a:cxn ang="0">
                <a:pos x="2625" y="630"/>
              </a:cxn>
              <a:cxn ang="0">
                <a:pos x="2700" y="600"/>
              </a:cxn>
              <a:cxn ang="0">
                <a:pos x="2790" y="570"/>
              </a:cxn>
              <a:cxn ang="0">
                <a:pos x="2865" y="570"/>
              </a:cxn>
              <a:cxn ang="0">
                <a:pos x="3060" y="465"/>
              </a:cxn>
              <a:cxn ang="0">
                <a:pos x="2970" y="315"/>
              </a:cxn>
              <a:cxn ang="0">
                <a:pos x="2850" y="210"/>
              </a:cxn>
              <a:cxn ang="0">
                <a:pos x="2730" y="90"/>
              </a:cxn>
              <a:cxn ang="0">
                <a:pos x="2430" y="195"/>
              </a:cxn>
              <a:cxn ang="0">
                <a:pos x="2040" y="270"/>
              </a:cxn>
              <a:cxn ang="0">
                <a:pos x="1665" y="270"/>
              </a:cxn>
              <a:cxn ang="0">
                <a:pos x="1320" y="300"/>
              </a:cxn>
              <a:cxn ang="0">
                <a:pos x="1020" y="255"/>
              </a:cxn>
              <a:cxn ang="0">
                <a:pos x="735" y="210"/>
              </a:cxn>
              <a:cxn ang="0">
                <a:pos x="510" y="150"/>
              </a:cxn>
              <a:cxn ang="0">
                <a:pos x="375" y="105"/>
              </a:cxn>
              <a:cxn ang="0">
                <a:pos x="255" y="0"/>
              </a:cxn>
            </a:cxnLst>
            <a:rect l="0" t="0" r="r" b="b"/>
            <a:pathLst>
              <a:path w="3060" h="765">
                <a:moveTo>
                  <a:pt x="255" y="0"/>
                </a:moveTo>
                <a:lnTo>
                  <a:pt x="165" y="75"/>
                </a:lnTo>
                <a:lnTo>
                  <a:pt x="90" y="135"/>
                </a:lnTo>
                <a:lnTo>
                  <a:pt x="30" y="225"/>
                </a:lnTo>
                <a:lnTo>
                  <a:pt x="0" y="360"/>
                </a:lnTo>
                <a:lnTo>
                  <a:pt x="90" y="420"/>
                </a:lnTo>
                <a:lnTo>
                  <a:pt x="255" y="465"/>
                </a:lnTo>
                <a:lnTo>
                  <a:pt x="450" y="570"/>
                </a:lnTo>
                <a:lnTo>
                  <a:pt x="675" y="630"/>
                </a:lnTo>
                <a:lnTo>
                  <a:pt x="900" y="675"/>
                </a:lnTo>
                <a:lnTo>
                  <a:pt x="1185" y="765"/>
                </a:lnTo>
                <a:lnTo>
                  <a:pt x="1485" y="750"/>
                </a:lnTo>
                <a:lnTo>
                  <a:pt x="1500" y="765"/>
                </a:lnTo>
                <a:lnTo>
                  <a:pt x="1680" y="765"/>
                </a:lnTo>
                <a:lnTo>
                  <a:pt x="1830" y="750"/>
                </a:lnTo>
                <a:lnTo>
                  <a:pt x="2085" y="765"/>
                </a:lnTo>
                <a:lnTo>
                  <a:pt x="2265" y="735"/>
                </a:lnTo>
                <a:lnTo>
                  <a:pt x="2475" y="690"/>
                </a:lnTo>
                <a:lnTo>
                  <a:pt x="2625" y="630"/>
                </a:lnTo>
                <a:lnTo>
                  <a:pt x="2700" y="600"/>
                </a:lnTo>
                <a:lnTo>
                  <a:pt x="2790" y="570"/>
                </a:lnTo>
                <a:lnTo>
                  <a:pt x="2865" y="570"/>
                </a:lnTo>
                <a:lnTo>
                  <a:pt x="3060" y="465"/>
                </a:lnTo>
                <a:lnTo>
                  <a:pt x="2970" y="315"/>
                </a:lnTo>
                <a:lnTo>
                  <a:pt x="2850" y="210"/>
                </a:lnTo>
                <a:lnTo>
                  <a:pt x="2730" y="90"/>
                </a:lnTo>
                <a:lnTo>
                  <a:pt x="2430" y="195"/>
                </a:lnTo>
                <a:lnTo>
                  <a:pt x="2040" y="270"/>
                </a:lnTo>
                <a:lnTo>
                  <a:pt x="1665" y="270"/>
                </a:lnTo>
                <a:lnTo>
                  <a:pt x="1320" y="300"/>
                </a:lnTo>
                <a:lnTo>
                  <a:pt x="1020" y="255"/>
                </a:lnTo>
                <a:lnTo>
                  <a:pt x="735" y="210"/>
                </a:lnTo>
                <a:lnTo>
                  <a:pt x="510" y="150"/>
                </a:lnTo>
                <a:lnTo>
                  <a:pt x="375" y="105"/>
                </a:lnTo>
                <a:lnTo>
                  <a:pt x="255" y="0"/>
                </a:lnTo>
                <a:close/>
              </a:path>
            </a:pathLst>
          </a:custGeom>
          <a:gradFill rotWithShape="0">
            <a:gsLst>
              <a:gs pos="0">
                <a:srgbClr val="EEECE1"/>
              </a:gs>
              <a:gs pos="100000">
                <a:srgbClr val="EEECE1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2051720" y="3035909"/>
            <a:ext cx="37147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85" y="15"/>
              </a:cxn>
              <a:cxn ang="0">
                <a:pos x="585" y="135"/>
              </a:cxn>
              <a:cxn ang="0">
                <a:pos x="570" y="255"/>
              </a:cxn>
              <a:cxn ang="0">
                <a:pos x="495" y="360"/>
              </a:cxn>
              <a:cxn ang="0">
                <a:pos x="450" y="405"/>
              </a:cxn>
              <a:cxn ang="0">
                <a:pos x="285" y="450"/>
              </a:cxn>
              <a:cxn ang="0">
                <a:pos x="165" y="405"/>
              </a:cxn>
              <a:cxn ang="0">
                <a:pos x="75" y="300"/>
              </a:cxn>
              <a:cxn ang="0">
                <a:pos x="15" y="180"/>
              </a:cxn>
              <a:cxn ang="0">
                <a:pos x="0" y="0"/>
              </a:cxn>
            </a:cxnLst>
            <a:rect l="0" t="0" r="r" b="b"/>
            <a:pathLst>
              <a:path w="585" h="450">
                <a:moveTo>
                  <a:pt x="0" y="0"/>
                </a:moveTo>
                <a:lnTo>
                  <a:pt x="585" y="15"/>
                </a:lnTo>
                <a:lnTo>
                  <a:pt x="585" y="135"/>
                </a:lnTo>
                <a:lnTo>
                  <a:pt x="570" y="255"/>
                </a:lnTo>
                <a:lnTo>
                  <a:pt x="495" y="360"/>
                </a:lnTo>
                <a:lnTo>
                  <a:pt x="450" y="405"/>
                </a:lnTo>
                <a:lnTo>
                  <a:pt x="285" y="450"/>
                </a:lnTo>
                <a:lnTo>
                  <a:pt x="165" y="405"/>
                </a:lnTo>
                <a:lnTo>
                  <a:pt x="75" y="300"/>
                </a:lnTo>
                <a:lnTo>
                  <a:pt x="15" y="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 rot="15035588">
            <a:off x="3334779" y="3176389"/>
            <a:ext cx="238125" cy="1209675"/>
          </a:xfrm>
          <a:prstGeom prst="can">
            <a:avLst>
              <a:gd name="adj" fmla="val 55198"/>
            </a:avLst>
          </a:prstGeom>
          <a:gradFill rotWithShape="0">
            <a:gsLst>
              <a:gs pos="0">
                <a:srgbClr val="E36C0A"/>
              </a:gs>
              <a:gs pos="100000">
                <a:srgbClr val="E36C0A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2195736" y="3179925"/>
            <a:ext cx="771525" cy="866775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0" y="75"/>
              </a:cxn>
              <a:cxn ang="0">
                <a:pos x="45" y="165"/>
              </a:cxn>
              <a:cxn ang="0">
                <a:pos x="450" y="705"/>
              </a:cxn>
              <a:cxn ang="0">
                <a:pos x="795" y="1020"/>
              </a:cxn>
              <a:cxn ang="0">
                <a:pos x="975" y="1290"/>
              </a:cxn>
              <a:cxn ang="0">
                <a:pos x="1185" y="1365"/>
              </a:cxn>
              <a:cxn ang="0">
                <a:pos x="1215" y="1200"/>
              </a:cxn>
              <a:cxn ang="0">
                <a:pos x="990" y="870"/>
              </a:cxn>
              <a:cxn ang="0">
                <a:pos x="525" y="435"/>
              </a:cxn>
              <a:cxn ang="0">
                <a:pos x="195" y="75"/>
              </a:cxn>
              <a:cxn ang="0">
                <a:pos x="105" y="0"/>
              </a:cxn>
            </a:cxnLst>
            <a:rect l="0" t="0" r="r" b="b"/>
            <a:pathLst>
              <a:path w="1215" h="1365">
                <a:moveTo>
                  <a:pt x="105" y="0"/>
                </a:moveTo>
                <a:lnTo>
                  <a:pt x="0" y="75"/>
                </a:lnTo>
                <a:lnTo>
                  <a:pt x="45" y="165"/>
                </a:lnTo>
                <a:lnTo>
                  <a:pt x="450" y="705"/>
                </a:lnTo>
                <a:lnTo>
                  <a:pt x="795" y="1020"/>
                </a:lnTo>
                <a:lnTo>
                  <a:pt x="975" y="1290"/>
                </a:lnTo>
                <a:lnTo>
                  <a:pt x="1185" y="1365"/>
                </a:lnTo>
                <a:lnTo>
                  <a:pt x="1215" y="1200"/>
                </a:lnTo>
                <a:lnTo>
                  <a:pt x="990" y="870"/>
                </a:lnTo>
                <a:lnTo>
                  <a:pt x="525" y="435"/>
                </a:lnTo>
                <a:lnTo>
                  <a:pt x="195" y="75"/>
                </a:lnTo>
                <a:lnTo>
                  <a:pt x="105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691680" y="764704"/>
            <a:ext cx="5832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Долговечное ведро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одержимое 35"/>
          <p:cNvSpPr>
            <a:spLocks noGrp="1"/>
          </p:cNvSpPr>
          <p:nvPr>
            <p:ph idx="1"/>
          </p:nvPr>
        </p:nvSpPr>
        <p:spPr>
          <a:xfrm>
            <a:off x="467544" y="1772816"/>
            <a:ext cx="4186808" cy="4353347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                                                            </a:t>
            </a:r>
            <a:endParaRPr lang="ru-RU" dirty="0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3491880" y="3284984"/>
            <a:ext cx="495300" cy="314325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0" y="75"/>
              </a:cxn>
              <a:cxn ang="0">
                <a:pos x="45" y="165"/>
              </a:cxn>
              <a:cxn ang="0">
                <a:pos x="630" y="495"/>
              </a:cxn>
              <a:cxn ang="0">
                <a:pos x="780" y="495"/>
              </a:cxn>
              <a:cxn ang="0">
                <a:pos x="765" y="465"/>
              </a:cxn>
              <a:cxn ang="0">
                <a:pos x="735" y="345"/>
              </a:cxn>
              <a:cxn ang="0">
                <a:pos x="555" y="270"/>
              </a:cxn>
              <a:cxn ang="0">
                <a:pos x="195" y="75"/>
              </a:cxn>
              <a:cxn ang="0">
                <a:pos x="105" y="0"/>
              </a:cxn>
            </a:cxnLst>
            <a:rect l="0" t="0" r="r" b="b"/>
            <a:pathLst>
              <a:path w="780" h="495">
                <a:moveTo>
                  <a:pt x="105" y="0"/>
                </a:moveTo>
                <a:lnTo>
                  <a:pt x="0" y="75"/>
                </a:lnTo>
                <a:lnTo>
                  <a:pt x="45" y="165"/>
                </a:lnTo>
                <a:lnTo>
                  <a:pt x="630" y="495"/>
                </a:lnTo>
                <a:lnTo>
                  <a:pt x="780" y="495"/>
                </a:lnTo>
                <a:lnTo>
                  <a:pt x="765" y="465"/>
                </a:lnTo>
                <a:lnTo>
                  <a:pt x="735" y="345"/>
                </a:lnTo>
                <a:lnTo>
                  <a:pt x="555" y="270"/>
                </a:lnTo>
                <a:lnTo>
                  <a:pt x="195" y="75"/>
                </a:lnTo>
                <a:lnTo>
                  <a:pt x="105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9" name="Freeform 31"/>
          <p:cNvSpPr>
            <a:spLocks/>
          </p:cNvSpPr>
          <p:nvPr/>
        </p:nvSpPr>
        <p:spPr bwMode="auto">
          <a:xfrm>
            <a:off x="2555776" y="2495178"/>
            <a:ext cx="37147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85" y="15"/>
              </a:cxn>
              <a:cxn ang="0">
                <a:pos x="585" y="135"/>
              </a:cxn>
              <a:cxn ang="0">
                <a:pos x="570" y="255"/>
              </a:cxn>
              <a:cxn ang="0">
                <a:pos x="495" y="360"/>
              </a:cxn>
              <a:cxn ang="0">
                <a:pos x="450" y="405"/>
              </a:cxn>
              <a:cxn ang="0">
                <a:pos x="285" y="450"/>
              </a:cxn>
              <a:cxn ang="0">
                <a:pos x="165" y="405"/>
              </a:cxn>
              <a:cxn ang="0">
                <a:pos x="75" y="300"/>
              </a:cxn>
              <a:cxn ang="0">
                <a:pos x="15" y="180"/>
              </a:cxn>
              <a:cxn ang="0">
                <a:pos x="0" y="0"/>
              </a:cxn>
            </a:cxnLst>
            <a:rect l="0" t="0" r="r" b="b"/>
            <a:pathLst>
              <a:path w="585" h="450">
                <a:moveTo>
                  <a:pt x="0" y="0"/>
                </a:moveTo>
                <a:lnTo>
                  <a:pt x="585" y="15"/>
                </a:lnTo>
                <a:lnTo>
                  <a:pt x="585" y="135"/>
                </a:lnTo>
                <a:lnTo>
                  <a:pt x="570" y="255"/>
                </a:lnTo>
                <a:lnTo>
                  <a:pt x="495" y="360"/>
                </a:lnTo>
                <a:lnTo>
                  <a:pt x="450" y="405"/>
                </a:lnTo>
                <a:lnTo>
                  <a:pt x="285" y="450"/>
                </a:lnTo>
                <a:lnTo>
                  <a:pt x="165" y="405"/>
                </a:lnTo>
                <a:lnTo>
                  <a:pt x="75" y="300"/>
                </a:lnTo>
                <a:lnTo>
                  <a:pt x="15" y="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1128978" y="2575921"/>
            <a:ext cx="2628900" cy="6096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7" name="Oval 29"/>
          <p:cNvSpPr>
            <a:spLocks noChangeArrowheads="1"/>
          </p:cNvSpPr>
          <p:nvPr/>
        </p:nvSpPr>
        <p:spPr bwMode="auto">
          <a:xfrm>
            <a:off x="1265538" y="2675869"/>
            <a:ext cx="2295525" cy="419100"/>
          </a:xfrm>
          <a:prstGeom prst="ellipse">
            <a:avLst/>
          </a:prstGeom>
          <a:gradFill rotWithShape="0">
            <a:gsLst>
              <a:gs pos="0">
                <a:srgbClr val="D6E3BC"/>
              </a:gs>
              <a:gs pos="100000">
                <a:srgbClr val="D6E3BC">
                  <a:gamma/>
                  <a:tint val="2000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6" name="Freeform 28"/>
          <p:cNvSpPr>
            <a:spLocks/>
          </p:cNvSpPr>
          <p:nvPr/>
        </p:nvSpPr>
        <p:spPr bwMode="auto">
          <a:xfrm>
            <a:off x="1115616" y="2924944"/>
            <a:ext cx="2628900" cy="2314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0" y="3285"/>
              </a:cxn>
              <a:cxn ang="0">
                <a:pos x="1125" y="3465"/>
              </a:cxn>
              <a:cxn ang="0">
                <a:pos x="1605" y="3600"/>
              </a:cxn>
              <a:cxn ang="0">
                <a:pos x="1965" y="3645"/>
              </a:cxn>
              <a:cxn ang="0">
                <a:pos x="2445" y="3615"/>
              </a:cxn>
              <a:cxn ang="0">
                <a:pos x="2775" y="3570"/>
              </a:cxn>
              <a:cxn ang="0">
                <a:pos x="3015" y="3510"/>
              </a:cxn>
              <a:cxn ang="0">
                <a:pos x="3195" y="3435"/>
              </a:cxn>
              <a:cxn ang="0">
                <a:pos x="3330" y="3375"/>
              </a:cxn>
              <a:cxn ang="0">
                <a:pos x="4140" y="0"/>
              </a:cxn>
              <a:cxn ang="0">
                <a:pos x="3900" y="150"/>
              </a:cxn>
              <a:cxn ang="0">
                <a:pos x="3510" y="300"/>
              </a:cxn>
              <a:cxn ang="0">
                <a:pos x="2820" y="420"/>
              </a:cxn>
              <a:cxn ang="0">
                <a:pos x="2250" y="420"/>
              </a:cxn>
              <a:cxn ang="0">
                <a:pos x="1695" y="420"/>
              </a:cxn>
              <a:cxn ang="0">
                <a:pos x="1080" y="375"/>
              </a:cxn>
              <a:cxn ang="0">
                <a:pos x="675" y="300"/>
              </a:cxn>
              <a:cxn ang="0">
                <a:pos x="360" y="195"/>
              </a:cxn>
              <a:cxn ang="0">
                <a:pos x="195" y="120"/>
              </a:cxn>
              <a:cxn ang="0">
                <a:pos x="0" y="0"/>
              </a:cxn>
            </a:cxnLst>
            <a:rect l="0" t="0" r="r" b="b"/>
            <a:pathLst>
              <a:path w="4140" h="3645">
                <a:moveTo>
                  <a:pt x="0" y="0"/>
                </a:moveTo>
                <a:lnTo>
                  <a:pt x="840" y="3285"/>
                </a:lnTo>
                <a:lnTo>
                  <a:pt x="1125" y="3465"/>
                </a:lnTo>
                <a:lnTo>
                  <a:pt x="1605" y="3600"/>
                </a:lnTo>
                <a:lnTo>
                  <a:pt x="1965" y="3645"/>
                </a:lnTo>
                <a:lnTo>
                  <a:pt x="2445" y="3615"/>
                </a:lnTo>
                <a:lnTo>
                  <a:pt x="2775" y="3570"/>
                </a:lnTo>
                <a:lnTo>
                  <a:pt x="3015" y="3510"/>
                </a:lnTo>
                <a:lnTo>
                  <a:pt x="3195" y="3435"/>
                </a:lnTo>
                <a:lnTo>
                  <a:pt x="3330" y="3375"/>
                </a:lnTo>
                <a:lnTo>
                  <a:pt x="4140" y="0"/>
                </a:lnTo>
                <a:lnTo>
                  <a:pt x="3900" y="150"/>
                </a:lnTo>
                <a:lnTo>
                  <a:pt x="3510" y="300"/>
                </a:lnTo>
                <a:lnTo>
                  <a:pt x="2820" y="420"/>
                </a:lnTo>
                <a:lnTo>
                  <a:pt x="2250" y="420"/>
                </a:lnTo>
                <a:lnTo>
                  <a:pt x="1695" y="420"/>
                </a:lnTo>
                <a:lnTo>
                  <a:pt x="1080" y="375"/>
                </a:lnTo>
                <a:lnTo>
                  <a:pt x="675" y="300"/>
                </a:lnTo>
                <a:lnTo>
                  <a:pt x="360" y="195"/>
                </a:lnTo>
                <a:lnTo>
                  <a:pt x="195" y="12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76923C">
                  <a:gamma/>
                  <a:shade val="60000"/>
                  <a:invGamma/>
                </a:srgbClr>
              </a:gs>
              <a:gs pos="100000">
                <a:srgbClr val="76923C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1475656" y="4941168"/>
            <a:ext cx="1943100" cy="48577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165" y="75"/>
              </a:cxn>
              <a:cxn ang="0">
                <a:pos x="90" y="135"/>
              </a:cxn>
              <a:cxn ang="0">
                <a:pos x="30" y="225"/>
              </a:cxn>
              <a:cxn ang="0">
                <a:pos x="0" y="360"/>
              </a:cxn>
              <a:cxn ang="0">
                <a:pos x="90" y="420"/>
              </a:cxn>
              <a:cxn ang="0">
                <a:pos x="255" y="465"/>
              </a:cxn>
              <a:cxn ang="0">
                <a:pos x="450" y="570"/>
              </a:cxn>
              <a:cxn ang="0">
                <a:pos x="675" y="630"/>
              </a:cxn>
              <a:cxn ang="0">
                <a:pos x="900" y="675"/>
              </a:cxn>
              <a:cxn ang="0">
                <a:pos x="1185" y="765"/>
              </a:cxn>
              <a:cxn ang="0">
                <a:pos x="1485" y="750"/>
              </a:cxn>
              <a:cxn ang="0">
                <a:pos x="1500" y="765"/>
              </a:cxn>
              <a:cxn ang="0">
                <a:pos x="1680" y="765"/>
              </a:cxn>
              <a:cxn ang="0">
                <a:pos x="1830" y="750"/>
              </a:cxn>
              <a:cxn ang="0">
                <a:pos x="2085" y="765"/>
              </a:cxn>
              <a:cxn ang="0">
                <a:pos x="2265" y="735"/>
              </a:cxn>
              <a:cxn ang="0">
                <a:pos x="2475" y="690"/>
              </a:cxn>
              <a:cxn ang="0">
                <a:pos x="2625" y="630"/>
              </a:cxn>
              <a:cxn ang="0">
                <a:pos x="2700" y="600"/>
              </a:cxn>
              <a:cxn ang="0">
                <a:pos x="2790" y="570"/>
              </a:cxn>
              <a:cxn ang="0">
                <a:pos x="2865" y="570"/>
              </a:cxn>
              <a:cxn ang="0">
                <a:pos x="3060" y="465"/>
              </a:cxn>
              <a:cxn ang="0">
                <a:pos x="2970" y="315"/>
              </a:cxn>
              <a:cxn ang="0">
                <a:pos x="2850" y="210"/>
              </a:cxn>
              <a:cxn ang="0">
                <a:pos x="2730" y="90"/>
              </a:cxn>
              <a:cxn ang="0">
                <a:pos x="2430" y="195"/>
              </a:cxn>
              <a:cxn ang="0">
                <a:pos x="2040" y="270"/>
              </a:cxn>
              <a:cxn ang="0">
                <a:pos x="1665" y="270"/>
              </a:cxn>
              <a:cxn ang="0">
                <a:pos x="1320" y="300"/>
              </a:cxn>
              <a:cxn ang="0">
                <a:pos x="1020" y="255"/>
              </a:cxn>
              <a:cxn ang="0">
                <a:pos x="735" y="210"/>
              </a:cxn>
              <a:cxn ang="0">
                <a:pos x="510" y="150"/>
              </a:cxn>
              <a:cxn ang="0">
                <a:pos x="375" y="105"/>
              </a:cxn>
              <a:cxn ang="0">
                <a:pos x="255" y="0"/>
              </a:cxn>
            </a:cxnLst>
            <a:rect l="0" t="0" r="r" b="b"/>
            <a:pathLst>
              <a:path w="3060" h="765">
                <a:moveTo>
                  <a:pt x="255" y="0"/>
                </a:moveTo>
                <a:lnTo>
                  <a:pt x="165" y="75"/>
                </a:lnTo>
                <a:lnTo>
                  <a:pt x="90" y="135"/>
                </a:lnTo>
                <a:lnTo>
                  <a:pt x="30" y="225"/>
                </a:lnTo>
                <a:lnTo>
                  <a:pt x="0" y="360"/>
                </a:lnTo>
                <a:lnTo>
                  <a:pt x="90" y="420"/>
                </a:lnTo>
                <a:lnTo>
                  <a:pt x="255" y="465"/>
                </a:lnTo>
                <a:lnTo>
                  <a:pt x="450" y="570"/>
                </a:lnTo>
                <a:lnTo>
                  <a:pt x="675" y="630"/>
                </a:lnTo>
                <a:lnTo>
                  <a:pt x="900" y="675"/>
                </a:lnTo>
                <a:lnTo>
                  <a:pt x="1185" y="765"/>
                </a:lnTo>
                <a:lnTo>
                  <a:pt x="1485" y="750"/>
                </a:lnTo>
                <a:lnTo>
                  <a:pt x="1500" y="765"/>
                </a:lnTo>
                <a:lnTo>
                  <a:pt x="1680" y="765"/>
                </a:lnTo>
                <a:lnTo>
                  <a:pt x="1830" y="750"/>
                </a:lnTo>
                <a:lnTo>
                  <a:pt x="2085" y="765"/>
                </a:lnTo>
                <a:lnTo>
                  <a:pt x="2265" y="735"/>
                </a:lnTo>
                <a:lnTo>
                  <a:pt x="2475" y="690"/>
                </a:lnTo>
                <a:lnTo>
                  <a:pt x="2625" y="630"/>
                </a:lnTo>
                <a:lnTo>
                  <a:pt x="2700" y="600"/>
                </a:lnTo>
                <a:lnTo>
                  <a:pt x="2790" y="570"/>
                </a:lnTo>
                <a:lnTo>
                  <a:pt x="2865" y="570"/>
                </a:lnTo>
                <a:lnTo>
                  <a:pt x="3060" y="465"/>
                </a:lnTo>
                <a:lnTo>
                  <a:pt x="2970" y="315"/>
                </a:lnTo>
                <a:lnTo>
                  <a:pt x="2850" y="210"/>
                </a:lnTo>
                <a:lnTo>
                  <a:pt x="2730" y="90"/>
                </a:lnTo>
                <a:lnTo>
                  <a:pt x="2430" y="195"/>
                </a:lnTo>
                <a:lnTo>
                  <a:pt x="2040" y="270"/>
                </a:lnTo>
                <a:lnTo>
                  <a:pt x="1665" y="270"/>
                </a:lnTo>
                <a:lnTo>
                  <a:pt x="1320" y="300"/>
                </a:lnTo>
                <a:lnTo>
                  <a:pt x="1020" y="255"/>
                </a:lnTo>
                <a:lnTo>
                  <a:pt x="735" y="210"/>
                </a:lnTo>
                <a:lnTo>
                  <a:pt x="510" y="150"/>
                </a:lnTo>
                <a:lnTo>
                  <a:pt x="375" y="105"/>
                </a:lnTo>
                <a:lnTo>
                  <a:pt x="255" y="0"/>
                </a:lnTo>
                <a:close/>
              </a:path>
            </a:pathLst>
          </a:custGeom>
          <a:gradFill rotWithShape="0">
            <a:gsLst>
              <a:gs pos="0">
                <a:srgbClr val="EEECE1"/>
              </a:gs>
              <a:gs pos="100000">
                <a:srgbClr val="EEECE1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38100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 rot="887288">
            <a:off x="1459797" y="5196329"/>
            <a:ext cx="371475" cy="142875"/>
          </a:xfrm>
          <a:prstGeom prst="flowChartAlternateProcess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 rot="561326">
            <a:off x="1838932" y="5291495"/>
            <a:ext cx="371475" cy="14287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2244915" y="5345277"/>
            <a:ext cx="382869" cy="121982"/>
          </a:xfrm>
          <a:prstGeom prst="flowChartAlternateProcess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 rot="-352891">
            <a:off x="2661272" y="5319864"/>
            <a:ext cx="371475" cy="14287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 rot="20678567">
            <a:off x="3061321" y="5256683"/>
            <a:ext cx="371475" cy="142875"/>
          </a:xfrm>
          <a:prstGeom prst="flowChartAlternateProcess">
            <a:avLst/>
          </a:prstGeom>
          <a:solidFill>
            <a:srgbClr val="27272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2051720" y="3068960"/>
            <a:ext cx="37147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85" y="15"/>
              </a:cxn>
              <a:cxn ang="0">
                <a:pos x="585" y="135"/>
              </a:cxn>
              <a:cxn ang="0">
                <a:pos x="570" y="255"/>
              </a:cxn>
              <a:cxn ang="0">
                <a:pos x="495" y="360"/>
              </a:cxn>
              <a:cxn ang="0">
                <a:pos x="450" y="405"/>
              </a:cxn>
              <a:cxn ang="0">
                <a:pos x="285" y="450"/>
              </a:cxn>
              <a:cxn ang="0">
                <a:pos x="165" y="405"/>
              </a:cxn>
              <a:cxn ang="0">
                <a:pos x="75" y="300"/>
              </a:cxn>
              <a:cxn ang="0">
                <a:pos x="15" y="180"/>
              </a:cxn>
              <a:cxn ang="0">
                <a:pos x="0" y="0"/>
              </a:cxn>
            </a:cxnLst>
            <a:rect l="0" t="0" r="r" b="b"/>
            <a:pathLst>
              <a:path w="585" h="450">
                <a:moveTo>
                  <a:pt x="0" y="0"/>
                </a:moveTo>
                <a:lnTo>
                  <a:pt x="585" y="15"/>
                </a:lnTo>
                <a:lnTo>
                  <a:pt x="585" y="135"/>
                </a:lnTo>
                <a:lnTo>
                  <a:pt x="570" y="255"/>
                </a:lnTo>
                <a:lnTo>
                  <a:pt x="495" y="360"/>
                </a:lnTo>
                <a:lnTo>
                  <a:pt x="450" y="405"/>
                </a:lnTo>
                <a:lnTo>
                  <a:pt x="285" y="450"/>
                </a:lnTo>
                <a:lnTo>
                  <a:pt x="165" y="405"/>
                </a:lnTo>
                <a:lnTo>
                  <a:pt x="75" y="300"/>
                </a:lnTo>
                <a:lnTo>
                  <a:pt x="15" y="1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 rot="15035588">
            <a:off x="3334779" y="3209440"/>
            <a:ext cx="238125" cy="1209675"/>
          </a:xfrm>
          <a:prstGeom prst="can">
            <a:avLst>
              <a:gd name="adj" fmla="val 55198"/>
            </a:avLst>
          </a:prstGeom>
          <a:gradFill rotWithShape="0">
            <a:gsLst>
              <a:gs pos="0">
                <a:srgbClr val="E36C0A"/>
              </a:gs>
              <a:gs pos="100000">
                <a:srgbClr val="E36C0A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2195736" y="3212976"/>
            <a:ext cx="771525" cy="866775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0" y="75"/>
              </a:cxn>
              <a:cxn ang="0">
                <a:pos x="45" y="165"/>
              </a:cxn>
              <a:cxn ang="0">
                <a:pos x="450" y="705"/>
              </a:cxn>
              <a:cxn ang="0">
                <a:pos x="795" y="1020"/>
              </a:cxn>
              <a:cxn ang="0">
                <a:pos x="975" y="1290"/>
              </a:cxn>
              <a:cxn ang="0">
                <a:pos x="1185" y="1365"/>
              </a:cxn>
              <a:cxn ang="0">
                <a:pos x="1215" y="1200"/>
              </a:cxn>
              <a:cxn ang="0">
                <a:pos x="990" y="870"/>
              </a:cxn>
              <a:cxn ang="0">
                <a:pos x="525" y="435"/>
              </a:cxn>
              <a:cxn ang="0">
                <a:pos x="195" y="75"/>
              </a:cxn>
              <a:cxn ang="0">
                <a:pos x="105" y="0"/>
              </a:cxn>
            </a:cxnLst>
            <a:rect l="0" t="0" r="r" b="b"/>
            <a:pathLst>
              <a:path w="1215" h="1365">
                <a:moveTo>
                  <a:pt x="105" y="0"/>
                </a:moveTo>
                <a:lnTo>
                  <a:pt x="0" y="75"/>
                </a:lnTo>
                <a:lnTo>
                  <a:pt x="45" y="165"/>
                </a:lnTo>
                <a:lnTo>
                  <a:pt x="450" y="705"/>
                </a:lnTo>
                <a:lnTo>
                  <a:pt x="795" y="1020"/>
                </a:lnTo>
                <a:lnTo>
                  <a:pt x="975" y="1290"/>
                </a:lnTo>
                <a:lnTo>
                  <a:pt x="1185" y="1365"/>
                </a:lnTo>
                <a:lnTo>
                  <a:pt x="1215" y="1200"/>
                </a:lnTo>
                <a:lnTo>
                  <a:pt x="990" y="870"/>
                </a:lnTo>
                <a:lnTo>
                  <a:pt x="525" y="435"/>
                </a:lnTo>
                <a:lnTo>
                  <a:pt x="195" y="75"/>
                </a:lnTo>
                <a:lnTo>
                  <a:pt x="105" y="0"/>
                </a:lnTo>
                <a:close/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179512" y="188640"/>
            <a:ext cx="89644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1691680" y="764704"/>
            <a:ext cx="5832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Долговечное ведро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Заголовок 34"/>
          <p:cNvSpPr txBox="1">
            <a:spLocks/>
          </p:cNvSpPr>
          <p:nvPr/>
        </p:nvSpPr>
        <p:spPr>
          <a:xfrm>
            <a:off x="4860032" y="1916832"/>
            <a:ext cx="3888432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нацепить на нижний бортик эмалированного ведра 3-4 куска упругой резиновой трубки, предварительно разрезанных вдоль.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4" name="Кольцо 23"/>
          <p:cNvSpPr/>
          <p:nvPr/>
        </p:nvSpPr>
        <p:spPr>
          <a:xfrm>
            <a:off x="1475656" y="5673686"/>
            <a:ext cx="2071775" cy="563626"/>
          </a:xfrm>
          <a:prstGeom prst="donu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 animBg="1"/>
      <p:bldP spid="2073" grpId="0" animBg="1"/>
      <p:bldP spid="2072" grpId="0" animBg="1"/>
      <p:bldP spid="2071" grpId="0" animBg="1"/>
      <p:bldP spid="2070" grpId="0" animBg="1"/>
      <p:bldP spid="22" grpId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3203848" y="3789040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179512" y="1844824"/>
            <a:ext cx="4822825" cy="3816423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 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 rot="16200000" flipH="1">
            <a:off x="2282255" y="3990554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275856" y="2996952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3851920" y="2996952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3779912" y="386104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 rot="3240000" flipH="1">
            <a:off x="3426677" y="3042114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 rot="7920000" flipH="1">
            <a:off x="3997385" y="2977489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 rot="16200000" flipV="1">
            <a:off x="3829792" y="3929089"/>
            <a:ext cx="45719" cy="142552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8" name="AutoShape 50"/>
          <p:cNvSpPr>
            <a:spLocks noChangeArrowheads="1"/>
          </p:cNvSpPr>
          <p:nvPr/>
        </p:nvSpPr>
        <p:spPr bwMode="auto">
          <a:xfrm>
            <a:off x="2732843" y="3429000"/>
            <a:ext cx="314325" cy="1584176"/>
          </a:xfrm>
          <a:prstGeom prst="can">
            <a:avLst>
              <a:gd name="adj" fmla="val 79545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D0D0D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7" name="AutoShape 49"/>
          <p:cNvSpPr>
            <a:spLocks noChangeArrowheads="1"/>
          </p:cNvSpPr>
          <p:nvPr/>
        </p:nvSpPr>
        <p:spPr bwMode="auto">
          <a:xfrm>
            <a:off x="2732843" y="2204864"/>
            <a:ext cx="314325" cy="1368152"/>
          </a:xfrm>
          <a:prstGeom prst="can">
            <a:avLst>
              <a:gd name="adj" fmla="val 79545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D0D0D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6" name="Oval 48"/>
          <p:cNvSpPr>
            <a:spLocks noChangeArrowheads="1"/>
          </p:cNvSpPr>
          <p:nvPr/>
        </p:nvSpPr>
        <p:spPr bwMode="auto">
          <a:xfrm>
            <a:off x="2771800" y="2226898"/>
            <a:ext cx="228600" cy="1905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5" name="AutoShape 47"/>
          <p:cNvSpPr>
            <a:spLocks noChangeArrowheads="1"/>
          </p:cNvSpPr>
          <p:nvPr/>
        </p:nvSpPr>
        <p:spPr bwMode="auto">
          <a:xfrm>
            <a:off x="3048814" y="2276872"/>
            <a:ext cx="1595194" cy="2592288"/>
          </a:xfrm>
          <a:prstGeom prst="cube">
            <a:avLst>
              <a:gd name="adj" fmla="val 5903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4" name="AutoShape 46"/>
          <p:cNvSpPr>
            <a:spLocks noChangeArrowheads="1"/>
          </p:cNvSpPr>
          <p:nvPr/>
        </p:nvSpPr>
        <p:spPr bwMode="auto">
          <a:xfrm flipH="1">
            <a:off x="1115616" y="2315829"/>
            <a:ext cx="1580190" cy="2520280"/>
          </a:xfrm>
          <a:prstGeom prst="cube">
            <a:avLst>
              <a:gd name="adj" fmla="val 5903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 flipH="1">
            <a:off x="3419872" y="3789040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 rot="3240000" flipH="1">
            <a:off x="3426679" y="2610067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1"/>
          <p:cNvSpPr>
            <a:spLocks noChangeArrowheads="1"/>
          </p:cNvSpPr>
          <p:nvPr/>
        </p:nvSpPr>
        <p:spPr bwMode="auto">
          <a:xfrm>
            <a:off x="3275856" y="3789040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" name="Oval 41"/>
          <p:cNvSpPr>
            <a:spLocks noChangeArrowheads="1"/>
          </p:cNvSpPr>
          <p:nvPr/>
        </p:nvSpPr>
        <p:spPr bwMode="auto">
          <a:xfrm>
            <a:off x="4161284" y="3212976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" name="Oval 41"/>
          <p:cNvSpPr>
            <a:spLocks noChangeArrowheads="1"/>
          </p:cNvSpPr>
          <p:nvPr/>
        </p:nvSpPr>
        <p:spPr bwMode="auto">
          <a:xfrm>
            <a:off x="1331640" y="3933056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Oval 41"/>
          <p:cNvSpPr>
            <a:spLocks noChangeArrowheads="1"/>
          </p:cNvSpPr>
          <p:nvPr/>
        </p:nvSpPr>
        <p:spPr bwMode="auto">
          <a:xfrm>
            <a:off x="3275856" y="2605286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" name="Oval 41"/>
          <p:cNvSpPr>
            <a:spLocks noChangeArrowheads="1"/>
          </p:cNvSpPr>
          <p:nvPr/>
        </p:nvSpPr>
        <p:spPr bwMode="auto">
          <a:xfrm>
            <a:off x="2267744" y="433347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" name="Oval 41"/>
          <p:cNvSpPr>
            <a:spLocks noChangeArrowheads="1"/>
          </p:cNvSpPr>
          <p:nvPr/>
        </p:nvSpPr>
        <p:spPr bwMode="auto">
          <a:xfrm>
            <a:off x="2267744" y="314096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" name="Oval 41"/>
          <p:cNvSpPr>
            <a:spLocks noChangeArrowheads="1"/>
          </p:cNvSpPr>
          <p:nvPr/>
        </p:nvSpPr>
        <p:spPr bwMode="auto">
          <a:xfrm>
            <a:off x="1403648" y="2636912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" name="Oval 41"/>
          <p:cNvSpPr>
            <a:spLocks noChangeArrowheads="1"/>
          </p:cNvSpPr>
          <p:nvPr/>
        </p:nvSpPr>
        <p:spPr bwMode="auto">
          <a:xfrm>
            <a:off x="4089276" y="433347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" name="Rectangle 43"/>
          <p:cNvSpPr>
            <a:spLocks noChangeArrowheads="1"/>
          </p:cNvSpPr>
          <p:nvPr/>
        </p:nvSpPr>
        <p:spPr bwMode="auto">
          <a:xfrm rot="7620000" flipH="1">
            <a:off x="1447251" y="3946463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3" name="Rectangle 43"/>
          <p:cNvSpPr>
            <a:spLocks noChangeArrowheads="1"/>
          </p:cNvSpPr>
          <p:nvPr/>
        </p:nvSpPr>
        <p:spPr bwMode="auto">
          <a:xfrm rot="16200000" flipH="1">
            <a:off x="2365280" y="3165415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" name="Rectangle 43"/>
          <p:cNvSpPr>
            <a:spLocks noChangeArrowheads="1"/>
          </p:cNvSpPr>
          <p:nvPr/>
        </p:nvSpPr>
        <p:spPr bwMode="auto">
          <a:xfrm rot="2880000" flipH="1">
            <a:off x="2376876" y="4356658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5" name="Rectangle 43"/>
          <p:cNvSpPr>
            <a:spLocks noChangeArrowheads="1"/>
          </p:cNvSpPr>
          <p:nvPr/>
        </p:nvSpPr>
        <p:spPr bwMode="auto">
          <a:xfrm flipH="1">
            <a:off x="3391932" y="3812664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" name="Rectangle 43"/>
          <p:cNvSpPr>
            <a:spLocks noChangeArrowheads="1"/>
          </p:cNvSpPr>
          <p:nvPr/>
        </p:nvSpPr>
        <p:spPr bwMode="auto">
          <a:xfrm rot="16200000" flipH="1">
            <a:off x="4198531" y="4345100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7" name="Rectangle 43"/>
          <p:cNvSpPr>
            <a:spLocks noChangeArrowheads="1"/>
          </p:cNvSpPr>
          <p:nvPr/>
        </p:nvSpPr>
        <p:spPr bwMode="auto">
          <a:xfrm rot="12600000" flipH="1">
            <a:off x="4274372" y="3231554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 flipH="1">
            <a:off x="1503214" y="2647929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9" name="Заголовок 34"/>
          <p:cNvSpPr txBox="1">
            <a:spLocks/>
          </p:cNvSpPr>
          <p:nvPr/>
        </p:nvSpPr>
        <p:spPr>
          <a:xfrm>
            <a:off x="5364088" y="2564904"/>
            <a:ext cx="3168352" cy="223224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noProof="0" dirty="0" smtClean="0">
                <a:latin typeface="Times New Roman" pitchFamily="18" charset="0"/>
                <a:cs typeface="Times New Roman" pitchFamily="18" charset="0"/>
              </a:rPr>
              <a:t>Чтобы дверные петли не скрипели предлагаем приготовить дрель и техническое масло.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" name="Rectangle 33"/>
          <p:cNvSpPr>
            <a:spLocks noChangeArrowheads="1"/>
          </p:cNvSpPr>
          <p:nvPr/>
        </p:nvSpPr>
        <p:spPr bwMode="auto">
          <a:xfrm flipH="1">
            <a:off x="3392345" y="2625895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971600" y="908720"/>
            <a:ext cx="68407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«Петли не скрипят»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3203848" y="3789040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179512" y="1844824"/>
            <a:ext cx="4822825" cy="3816423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 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 rot="16200000" flipH="1">
            <a:off x="2282255" y="3990554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275856" y="2996952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3851920" y="2996952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3779912" y="386104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 rot="3240000" flipH="1">
            <a:off x="3426677" y="3042114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 rot="7920000" flipH="1">
            <a:off x="3997385" y="2977489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 rot="16200000" flipV="1">
            <a:off x="3829792" y="3929089"/>
            <a:ext cx="45719" cy="142552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8" name="AutoShape 50"/>
          <p:cNvSpPr>
            <a:spLocks noChangeArrowheads="1"/>
          </p:cNvSpPr>
          <p:nvPr/>
        </p:nvSpPr>
        <p:spPr bwMode="auto">
          <a:xfrm>
            <a:off x="2732843" y="3429000"/>
            <a:ext cx="314325" cy="1584176"/>
          </a:xfrm>
          <a:prstGeom prst="can">
            <a:avLst>
              <a:gd name="adj" fmla="val 79545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D0D0D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7" name="AutoShape 49"/>
          <p:cNvSpPr>
            <a:spLocks noChangeArrowheads="1"/>
          </p:cNvSpPr>
          <p:nvPr/>
        </p:nvSpPr>
        <p:spPr bwMode="auto">
          <a:xfrm>
            <a:off x="2732843" y="2204864"/>
            <a:ext cx="314325" cy="1368152"/>
          </a:xfrm>
          <a:prstGeom prst="can">
            <a:avLst>
              <a:gd name="adj" fmla="val 79545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D0D0D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6" name="Oval 48"/>
          <p:cNvSpPr>
            <a:spLocks noChangeArrowheads="1"/>
          </p:cNvSpPr>
          <p:nvPr/>
        </p:nvSpPr>
        <p:spPr bwMode="auto">
          <a:xfrm>
            <a:off x="2771800" y="2226898"/>
            <a:ext cx="228600" cy="1905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5" name="AutoShape 47"/>
          <p:cNvSpPr>
            <a:spLocks noChangeArrowheads="1"/>
          </p:cNvSpPr>
          <p:nvPr/>
        </p:nvSpPr>
        <p:spPr bwMode="auto">
          <a:xfrm>
            <a:off x="3048814" y="2276872"/>
            <a:ext cx="1595194" cy="2592288"/>
          </a:xfrm>
          <a:prstGeom prst="cube">
            <a:avLst>
              <a:gd name="adj" fmla="val 5903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4" name="AutoShape 46"/>
          <p:cNvSpPr>
            <a:spLocks noChangeArrowheads="1"/>
          </p:cNvSpPr>
          <p:nvPr/>
        </p:nvSpPr>
        <p:spPr bwMode="auto">
          <a:xfrm flipH="1">
            <a:off x="1115616" y="2315829"/>
            <a:ext cx="1580190" cy="2520280"/>
          </a:xfrm>
          <a:prstGeom prst="cube">
            <a:avLst>
              <a:gd name="adj" fmla="val 5903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 flipH="1">
            <a:off x="3419872" y="3789040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 rot="3240000" flipH="1">
            <a:off x="3426679" y="2610067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1"/>
          <p:cNvSpPr>
            <a:spLocks noChangeArrowheads="1"/>
          </p:cNvSpPr>
          <p:nvPr/>
        </p:nvSpPr>
        <p:spPr bwMode="auto">
          <a:xfrm>
            <a:off x="3275856" y="3789040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" name="Oval 41"/>
          <p:cNvSpPr>
            <a:spLocks noChangeArrowheads="1"/>
          </p:cNvSpPr>
          <p:nvPr/>
        </p:nvSpPr>
        <p:spPr bwMode="auto">
          <a:xfrm>
            <a:off x="4161284" y="3212976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" name="Oval 41"/>
          <p:cNvSpPr>
            <a:spLocks noChangeArrowheads="1"/>
          </p:cNvSpPr>
          <p:nvPr/>
        </p:nvSpPr>
        <p:spPr bwMode="auto">
          <a:xfrm>
            <a:off x="1331640" y="3933056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Oval 41"/>
          <p:cNvSpPr>
            <a:spLocks noChangeArrowheads="1"/>
          </p:cNvSpPr>
          <p:nvPr/>
        </p:nvSpPr>
        <p:spPr bwMode="auto">
          <a:xfrm>
            <a:off x="3275856" y="2605286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" name="Oval 41"/>
          <p:cNvSpPr>
            <a:spLocks noChangeArrowheads="1"/>
          </p:cNvSpPr>
          <p:nvPr/>
        </p:nvSpPr>
        <p:spPr bwMode="auto">
          <a:xfrm>
            <a:off x="2267744" y="433347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" name="Oval 41"/>
          <p:cNvSpPr>
            <a:spLocks noChangeArrowheads="1"/>
          </p:cNvSpPr>
          <p:nvPr/>
        </p:nvSpPr>
        <p:spPr bwMode="auto">
          <a:xfrm>
            <a:off x="2267744" y="314096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" name="Oval 41"/>
          <p:cNvSpPr>
            <a:spLocks noChangeArrowheads="1"/>
          </p:cNvSpPr>
          <p:nvPr/>
        </p:nvSpPr>
        <p:spPr bwMode="auto">
          <a:xfrm>
            <a:off x="1403648" y="2636912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" name="Oval 41"/>
          <p:cNvSpPr>
            <a:spLocks noChangeArrowheads="1"/>
          </p:cNvSpPr>
          <p:nvPr/>
        </p:nvSpPr>
        <p:spPr bwMode="auto">
          <a:xfrm>
            <a:off x="4089276" y="4333478"/>
            <a:ext cx="266700" cy="2476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" name="Rectangle 43"/>
          <p:cNvSpPr>
            <a:spLocks noChangeArrowheads="1"/>
          </p:cNvSpPr>
          <p:nvPr/>
        </p:nvSpPr>
        <p:spPr bwMode="auto">
          <a:xfrm rot="7620000" flipH="1">
            <a:off x="1447251" y="3946463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3" name="Rectangle 43"/>
          <p:cNvSpPr>
            <a:spLocks noChangeArrowheads="1"/>
          </p:cNvSpPr>
          <p:nvPr/>
        </p:nvSpPr>
        <p:spPr bwMode="auto">
          <a:xfrm rot="16200000" flipH="1">
            <a:off x="2365280" y="3165415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4" name="Rectangle 43"/>
          <p:cNvSpPr>
            <a:spLocks noChangeArrowheads="1"/>
          </p:cNvSpPr>
          <p:nvPr/>
        </p:nvSpPr>
        <p:spPr bwMode="auto">
          <a:xfrm rot="2880000" flipH="1">
            <a:off x="2376876" y="4356658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5" name="Rectangle 43"/>
          <p:cNvSpPr>
            <a:spLocks noChangeArrowheads="1"/>
          </p:cNvSpPr>
          <p:nvPr/>
        </p:nvSpPr>
        <p:spPr bwMode="auto">
          <a:xfrm flipH="1">
            <a:off x="3391932" y="3812664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" name="Rectangle 43"/>
          <p:cNvSpPr>
            <a:spLocks noChangeArrowheads="1"/>
          </p:cNvSpPr>
          <p:nvPr/>
        </p:nvSpPr>
        <p:spPr bwMode="auto">
          <a:xfrm rot="16200000" flipH="1">
            <a:off x="4198531" y="4345100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7" name="Rectangle 43"/>
          <p:cNvSpPr>
            <a:spLocks noChangeArrowheads="1"/>
          </p:cNvSpPr>
          <p:nvPr/>
        </p:nvSpPr>
        <p:spPr bwMode="auto">
          <a:xfrm rot="12600000" flipH="1">
            <a:off x="4274372" y="3231554"/>
            <a:ext cx="44450" cy="2174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 flipH="1">
            <a:off x="1503214" y="2647929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0" name="Заголовок 34"/>
          <p:cNvSpPr txBox="1">
            <a:spLocks/>
          </p:cNvSpPr>
          <p:nvPr/>
        </p:nvSpPr>
        <p:spPr>
          <a:xfrm>
            <a:off x="5220072" y="3140968"/>
            <a:ext cx="3456384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" name="Rectangle 33"/>
          <p:cNvSpPr>
            <a:spLocks noChangeArrowheads="1"/>
          </p:cNvSpPr>
          <p:nvPr/>
        </p:nvSpPr>
        <p:spPr bwMode="auto">
          <a:xfrm flipH="1">
            <a:off x="3392345" y="2625895"/>
            <a:ext cx="44450" cy="21748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Oval 48"/>
          <p:cNvSpPr>
            <a:spLocks noChangeArrowheads="1"/>
          </p:cNvSpPr>
          <p:nvPr/>
        </p:nvSpPr>
        <p:spPr bwMode="auto">
          <a:xfrm>
            <a:off x="2771800" y="2780928"/>
            <a:ext cx="228600" cy="1905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71600" y="908720"/>
            <a:ext cx="68407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«Петли не скрипят»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012160" y="2348880"/>
            <a:ext cx="28083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верхней части каждой дверной петли надо просверлить по маленькому отверстию.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50"/>
          <p:cNvSpPr>
            <a:spLocks noChangeArrowheads="1"/>
          </p:cNvSpPr>
          <p:nvPr/>
        </p:nvSpPr>
        <p:spPr bwMode="auto">
          <a:xfrm>
            <a:off x="3419872" y="3933056"/>
            <a:ext cx="314325" cy="1584176"/>
          </a:xfrm>
          <a:prstGeom prst="can">
            <a:avLst>
              <a:gd name="adj" fmla="val 79545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D0D0D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18865084" flipV="1">
            <a:off x="2322339" y="1862445"/>
            <a:ext cx="187325" cy="2247900"/>
          </a:xfrm>
          <a:prstGeom prst="can">
            <a:avLst>
              <a:gd name="adj" fmla="val 300000"/>
            </a:avLst>
          </a:prstGeom>
          <a:gradFill rotWithShape="0">
            <a:gsLst>
              <a:gs pos="0">
                <a:srgbClr val="9BBB59"/>
              </a:gs>
              <a:gs pos="100000">
                <a:srgbClr val="74903B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300261" y="1266453"/>
            <a:ext cx="1895475" cy="1514475"/>
          </a:xfrm>
          <a:custGeom>
            <a:avLst/>
            <a:gdLst/>
            <a:ahLst/>
            <a:cxnLst>
              <a:cxn ang="0">
                <a:pos x="0" y="1260"/>
              </a:cxn>
              <a:cxn ang="0">
                <a:pos x="15" y="1380"/>
              </a:cxn>
              <a:cxn ang="0">
                <a:pos x="45" y="1470"/>
              </a:cxn>
              <a:cxn ang="0">
                <a:pos x="120" y="1575"/>
              </a:cxn>
              <a:cxn ang="0">
                <a:pos x="285" y="1770"/>
              </a:cxn>
              <a:cxn ang="0">
                <a:pos x="405" y="1920"/>
              </a:cxn>
              <a:cxn ang="0">
                <a:pos x="585" y="2040"/>
              </a:cxn>
              <a:cxn ang="0">
                <a:pos x="765" y="2160"/>
              </a:cxn>
              <a:cxn ang="0">
                <a:pos x="1095" y="2310"/>
              </a:cxn>
              <a:cxn ang="0">
                <a:pos x="1350" y="2385"/>
              </a:cxn>
              <a:cxn ang="0">
                <a:pos x="1500" y="2370"/>
              </a:cxn>
              <a:cxn ang="0">
                <a:pos x="1635" y="2355"/>
              </a:cxn>
              <a:cxn ang="0">
                <a:pos x="1800" y="2355"/>
              </a:cxn>
              <a:cxn ang="0">
                <a:pos x="1950" y="2325"/>
              </a:cxn>
              <a:cxn ang="0">
                <a:pos x="1965" y="2325"/>
              </a:cxn>
              <a:cxn ang="0">
                <a:pos x="2055" y="2280"/>
              </a:cxn>
              <a:cxn ang="0">
                <a:pos x="2235" y="2250"/>
              </a:cxn>
              <a:cxn ang="0">
                <a:pos x="2385" y="2205"/>
              </a:cxn>
              <a:cxn ang="0">
                <a:pos x="2565" y="2055"/>
              </a:cxn>
              <a:cxn ang="0">
                <a:pos x="2700" y="1875"/>
              </a:cxn>
              <a:cxn ang="0">
                <a:pos x="2730" y="1845"/>
              </a:cxn>
              <a:cxn ang="0">
                <a:pos x="2880" y="1665"/>
              </a:cxn>
              <a:cxn ang="0">
                <a:pos x="2895" y="1650"/>
              </a:cxn>
              <a:cxn ang="0">
                <a:pos x="2940" y="1545"/>
              </a:cxn>
              <a:cxn ang="0">
                <a:pos x="2940" y="1305"/>
              </a:cxn>
              <a:cxn ang="0">
                <a:pos x="2925" y="1410"/>
              </a:cxn>
              <a:cxn ang="0">
                <a:pos x="2970" y="1170"/>
              </a:cxn>
              <a:cxn ang="0">
                <a:pos x="2970" y="915"/>
              </a:cxn>
              <a:cxn ang="0">
                <a:pos x="2985" y="705"/>
              </a:cxn>
              <a:cxn ang="0">
                <a:pos x="2940" y="480"/>
              </a:cxn>
              <a:cxn ang="0">
                <a:pos x="2865" y="240"/>
              </a:cxn>
              <a:cxn ang="0">
                <a:pos x="2805" y="105"/>
              </a:cxn>
              <a:cxn ang="0">
                <a:pos x="2745" y="60"/>
              </a:cxn>
              <a:cxn ang="0">
                <a:pos x="2700" y="0"/>
              </a:cxn>
            </a:cxnLst>
            <a:rect l="0" t="0" r="r" b="b"/>
            <a:pathLst>
              <a:path w="2985" h="2385">
                <a:moveTo>
                  <a:pt x="0" y="1260"/>
                </a:moveTo>
                <a:lnTo>
                  <a:pt x="15" y="1380"/>
                </a:lnTo>
                <a:lnTo>
                  <a:pt x="45" y="1470"/>
                </a:lnTo>
                <a:lnTo>
                  <a:pt x="120" y="1575"/>
                </a:lnTo>
                <a:lnTo>
                  <a:pt x="285" y="1770"/>
                </a:lnTo>
                <a:lnTo>
                  <a:pt x="405" y="1920"/>
                </a:lnTo>
                <a:lnTo>
                  <a:pt x="585" y="2040"/>
                </a:lnTo>
                <a:lnTo>
                  <a:pt x="765" y="2160"/>
                </a:lnTo>
                <a:lnTo>
                  <a:pt x="1095" y="2310"/>
                </a:lnTo>
                <a:lnTo>
                  <a:pt x="1350" y="2385"/>
                </a:lnTo>
                <a:lnTo>
                  <a:pt x="1500" y="2370"/>
                </a:lnTo>
                <a:lnTo>
                  <a:pt x="1635" y="2355"/>
                </a:lnTo>
                <a:lnTo>
                  <a:pt x="1800" y="2355"/>
                </a:lnTo>
                <a:lnTo>
                  <a:pt x="1950" y="2325"/>
                </a:lnTo>
                <a:lnTo>
                  <a:pt x="1965" y="2325"/>
                </a:lnTo>
                <a:lnTo>
                  <a:pt x="2055" y="2280"/>
                </a:lnTo>
                <a:lnTo>
                  <a:pt x="2235" y="2250"/>
                </a:lnTo>
                <a:lnTo>
                  <a:pt x="2385" y="2205"/>
                </a:lnTo>
                <a:lnTo>
                  <a:pt x="2565" y="2055"/>
                </a:lnTo>
                <a:lnTo>
                  <a:pt x="2700" y="1875"/>
                </a:lnTo>
                <a:lnTo>
                  <a:pt x="2730" y="1845"/>
                </a:lnTo>
                <a:lnTo>
                  <a:pt x="2880" y="1665"/>
                </a:lnTo>
                <a:lnTo>
                  <a:pt x="2895" y="1650"/>
                </a:lnTo>
                <a:lnTo>
                  <a:pt x="2940" y="1545"/>
                </a:lnTo>
                <a:lnTo>
                  <a:pt x="2940" y="1305"/>
                </a:lnTo>
                <a:lnTo>
                  <a:pt x="2925" y="1410"/>
                </a:lnTo>
                <a:lnTo>
                  <a:pt x="2970" y="1170"/>
                </a:lnTo>
                <a:lnTo>
                  <a:pt x="2970" y="915"/>
                </a:lnTo>
                <a:lnTo>
                  <a:pt x="2985" y="705"/>
                </a:lnTo>
                <a:lnTo>
                  <a:pt x="2940" y="480"/>
                </a:lnTo>
                <a:lnTo>
                  <a:pt x="2865" y="240"/>
                </a:lnTo>
                <a:lnTo>
                  <a:pt x="2805" y="105"/>
                </a:lnTo>
                <a:lnTo>
                  <a:pt x="2745" y="60"/>
                </a:lnTo>
                <a:lnTo>
                  <a:pt x="2700" y="0"/>
                </a:lnTo>
              </a:path>
            </a:pathLst>
          </a:custGeom>
          <a:gradFill rotWithShape="0">
            <a:gsLst>
              <a:gs pos="0">
                <a:srgbClr val="76923C"/>
              </a:gs>
              <a:gs pos="100000">
                <a:srgbClr val="76923C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 rot="-1589682">
            <a:off x="202244" y="1193385"/>
            <a:ext cx="1874838" cy="9239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6" name="Oval 2"/>
          <p:cNvSpPr>
            <a:spLocks noChangeArrowheads="1"/>
          </p:cNvSpPr>
          <p:nvPr/>
        </p:nvSpPr>
        <p:spPr bwMode="auto">
          <a:xfrm rot="-1589682">
            <a:off x="369564" y="1281169"/>
            <a:ext cx="1584325" cy="71278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5" name="Oval 1"/>
          <p:cNvSpPr>
            <a:spLocks noChangeArrowheads="1"/>
          </p:cNvSpPr>
          <p:nvPr/>
        </p:nvSpPr>
        <p:spPr bwMode="auto">
          <a:xfrm rot="-1729766">
            <a:off x="592759" y="1396638"/>
            <a:ext cx="1174750" cy="447675"/>
          </a:xfrm>
          <a:prstGeom prst="ellipse">
            <a:avLst/>
          </a:prstGeom>
          <a:gradFill rotWithShape="0">
            <a:gsLst>
              <a:gs pos="0">
                <a:srgbClr val="F79646"/>
              </a:gs>
              <a:gs pos="100000">
                <a:srgbClr val="DF6A09"/>
              </a:gs>
            </a:gsLst>
            <a:path path="shape">
              <a:fillToRect l="50000" t="50000" r="50000" b="50000"/>
            </a:path>
          </a:gradFill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AutoShape 49"/>
          <p:cNvSpPr>
            <a:spLocks noChangeArrowheads="1"/>
          </p:cNvSpPr>
          <p:nvPr/>
        </p:nvSpPr>
        <p:spPr bwMode="auto">
          <a:xfrm>
            <a:off x="3419872" y="2708920"/>
            <a:ext cx="314325" cy="1368152"/>
          </a:xfrm>
          <a:prstGeom prst="can">
            <a:avLst>
              <a:gd name="adj" fmla="val 79545"/>
            </a:avLst>
          </a:prstGeom>
          <a:gradFill rotWithShape="0">
            <a:gsLst>
              <a:gs pos="0">
                <a:srgbClr val="BCBCB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D0D0D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" name="Oval 48"/>
          <p:cNvSpPr>
            <a:spLocks noChangeArrowheads="1"/>
          </p:cNvSpPr>
          <p:nvPr/>
        </p:nvSpPr>
        <p:spPr bwMode="auto">
          <a:xfrm>
            <a:off x="3480863" y="3310508"/>
            <a:ext cx="228600" cy="190500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20072" y="2564904"/>
            <a:ext cx="30243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Тогда очень удобно смазывать дверные петли. 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55776" y="908720"/>
            <a:ext cx="63367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«Петли не скрипят»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1" grpId="0" animBg="1"/>
      <p:bldP spid="52" grpId="0" animBg="1"/>
      <p:bldP spid="52" grpId="1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Заголовок 34"/>
          <p:cNvSpPr txBox="1">
            <a:spLocks/>
          </p:cNvSpPr>
          <p:nvPr/>
        </p:nvSpPr>
        <p:spPr>
          <a:xfrm>
            <a:off x="5796136" y="2636912"/>
            <a:ext cx="2736304" cy="352839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Если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имеется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два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небольших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карандаша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разного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цвета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,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то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их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можно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соединить, используя металлическую трубку.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Freeform 2"/>
          <p:cNvSpPr>
            <a:spLocks/>
          </p:cNvSpPr>
          <p:nvPr/>
        </p:nvSpPr>
        <p:spPr bwMode="auto">
          <a:xfrm>
            <a:off x="1076325" y="3019425"/>
            <a:ext cx="1590675" cy="1190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3" y="791"/>
              </a:cxn>
              <a:cxn ang="0">
                <a:pos x="2010" y="1876"/>
              </a:cxn>
              <a:cxn ang="0">
                <a:pos x="2280" y="1876"/>
              </a:cxn>
              <a:cxn ang="0">
                <a:pos x="2490" y="1726"/>
              </a:cxn>
              <a:cxn ang="0">
                <a:pos x="2505" y="1471"/>
              </a:cxn>
              <a:cxn ang="0">
                <a:pos x="2415" y="1381"/>
              </a:cxn>
              <a:cxn ang="0">
                <a:pos x="901" y="396"/>
              </a:cxn>
              <a:cxn ang="0">
                <a:pos x="0" y="0"/>
              </a:cxn>
            </a:cxnLst>
            <a:rect l="0" t="0" r="r" b="b"/>
            <a:pathLst>
              <a:path w="2505" h="1876">
                <a:moveTo>
                  <a:pt x="0" y="0"/>
                </a:moveTo>
                <a:lnTo>
                  <a:pt x="533" y="791"/>
                </a:lnTo>
                <a:lnTo>
                  <a:pt x="2010" y="1876"/>
                </a:lnTo>
                <a:lnTo>
                  <a:pt x="2280" y="1876"/>
                </a:lnTo>
                <a:lnTo>
                  <a:pt x="2490" y="1726"/>
                </a:lnTo>
                <a:lnTo>
                  <a:pt x="2505" y="1471"/>
                </a:lnTo>
                <a:lnTo>
                  <a:pt x="2415" y="1381"/>
                </a:lnTo>
                <a:lnTo>
                  <a:pt x="901" y="396"/>
                </a:lnTo>
                <a:lnTo>
                  <a:pt x="0" y="0"/>
                </a:lnTo>
                <a:close/>
              </a:path>
            </a:pathLst>
          </a:custGeom>
          <a:solidFill>
            <a:srgbClr val="F2504D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5" name="Freeform 3"/>
          <p:cNvSpPr>
            <a:spLocks/>
          </p:cNvSpPr>
          <p:nvPr/>
        </p:nvSpPr>
        <p:spPr bwMode="auto">
          <a:xfrm>
            <a:off x="1066800" y="3019425"/>
            <a:ext cx="628650" cy="504825"/>
          </a:xfrm>
          <a:custGeom>
            <a:avLst/>
            <a:gdLst/>
            <a:ahLst/>
            <a:cxnLst>
              <a:cxn ang="0">
                <a:pos x="555" y="795"/>
              </a:cxn>
              <a:cxn ang="0">
                <a:pos x="615" y="706"/>
              </a:cxn>
              <a:cxn ang="0">
                <a:pos x="850" y="780"/>
              </a:cxn>
              <a:cxn ang="0">
                <a:pos x="735" y="571"/>
              </a:cxn>
              <a:cxn ang="0">
                <a:pos x="990" y="645"/>
              </a:cxn>
              <a:cxn ang="0">
                <a:pos x="850" y="435"/>
              </a:cxn>
              <a:cxn ang="0">
                <a:pos x="990" y="420"/>
              </a:cxn>
              <a:cxn ang="0">
                <a:pos x="0" y="0"/>
              </a:cxn>
              <a:cxn ang="0">
                <a:pos x="555" y="795"/>
              </a:cxn>
            </a:cxnLst>
            <a:rect l="0" t="0" r="r" b="b"/>
            <a:pathLst>
              <a:path w="990" h="795">
                <a:moveTo>
                  <a:pt x="555" y="795"/>
                </a:moveTo>
                <a:lnTo>
                  <a:pt x="615" y="706"/>
                </a:lnTo>
                <a:lnTo>
                  <a:pt x="850" y="780"/>
                </a:lnTo>
                <a:lnTo>
                  <a:pt x="735" y="571"/>
                </a:lnTo>
                <a:lnTo>
                  <a:pt x="990" y="645"/>
                </a:lnTo>
                <a:lnTo>
                  <a:pt x="850" y="435"/>
                </a:lnTo>
                <a:lnTo>
                  <a:pt x="990" y="420"/>
                </a:lnTo>
                <a:lnTo>
                  <a:pt x="0" y="0"/>
                </a:lnTo>
                <a:lnTo>
                  <a:pt x="555" y="795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3556" name="AutoShape 4"/>
          <p:cNvCxnSpPr>
            <a:cxnSpLocks noChangeShapeType="1"/>
          </p:cNvCxnSpPr>
          <p:nvPr/>
        </p:nvCxnSpPr>
        <p:spPr bwMode="auto">
          <a:xfrm flipH="1" flipV="1">
            <a:off x="971550" y="2971800"/>
            <a:ext cx="123825" cy="66675"/>
          </a:xfrm>
          <a:prstGeom prst="straightConnector1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23557" name="AutoShape 5"/>
          <p:cNvCxnSpPr>
            <a:cxnSpLocks noChangeShapeType="1"/>
          </p:cNvCxnSpPr>
          <p:nvPr/>
        </p:nvCxnSpPr>
        <p:spPr bwMode="auto">
          <a:xfrm>
            <a:off x="1695450" y="3438525"/>
            <a:ext cx="971550" cy="647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3558" name="AutoShape 6"/>
          <p:cNvCxnSpPr>
            <a:cxnSpLocks noChangeShapeType="1"/>
          </p:cNvCxnSpPr>
          <p:nvPr/>
        </p:nvCxnSpPr>
        <p:spPr bwMode="auto">
          <a:xfrm>
            <a:off x="1609725" y="3524250"/>
            <a:ext cx="923925" cy="6858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559" name="Freeform 7"/>
          <p:cNvSpPr>
            <a:spLocks/>
          </p:cNvSpPr>
          <p:nvPr/>
        </p:nvSpPr>
        <p:spPr bwMode="auto">
          <a:xfrm>
            <a:off x="1076325" y="3019425"/>
            <a:ext cx="1590675" cy="1190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3" y="791"/>
              </a:cxn>
              <a:cxn ang="0">
                <a:pos x="2010" y="1876"/>
              </a:cxn>
              <a:cxn ang="0">
                <a:pos x="2280" y="1876"/>
              </a:cxn>
              <a:cxn ang="0">
                <a:pos x="2490" y="1726"/>
              </a:cxn>
              <a:cxn ang="0">
                <a:pos x="2505" y="1471"/>
              </a:cxn>
              <a:cxn ang="0">
                <a:pos x="2415" y="1381"/>
              </a:cxn>
              <a:cxn ang="0">
                <a:pos x="901" y="396"/>
              </a:cxn>
              <a:cxn ang="0">
                <a:pos x="0" y="0"/>
              </a:cxn>
            </a:cxnLst>
            <a:rect l="0" t="0" r="r" b="b"/>
            <a:pathLst>
              <a:path w="2505" h="1876">
                <a:moveTo>
                  <a:pt x="0" y="0"/>
                </a:moveTo>
                <a:lnTo>
                  <a:pt x="533" y="791"/>
                </a:lnTo>
                <a:lnTo>
                  <a:pt x="2010" y="1876"/>
                </a:lnTo>
                <a:lnTo>
                  <a:pt x="2280" y="1876"/>
                </a:lnTo>
                <a:lnTo>
                  <a:pt x="2490" y="1726"/>
                </a:lnTo>
                <a:lnTo>
                  <a:pt x="2505" y="1471"/>
                </a:lnTo>
                <a:lnTo>
                  <a:pt x="2415" y="1381"/>
                </a:lnTo>
                <a:lnTo>
                  <a:pt x="901" y="396"/>
                </a:lnTo>
                <a:lnTo>
                  <a:pt x="0" y="0"/>
                </a:lnTo>
                <a:close/>
              </a:path>
            </a:pathLst>
          </a:custGeom>
          <a:solidFill>
            <a:srgbClr val="F2504D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>
            <a:off x="1066800" y="3019425"/>
            <a:ext cx="628650" cy="504825"/>
          </a:xfrm>
          <a:custGeom>
            <a:avLst/>
            <a:gdLst/>
            <a:ahLst/>
            <a:cxnLst>
              <a:cxn ang="0">
                <a:pos x="555" y="795"/>
              </a:cxn>
              <a:cxn ang="0">
                <a:pos x="615" y="706"/>
              </a:cxn>
              <a:cxn ang="0">
                <a:pos x="850" y="780"/>
              </a:cxn>
              <a:cxn ang="0">
                <a:pos x="735" y="571"/>
              </a:cxn>
              <a:cxn ang="0">
                <a:pos x="990" y="645"/>
              </a:cxn>
              <a:cxn ang="0">
                <a:pos x="850" y="435"/>
              </a:cxn>
              <a:cxn ang="0">
                <a:pos x="990" y="420"/>
              </a:cxn>
              <a:cxn ang="0">
                <a:pos x="0" y="0"/>
              </a:cxn>
              <a:cxn ang="0">
                <a:pos x="555" y="795"/>
              </a:cxn>
            </a:cxnLst>
            <a:rect l="0" t="0" r="r" b="b"/>
            <a:pathLst>
              <a:path w="990" h="795">
                <a:moveTo>
                  <a:pt x="555" y="795"/>
                </a:moveTo>
                <a:lnTo>
                  <a:pt x="615" y="706"/>
                </a:lnTo>
                <a:lnTo>
                  <a:pt x="850" y="780"/>
                </a:lnTo>
                <a:lnTo>
                  <a:pt x="735" y="571"/>
                </a:lnTo>
                <a:lnTo>
                  <a:pt x="990" y="645"/>
                </a:lnTo>
                <a:lnTo>
                  <a:pt x="850" y="435"/>
                </a:lnTo>
                <a:lnTo>
                  <a:pt x="990" y="420"/>
                </a:lnTo>
                <a:lnTo>
                  <a:pt x="0" y="0"/>
                </a:lnTo>
                <a:lnTo>
                  <a:pt x="555" y="795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3561" name="AutoShape 9"/>
          <p:cNvCxnSpPr>
            <a:cxnSpLocks noChangeShapeType="1"/>
          </p:cNvCxnSpPr>
          <p:nvPr/>
        </p:nvCxnSpPr>
        <p:spPr bwMode="auto">
          <a:xfrm flipH="1" flipV="1">
            <a:off x="971550" y="2971800"/>
            <a:ext cx="123825" cy="66675"/>
          </a:xfrm>
          <a:prstGeom prst="straightConnector1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23562" name="AutoShape 10"/>
          <p:cNvCxnSpPr>
            <a:cxnSpLocks noChangeShapeType="1"/>
          </p:cNvCxnSpPr>
          <p:nvPr/>
        </p:nvCxnSpPr>
        <p:spPr bwMode="auto">
          <a:xfrm>
            <a:off x="1695450" y="3438525"/>
            <a:ext cx="971550" cy="647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3563" name="AutoShape 11"/>
          <p:cNvCxnSpPr>
            <a:cxnSpLocks noChangeShapeType="1"/>
          </p:cNvCxnSpPr>
          <p:nvPr/>
        </p:nvCxnSpPr>
        <p:spPr bwMode="auto">
          <a:xfrm>
            <a:off x="1609725" y="3524250"/>
            <a:ext cx="923925" cy="6858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564" name="Freeform 12"/>
          <p:cNvSpPr>
            <a:spLocks/>
          </p:cNvSpPr>
          <p:nvPr/>
        </p:nvSpPr>
        <p:spPr bwMode="auto">
          <a:xfrm>
            <a:off x="3275856" y="4509120"/>
            <a:ext cx="1628775" cy="1193800"/>
          </a:xfrm>
          <a:custGeom>
            <a:avLst/>
            <a:gdLst/>
            <a:ahLst/>
            <a:cxnLst>
              <a:cxn ang="0">
                <a:pos x="2564" y="1878"/>
              </a:cxn>
              <a:cxn ang="0">
                <a:pos x="2010" y="1072"/>
              </a:cxn>
              <a:cxn ang="0">
                <a:pos x="405" y="0"/>
              </a:cxn>
              <a:cxn ang="0">
                <a:pos x="195" y="60"/>
              </a:cxn>
              <a:cxn ang="0">
                <a:pos x="15" y="240"/>
              </a:cxn>
              <a:cxn ang="0">
                <a:pos x="0" y="450"/>
              </a:cxn>
              <a:cxn ang="0">
                <a:pos x="1629" y="1475"/>
              </a:cxn>
              <a:cxn ang="0">
                <a:pos x="2564" y="1878"/>
              </a:cxn>
            </a:cxnLst>
            <a:rect l="0" t="0" r="r" b="b"/>
            <a:pathLst>
              <a:path w="2564" h="1878">
                <a:moveTo>
                  <a:pt x="2564" y="1878"/>
                </a:moveTo>
                <a:lnTo>
                  <a:pt x="2010" y="1072"/>
                </a:lnTo>
                <a:lnTo>
                  <a:pt x="405" y="0"/>
                </a:lnTo>
                <a:lnTo>
                  <a:pt x="195" y="60"/>
                </a:lnTo>
                <a:lnTo>
                  <a:pt x="15" y="240"/>
                </a:lnTo>
                <a:lnTo>
                  <a:pt x="0" y="450"/>
                </a:lnTo>
                <a:lnTo>
                  <a:pt x="1629" y="1475"/>
                </a:lnTo>
                <a:lnTo>
                  <a:pt x="2564" y="1878"/>
                </a:lnTo>
                <a:close/>
              </a:path>
            </a:pathLst>
          </a:custGeom>
          <a:solidFill>
            <a:srgbClr val="365F91"/>
          </a:solidFill>
          <a:ln w="28575">
            <a:solidFill>
              <a:srgbClr val="17365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3565" name="AutoShape 13"/>
          <p:cNvCxnSpPr>
            <a:cxnSpLocks noChangeShapeType="1"/>
          </p:cNvCxnSpPr>
          <p:nvPr/>
        </p:nvCxnSpPr>
        <p:spPr bwMode="auto">
          <a:xfrm flipH="1" flipV="1">
            <a:off x="4882066" y="5672265"/>
            <a:ext cx="120650" cy="82550"/>
          </a:xfrm>
          <a:prstGeom prst="straightConnector1">
            <a:avLst/>
          </a:prstGeom>
          <a:noFill/>
          <a:ln w="57150">
            <a:solidFill>
              <a:srgbClr val="17365D"/>
            </a:solidFill>
            <a:round/>
            <a:headEnd/>
            <a:tailEnd/>
          </a:ln>
        </p:spPr>
      </p:cxnSp>
      <p:cxnSp>
        <p:nvCxnSpPr>
          <p:cNvPr id="23566" name="AutoShape 14"/>
          <p:cNvCxnSpPr>
            <a:cxnSpLocks noChangeShapeType="1"/>
          </p:cNvCxnSpPr>
          <p:nvPr/>
        </p:nvCxnSpPr>
        <p:spPr bwMode="auto">
          <a:xfrm>
            <a:off x="3491880" y="4653136"/>
            <a:ext cx="1019175" cy="6969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3567" name="AutoShape 15"/>
          <p:cNvCxnSpPr>
            <a:cxnSpLocks noChangeShapeType="1"/>
          </p:cNvCxnSpPr>
          <p:nvPr/>
        </p:nvCxnSpPr>
        <p:spPr bwMode="auto">
          <a:xfrm flipH="1" flipV="1">
            <a:off x="3347864" y="4725144"/>
            <a:ext cx="1031875" cy="66675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568" name="Freeform 16"/>
          <p:cNvSpPr>
            <a:spLocks/>
          </p:cNvSpPr>
          <p:nvPr/>
        </p:nvSpPr>
        <p:spPr bwMode="auto">
          <a:xfrm>
            <a:off x="2699792" y="2636912"/>
            <a:ext cx="1943100" cy="1323975"/>
          </a:xfrm>
          <a:custGeom>
            <a:avLst/>
            <a:gdLst/>
            <a:ahLst/>
            <a:cxnLst>
              <a:cxn ang="0">
                <a:pos x="540" y="0"/>
              </a:cxn>
              <a:cxn ang="0">
                <a:pos x="285" y="75"/>
              </a:cxn>
              <a:cxn ang="0">
                <a:pos x="135" y="210"/>
              </a:cxn>
              <a:cxn ang="0">
                <a:pos x="0" y="435"/>
              </a:cxn>
              <a:cxn ang="0">
                <a:pos x="0" y="600"/>
              </a:cxn>
              <a:cxn ang="0">
                <a:pos x="105" y="750"/>
              </a:cxn>
              <a:cxn ang="0">
                <a:pos x="2445" y="2085"/>
              </a:cxn>
              <a:cxn ang="0">
                <a:pos x="2370" y="1890"/>
              </a:cxn>
              <a:cxn ang="0">
                <a:pos x="2415" y="1755"/>
              </a:cxn>
              <a:cxn ang="0">
                <a:pos x="2535" y="1590"/>
              </a:cxn>
              <a:cxn ang="0">
                <a:pos x="2655" y="1500"/>
              </a:cxn>
              <a:cxn ang="0">
                <a:pos x="2805" y="1470"/>
              </a:cxn>
              <a:cxn ang="0">
                <a:pos x="3060" y="1470"/>
              </a:cxn>
              <a:cxn ang="0">
                <a:pos x="540" y="0"/>
              </a:cxn>
            </a:cxnLst>
            <a:rect l="0" t="0" r="r" b="b"/>
            <a:pathLst>
              <a:path w="3060" h="2085">
                <a:moveTo>
                  <a:pt x="540" y="0"/>
                </a:moveTo>
                <a:lnTo>
                  <a:pt x="285" y="75"/>
                </a:lnTo>
                <a:lnTo>
                  <a:pt x="135" y="210"/>
                </a:lnTo>
                <a:lnTo>
                  <a:pt x="0" y="435"/>
                </a:lnTo>
                <a:lnTo>
                  <a:pt x="0" y="600"/>
                </a:lnTo>
                <a:lnTo>
                  <a:pt x="105" y="750"/>
                </a:lnTo>
                <a:lnTo>
                  <a:pt x="2445" y="2085"/>
                </a:lnTo>
                <a:lnTo>
                  <a:pt x="2370" y="1890"/>
                </a:lnTo>
                <a:lnTo>
                  <a:pt x="2415" y="1755"/>
                </a:lnTo>
                <a:lnTo>
                  <a:pt x="2535" y="1590"/>
                </a:lnTo>
                <a:lnTo>
                  <a:pt x="2655" y="1500"/>
                </a:lnTo>
                <a:lnTo>
                  <a:pt x="2805" y="1470"/>
                </a:lnTo>
                <a:lnTo>
                  <a:pt x="3060" y="1470"/>
                </a:lnTo>
                <a:lnTo>
                  <a:pt x="540" y="0"/>
                </a:lnTo>
                <a:close/>
              </a:path>
            </a:pathLst>
          </a:custGeom>
          <a:gradFill rotWithShape="0">
            <a:gsLst>
              <a:gs pos="0">
                <a:srgbClr val="F79646"/>
              </a:gs>
              <a:gs pos="100000">
                <a:srgbClr val="F79646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9" name="Freeform 17"/>
          <p:cNvSpPr>
            <a:spLocks/>
          </p:cNvSpPr>
          <p:nvPr/>
        </p:nvSpPr>
        <p:spPr bwMode="auto">
          <a:xfrm>
            <a:off x="4211960" y="3545076"/>
            <a:ext cx="438150" cy="428625"/>
          </a:xfrm>
          <a:custGeom>
            <a:avLst/>
            <a:gdLst/>
            <a:ahLst/>
            <a:cxnLst>
              <a:cxn ang="0">
                <a:pos x="690" y="15"/>
              </a:cxn>
              <a:cxn ang="0">
                <a:pos x="690" y="180"/>
              </a:cxn>
              <a:cxn ang="0">
                <a:pos x="690" y="375"/>
              </a:cxn>
              <a:cxn ang="0">
                <a:pos x="615" y="480"/>
              </a:cxn>
              <a:cxn ang="0">
                <a:pos x="525" y="570"/>
              </a:cxn>
              <a:cxn ang="0">
                <a:pos x="420" y="675"/>
              </a:cxn>
              <a:cxn ang="0">
                <a:pos x="300" y="675"/>
              </a:cxn>
              <a:cxn ang="0">
                <a:pos x="210" y="675"/>
              </a:cxn>
              <a:cxn ang="0">
                <a:pos x="75" y="675"/>
              </a:cxn>
              <a:cxn ang="0">
                <a:pos x="0" y="465"/>
              </a:cxn>
              <a:cxn ang="0">
                <a:pos x="45" y="330"/>
              </a:cxn>
              <a:cxn ang="0">
                <a:pos x="75" y="210"/>
              </a:cxn>
              <a:cxn ang="0">
                <a:pos x="45" y="240"/>
              </a:cxn>
              <a:cxn ang="0">
                <a:pos x="150" y="120"/>
              </a:cxn>
              <a:cxn ang="0">
                <a:pos x="270" y="75"/>
              </a:cxn>
              <a:cxn ang="0">
                <a:pos x="390" y="0"/>
              </a:cxn>
              <a:cxn ang="0">
                <a:pos x="510" y="0"/>
              </a:cxn>
              <a:cxn ang="0">
                <a:pos x="690" y="15"/>
              </a:cxn>
            </a:cxnLst>
            <a:rect l="0" t="0" r="r" b="b"/>
            <a:pathLst>
              <a:path w="690" h="675">
                <a:moveTo>
                  <a:pt x="690" y="15"/>
                </a:moveTo>
                <a:lnTo>
                  <a:pt x="690" y="180"/>
                </a:lnTo>
                <a:lnTo>
                  <a:pt x="690" y="375"/>
                </a:lnTo>
                <a:lnTo>
                  <a:pt x="615" y="480"/>
                </a:lnTo>
                <a:lnTo>
                  <a:pt x="525" y="570"/>
                </a:lnTo>
                <a:lnTo>
                  <a:pt x="420" y="675"/>
                </a:lnTo>
                <a:lnTo>
                  <a:pt x="300" y="675"/>
                </a:lnTo>
                <a:lnTo>
                  <a:pt x="210" y="675"/>
                </a:lnTo>
                <a:lnTo>
                  <a:pt x="75" y="675"/>
                </a:lnTo>
                <a:lnTo>
                  <a:pt x="0" y="465"/>
                </a:lnTo>
                <a:lnTo>
                  <a:pt x="45" y="330"/>
                </a:lnTo>
                <a:lnTo>
                  <a:pt x="75" y="210"/>
                </a:lnTo>
                <a:lnTo>
                  <a:pt x="45" y="240"/>
                </a:lnTo>
                <a:lnTo>
                  <a:pt x="150" y="120"/>
                </a:lnTo>
                <a:lnTo>
                  <a:pt x="270" y="75"/>
                </a:lnTo>
                <a:lnTo>
                  <a:pt x="390" y="0"/>
                </a:lnTo>
                <a:lnTo>
                  <a:pt x="510" y="0"/>
                </a:lnTo>
                <a:lnTo>
                  <a:pt x="690" y="15"/>
                </a:lnTo>
                <a:close/>
              </a:path>
            </a:pathLst>
          </a:custGeom>
          <a:gradFill rotWithShape="0">
            <a:gsLst>
              <a:gs pos="0">
                <a:srgbClr val="FABF8F">
                  <a:gamma/>
                  <a:shade val="60000"/>
                  <a:invGamma/>
                </a:srgbClr>
              </a:gs>
              <a:gs pos="100000">
                <a:srgbClr val="FABF8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70" name="Freeform 18"/>
          <p:cNvSpPr>
            <a:spLocks/>
          </p:cNvSpPr>
          <p:nvPr/>
        </p:nvSpPr>
        <p:spPr bwMode="auto">
          <a:xfrm rot="11041805">
            <a:off x="4269165" y="5148683"/>
            <a:ext cx="717550" cy="544512"/>
          </a:xfrm>
          <a:custGeom>
            <a:avLst/>
            <a:gdLst/>
            <a:ahLst/>
            <a:cxnLst>
              <a:cxn ang="0">
                <a:pos x="660" y="885"/>
              </a:cxn>
              <a:cxn ang="0">
                <a:pos x="600" y="615"/>
              </a:cxn>
              <a:cxn ang="0">
                <a:pos x="780" y="750"/>
              </a:cxn>
              <a:cxn ang="0">
                <a:pos x="705" y="495"/>
              </a:cxn>
              <a:cxn ang="0">
                <a:pos x="900" y="615"/>
              </a:cxn>
              <a:cxn ang="0">
                <a:pos x="780" y="405"/>
              </a:cxn>
              <a:cxn ang="0">
                <a:pos x="900" y="390"/>
              </a:cxn>
              <a:cxn ang="0">
                <a:pos x="0" y="0"/>
              </a:cxn>
              <a:cxn ang="0">
                <a:pos x="660" y="885"/>
              </a:cxn>
            </a:cxnLst>
            <a:rect l="0" t="0" r="r" b="b"/>
            <a:pathLst>
              <a:path w="900" h="885">
                <a:moveTo>
                  <a:pt x="660" y="885"/>
                </a:moveTo>
                <a:lnTo>
                  <a:pt x="600" y="615"/>
                </a:lnTo>
                <a:lnTo>
                  <a:pt x="780" y="750"/>
                </a:lnTo>
                <a:lnTo>
                  <a:pt x="705" y="495"/>
                </a:lnTo>
                <a:lnTo>
                  <a:pt x="900" y="615"/>
                </a:lnTo>
                <a:lnTo>
                  <a:pt x="780" y="405"/>
                </a:lnTo>
                <a:lnTo>
                  <a:pt x="900" y="390"/>
                </a:lnTo>
                <a:lnTo>
                  <a:pt x="0" y="0"/>
                </a:lnTo>
                <a:lnTo>
                  <a:pt x="660" y="885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17365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27584" y="908720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«Карандаш из двух огрызков»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23568" grpId="0" animBg="1"/>
      <p:bldP spid="235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 b="83727"/>
          <a:stretch>
            <a:fillRect/>
          </a:stretch>
        </p:blipFill>
        <p:spPr bwMode="auto">
          <a:xfrm>
            <a:off x="0" y="188640"/>
            <a:ext cx="9144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-10852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 rot="-1729766">
            <a:off x="22225" y="1030002"/>
            <a:ext cx="1741488" cy="804863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Freeform 2"/>
          <p:cNvSpPr>
            <a:spLocks/>
          </p:cNvSpPr>
          <p:nvPr/>
        </p:nvSpPr>
        <p:spPr bwMode="auto">
          <a:xfrm>
            <a:off x="1076325" y="3019425"/>
            <a:ext cx="1590675" cy="1190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3" y="791"/>
              </a:cxn>
              <a:cxn ang="0">
                <a:pos x="2010" y="1876"/>
              </a:cxn>
              <a:cxn ang="0">
                <a:pos x="2280" y="1876"/>
              </a:cxn>
              <a:cxn ang="0">
                <a:pos x="2490" y="1726"/>
              </a:cxn>
              <a:cxn ang="0">
                <a:pos x="2505" y="1471"/>
              </a:cxn>
              <a:cxn ang="0">
                <a:pos x="2415" y="1381"/>
              </a:cxn>
              <a:cxn ang="0">
                <a:pos x="901" y="396"/>
              </a:cxn>
              <a:cxn ang="0">
                <a:pos x="0" y="0"/>
              </a:cxn>
            </a:cxnLst>
            <a:rect l="0" t="0" r="r" b="b"/>
            <a:pathLst>
              <a:path w="2505" h="1876">
                <a:moveTo>
                  <a:pt x="0" y="0"/>
                </a:moveTo>
                <a:lnTo>
                  <a:pt x="533" y="791"/>
                </a:lnTo>
                <a:lnTo>
                  <a:pt x="2010" y="1876"/>
                </a:lnTo>
                <a:lnTo>
                  <a:pt x="2280" y="1876"/>
                </a:lnTo>
                <a:lnTo>
                  <a:pt x="2490" y="1726"/>
                </a:lnTo>
                <a:lnTo>
                  <a:pt x="2505" y="1471"/>
                </a:lnTo>
                <a:lnTo>
                  <a:pt x="2415" y="1381"/>
                </a:lnTo>
                <a:lnTo>
                  <a:pt x="901" y="396"/>
                </a:lnTo>
                <a:lnTo>
                  <a:pt x="0" y="0"/>
                </a:lnTo>
                <a:close/>
              </a:path>
            </a:pathLst>
          </a:custGeom>
          <a:solidFill>
            <a:srgbClr val="F2504D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5" name="Freeform 3"/>
          <p:cNvSpPr>
            <a:spLocks/>
          </p:cNvSpPr>
          <p:nvPr/>
        </p:nvSpPr>
        <p:spPr bwMode="auto">
          <a:xfrm>
            <a:off x="1066800" y="3019425"/>
            <a:ext cx="628650" cy="504825"/>
          </a:xfrm>
          <a:custGeom>
            <a:avLst/>
            <a:gdLst/>
            <a:ahLst/>
            <a:cxnLst>
              <a:cxn ang="0">
                <a:pos x="555" y="795"/>
              </a:cxn>
              <a:cxn ang="0">
                <a:pos x="615" y="706"/>
              </a:cxn>
              <a:cxn ang="0">
                <a:pos x="850" y="780"/>
              </a:cxn>
              <a:cxn ang="0">
                <a:pos x="735" y="571"/>
              </a:cxn>
              <a:cxn ang="0">
                <a:pos x="990" y="645"/>
              </a:cxn>
              <a:cxn ang="0">
                <a:pos x="850" y="435"/>
              </a:cxn>
              <a:cxn ang="0">
                <a:pos x="990" y="420"/>
              </a:cxn>
              <a:cxn ang="0">
                <a:pos x="0" y="0"/>
              </a:cxn>
              <a:cxn ang="0">
                <a:pos x="555" y="795"/>
              </a:cxn>
            </a:cxnLst>
            <a:rect l="0" t="0" r="r" b="b"/>
            <a:pathLst>
              <a:path w="990" h="795">
                <a:moveTo>
                  <a:pt x="555" y="795"/>
                </a:moveTo>
                <a:lnTo>
                  <a:pt x="615" y="706"/>
                </a:lnTo>
                <a:lnTo>
                  <a:pt x="850" y="780"/>
                </a:lnTo>
                <a:lnTo>
                  <a:pt x="735" y="571"/>
                </a:lnTo>
                <a:lnTo>
                  <a:pt x="990" y="645"/>
                </a:lnTo>
                <a:lnTo>
                  <a:pt x="850" y="435"/>
                </a:lnTo>
                <a:lnTo>
                  <a:pt x="990" y="420"/>
                </a:lnTo>
                <a:lnTo>
                  <a:pt x="0" y="0"/>
                </a:lnTo>
                <a:lnTo>
                  <a:pt x="555" y="795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3556" name="AutoShape 4"/>
          <p:cNvCxnSpPr>
            <a:cxnSpLocks noChangeShapeType="1"/>
          </p:cNvCxnSpPr>
          <p:nvPr/>
        </p:nvCxnSpPr>
        <p:spPr bwMode="auto">
          <a:xfrm flipH="1" flipV="1">
            <a:off x="971550" y="2971800"/>
            <a:ext cx="123825" cy="66675"/>
          </a:xfrm>
          <a:prstGeom prst="straightConnector1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23557" name="AutoShape 5"/>
          <p:cNvCxnSpPr>
            <a:cxnSpLocks noChangeShapeType="1"/>
          </p:cNvCxnSpPr>
          <p:nvPr/>
        </p:nvCxnSpPr>
        <p:spPr bwMode="auto">
          <a:xfrm>
            <a:off x="1695450" y="3438525"/>
            <a:ext cx="971550" cy="647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3558" name="AutoShape 6"/>
          <p:cNvCxnSpPr>
            <a:cxnSpLocks noChangeShapeType="1"/>
          </p:cNvCxnSpPr>
          <p:nvPr/>
        </p:nvCxnSpPr>
        <p:spPr bwMode="auto">
          <a:xfrm>
            <a:off x="1609725" y="3524250"/>
            <a:ext cx="923925" cy="6858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559" name="Freeform 7"/>
          <p:cNvSpPr>
            <a:spLocks/>
          </p:cNvSpPr>
          <p:nvPr/>
        </p:nvSpPr>
        <p:spPr bwMode="auto">
          <a:xfrm>
            <a:off x="1076325" y="3019425"/>
            <a:ext cx="1590675" cy="1190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3" y="791"/>
              </a:cxn>
              <a:cxn ang="0">
                <a:pos x="2010" y="1876"/>
              </a:cxn>
              <a:cxn ang="0">
                <a:pos x="2280" y="1876"/>
              </a:cxn>
              <a:cxn ang="0">
                <a:pos x="2490" y="1726"/>
              </a:cxn>
              <a:cxn ang="0">
                <a:pos x="2505" y="1471"/>
              </a:cxn>
              <a:cxn ang="0">
                <a:pos x="2415" y="1381"/>
              </a:cxn>
              <a:cxn ang="0">
                <a:pos x="901" y="396"/>
              </a:cxn>
              <a:cxn ang="0">
                <a:pos x="0" y="0"/>
              </a:cxn>
            </a:cxnLst>
            <a:rect l="0" t="0" r="r" b="b"/>
            <a:pathLst>
              <a:path w="2505" h="1876">
                <a:moveTo>
                  <a:pt x="0" y="0"/>
                </a:moveTo>
                <a:lnTo>
                  <a:pt x="533" y="791"/>
                </a:lnTo>
                <a:lnTo>
                  <a:pt x="2010" y="1876"/>
                </a:lnTo>
                <a:lnTo>
                  <a:pt x="2280" y="1876"/>
                </a:lnTo>
                <a:lnTo>
                  <a:pt x="2490" y="1726"/>
                </a:lnTo>
                <a:lnTo>
                  <a:pt x="2505" y="1471"/>
                </a:lnTo>
                <a:lnTo>
                  <a:pt x="2415" y="1381"/>
                </a:lnTo>
                <a:lnTo>
                  <a:pt x="901" y="396"/>
                </a:lnTo>
                <a:lnTo>
                  <a:pt x="0" y="0"/>
                </a:lnTo>
                <a:close/>
              </a:path>
            </a:pathLst>
          </a:custGeom>
          <a:solidFill>
            <a:srgbClr val="F2504D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>
            <a:off x="1066800" y="3019425"/>
            <a:ext cx="628650" cy="504825"/>
          </a:xfrm>
          <a:custGeom>
            <a:avLst/>
            <a:gdLst/>
            <a:ahLst/>
            <a:cxnLst>
              <a:cxn ang="0">
                <a:pos x="555" y="795"/>
              </a:cxn>
              <a:cxn ang="0">
                <a:pos x="615" y="706"/>
              </a:cxn>
              <a:cxn ang="0">
                <a:pos x="850" y="780"/>
              </a:cxn>
              <a:cxn ang="0">
                <a:pos x="735" y="571"/>
              </a:cxn>
              <a:cxn ang="0">
                <a:pos x="990" y="645"/>
              </a:cxn>
              <a:cxn ang="0">
                <a:pos x="850" y="435"/>
              </a:cxn>
              <a:cxn ang="0">
                <a:pos x="990" y="420"/>
              </a:cxn>
              <a:cxn ang="0">
                <a:pos x="0" y="0"/>
              </a:cxn>
              <a:cxn ang="0">
                <a:pos x="555" y="795"/>
              </a:cxn>
            </a:cxnLst>
            <a:rect l="0" t="0" r="r" b="b"/>
            <a:pathLst>
              <a:path w="990" h="795">
                <a:moveTo>
                  <a:pt x="555" y="795"/>
                </a:moveTo>
                <a:lnTo>
                  <a:pt x="615" y="706"/>
                </a:lnTo>
                <a:lnTo>
                  <a:pt x="850" y="780"/>
                </a:lnTo>
                <a:lnTo>
                  <a:pt x="735" y="571"/>
                </a:lnTo>
                <a:lnTo>
                  <a:pt x="990" y="645"/>
                </a:lnTo>
                <a:lnTo>
                  <a:pt x="850" y="435"/>
                </a:lnTo>
                <a:lnTo>
                  <a:pt x="990" y="420"/>
                </a:lnTo>
                <a:lnTo>
                  <a:pt x="0" y="0"/>
                </a:lnTo>
                <a:lnTo>
                  <a:pt x="555" y="795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3561" name="AutoShape 9"/>
          <p:cNvCxnSpPr>
            <a:cxnSpLocks noChangeShapeType="1"/>
          </p:cNvCxnSpPr>
          <p:nvPr/>
        </p:nvCxnSpPr>
        <p:spPr bwMode="auto">
          <a:xfrm flipH="1" flipV="1">
            <a:off x="971550" y="2971800"/>
            <a:ext cx="123825" cy="66675"/>
          </a:xfrm>
          <a:prstGeom prst="straightConnector1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23562" name="AutoShape 10"/>
          <p:cNvCxnSpPr>
            <a:cxnSpLocks noChangeShapeType="1"/>
          </p:cNvCxnSpPr>
          <p:nvPr/>
        </p:nvCxnSpPr>
        <p:spPr bwMode="auto">
          <a:xfrm>
            <a:off x="1695450" y="3438525"/>
            <a:ext cx="971550" cy="647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3563" name="AutoShape 11"/>
          <p:cNvCxnSpPr>
            <a:cxnSpLocks noChangeShapeType="1"/>
          </p:cNvCxnSpPr>
          <p:nvPr/>
        </p:nvCxnSpPr>
        <p:spPr bwMode="auto">
          <a:xfrm>
            <a:off x="1609725" y="3524250"/>
            <a:ext cx="923925" cy="6858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564" name="Freeform 12"/>
          <p:cNvSpPr>
            <a:spLocks/>
          </p:cNvSpPr>
          <p:nvPr/>
        </p:nvSpPr>
        <p:spPr bwMode="auto">
          <a:xfrm>
            <a:off x="3275856" y="4509120"/>
            <a:ext cx="1628775" cy="1193800"/>
          </a:xfrm>
          <a:custGeom>
            <a:avLst/>
            <a:gdLst/>
            <a:ahLst/>
            <a:cxnLst>
              <a:cxn ang="0">
                <a:pos x="2564" y="1878"/>
              </a:cxn>
              <a:cxn ang="0">
                <a:pos x="2010" y="1072"/>
              </a:cxn>
              <a:cxn ang="0">
                <a:pos x="405" y="0"/>
              </a:cxn>
              <a:cxn ang="0">
                <a:pos x="195" y="60"/>
              </a:cxn>
              <a:cxn ang="0">
                <a:pos x="15" y="240"/>
              </a:cxn>
              <a:cxn ang="0">
                <a:pos x="0" y="450"/>
              </a:cxn>
              <a:cxn ang="0">
                <a:pos x="1629" y="1475"/>
              </a:cxn>
              <a:cxn ang="0">
                <a:pos x="2564" y="1878"/>
              </a:cxn>
            </a:cxnLst>
            <a:rect l="0" t="0" r="r" b="b"/>
            <a:pathLst>
              <a:path w="2564" h="1878">
                <a:moveTo>
                  <a:pt x="2564" y="1878"/>
                </a:moveTo>
                <a:lnTo>
                  <a:pt x="2010" y="1072"/>
                </a:lnTo>
                <a:lnTo>
                  <a:pt x="405" y="0"/>
                </a:lnTo>
                <a:lnTo>
                  <a:pt x="195" y="60"/>
                </a:lnTo>
                <a:lnTo>
                  <a:pt x="15" y="240"/>
                </a:lnTo>
                <a:lnTo>
                  <a:pt x="0" y="450"/>
                </a:lnTo>
                <a:lnTo>
                  <a:pt x="1629" y="1475"/>
                </a:lnTo>
                <a:lnTo>
                  <a:pt x="2564" y="1878"/>
                </a:lnTo>
                <a:close/>
              </a:path>
            </a:pathLst>
          </a:custGeom>
          <a:solidFill>
            <a:srgbClr val="365F91"/>
          </a:solidFill>
          <a:ln w="28575">
            <a:solidFill>
              <a:srgbClr val="17365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3565" name="AutoShape 13"/>
          <p:cNvCxnSpPr>
            <a:cxnSpLocks noChangeShapeType="1"/>
          </p:cNvCxnSpPr>
          <p:nvPr/>
        </p:nvCxnSpPr>
        <p:spPr bwMode="auto">
          <a:xfrm flipH="1" flipV="1">
            <a:off x="4882066" y="5672265"/>
            <a:ext cx="120650" cy="82550"/>
          </a:xfrm>
          <a:prstGeom prst="straightConnector1">
            <a:avLst/>
          </a:prstGeom>
          <a:noFill/>
          <a:ln w="57150">
            <a:solidFill>
              <a:srgbClr val="17365D"/>
            </a:solidFill>
            <a:round/>
            <a:headEnd/>
            <a:tailEnd/>
          </a:ln>
        </p:spPr>
      </p:cxnSp>
      <p:cxnSp>
        <p:nvCxnSpPr>
          <p:cNvPr id="23566" name="AutoShape 14"/>
          <p:cNvCxnSpPr>
            <a:cxnSpLocks noChangeShapeType="1"/>
          </p:cNvCxnSpPr>
          <p:nvPr/>
        </p:nvCxnSpPr>
        <p:spPr bwMode="auto">
          <a:xfrm>
            <a:off x="3491880" y="4653136"/>
            <a:ext cx="1019175" cy="696913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3567" name="AutoShape 15"/>
          <p:cNvCxnSpPr>
            <a:cxnSpLocks noChangeShapeType="1"/>
          </p:cNvCxnSpPr>
          <p:nvPr/>
        </p:nvCxnSpPr>
        <p:spPr bwMode="auto">
          <a:xfrm flipH="1" flipV="1">
            <a:off x="3347864" y="4725144"/>
            <a:ext cx="1031875" cy="66675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570" name="Freeform 18"/>
          <p:cNvSpPr>
            <a:spLocks/>
          </p:cNvSpPr>
          <p:nvPr/>
        </p:nvSpPr>
        <p:spPr bwMode="auto">
          <a:xfrm rot="11041805">
            <a:off x="4269165" y="5148683"/>
            <a:ext cx="717550" cy="544512"/>
          </a:xfrm>
          <a:custGeom>
            <a:avLst/>
            <a:gdLst/>
            <a:ahLst/>
            <a:cxnLst>
              <a:cxn ang="0">
                <a:pos x="660" y="885"/>
              </a:cxn>
              <a:cxn ang="0">
                <a:pos x="600" y="615"/>
              </a:cxn>
              <a:cxn ang="0">
                <a:pos x="780" y="750"/>
              </a:cxn>
              <a:cxn ang="0">
                <a:pos x="705" y="495"/>
              </a:cxn>
              <a:cxn ang="0">
                <a:pos x="900" y="615"/>
              </a:cxn>
              <a:cxn ang="0">
                <a:pos x="780" y="405"/>
              </a:cxn>
              <a:cxn ang="0">
                <a:pos x="900" y="390"/>
              </a:cxn>
              <a:cxn ang="0">
                <a:pos x="0" y="0"/>
              </a:cxn>
              <a:cxn ang="0">
                <a:pos x="660" y="885"/>
              </a:cxn>
            </a:cxnLst>
            <a:rect l="0" t="0" r="r" b="b"/>
            <a:pathLst>
              <a:path w="900" h="885">
                <a:moveTo>
                  <a:pt x="660" y="885"/>
                </a:moveTo>
                <a:lnTo>
                  <a:pt x="600" y="615"/>
                </a:lnTo>
                <a:lnTo>
                  <a:pt x="780" y="750"/>
                </a:lnTo>
                <a:lnTo>
                  <a:pt x="705" y="495"/>
                </a:lnTo>
                <a:lnTo>
                  <a:pt x="900" y="615"/>
                </a:lnTo>
                <a:lnTo>
                  <a:pt x="780" y="405"/>
                </a:lnTo>
                <a:lnTo>
                  <a:pt x="900" y="390"/>
                </a:lnTo>
                <a:lnTo>
                  <a:pt x="0" y="0"/>
                </a:lnTo>
                <a:lnTo>
                  <a:pt x="660" y="885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17365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78" name="Freeform 2"/>
          <p:cNvSpPr>
            <a:spLocks/>
          </p:cNvSpPr>
          <p:nvPr/>
        </p:nvSpPr>
        <p:spPr bwMode="auto">
          <a:xfrm>
            <a:off x="2104222" y="3717033"/>
            <a:ext cx="1747697" cy="1296143"/>
          </a:xfrm>
          <a:custGeom>
            <a:avLst/>
            <a:gdLst/>
            <a:ahLst/>
            <a:cxnLst>
              <a:cxn ang="0">
                <a:pos x="540" y="0"/>
              </a:cxn>
              <a:cxn ang="0">
                <a:pos x="285" y="75"/>
              </a:cxn>
              <a:cxn ang="0">
                <a:pos x="135" y="210"/>
              </a:cxn>
              <a:cxn ang="0">
                <a:pos x="0" y="435"/>
              </a:cxn>
              <a:cxn ang="0">
                <a:pos x="0" y="600"/>
              </a:cxn>
              <a:cxn ang="0">
                <a:pos x="105" y="750"/>
              </a:cxn>
              <a:cxn ang="0">
                <a:pos x="2415" y="2115"/>
              </a:cxn>
              <a:cxn ang="0">
                <a:pos x="2370" y="1890"/>
              </a:cxn>
              <a:cxn ang="0">
                <a:pos x="2415" y="1755"/>
              </a:cxn>
              <a:cxn ang="0">
                <a:pos x="2535" y="1590"/>
              </a:cxn>
              <a:cxn ang="0">
                <a:pos x="2655" y="1500"/>
              </a:cxn>
              <a:cxn ang="0">
                <a:pos x="2805" y="1470"/>
              </a:cxn>
              <a:cxn ang="0">
                <a:pos x="3060" y="1470"/>
              </a:cxn>
              <a:cxn ang="0">
                <a:pos x="540" y="0"/>
              </a:cxn>
            </a:cxnLst>
            <a:rect l="0" t="0" r="r" b="b"/>
            <a:pathLst>
              <a:path w="3060" h="2115">
                <a:moveTo>
                  <a:pt x="540" y="0"/>
                </a:moveTo>
                <a:lnTo>
                  <a:pt x="285" y="75"/>
                </a:lnTo>
                <a:lnTo>
                  <a:pt x="135" y="210"/>
                </a:lnTo>
                <a:lnTo>
                  <a:pt x="0" y="435"/>
                </a:lnTo>
                <a:lnTo>
                  <a:pt x="0" y="600"/>
                </a:lnTo>
                <a:lnTo>
                  <a:pt x="105" y="750"/>
                </a:lnTo>
                <a:lnTo>
                  <a:pt x="2415" y="2115"/>
                </a:lnTo>
                <a:lnTo>
                  <a:pt x="2370" y="1890"/>
                </a:lnTo>
                <a:lnTo>
                  <a:pt x="2415" y="1755"/>
                </a:lnTo>
                <a:lnTo>
                  <a:pt x="2535" y="1590"/>
                </a:lnTo>
                <a:lnTo>
                  <a:pt x="2655" y="1500"/>
                </a:lnTo>
                <a:lnTo>
                  <a:pt x="2805" y="1470"/>
                </a:lnTo>
                <a:lnTo>
                  <a:pt x="3060" y="1470"/>
                </a:lnTo>
                <a:lnTo>
                  <a:pt x="540" y="0"/>
                </a:lnTo>
                <a:close/>
              </a:path>
            </a:pathLst>
          </a:custGeom>
          <a:gradFill rotWithShape="0">
            <a:gsLst>
              <a:gs pos="0">
                <a:srgbClr val="F79646"/>
              </a:gs>
              <a:gs pos="100000">
                <a:srgbClr val="F79646">
                  <a:gamma/>
                  <a:shade val="6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9552" y="908720"/>
            <a:ext cx="8352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«Карандаш из двух огрызков»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52320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5508104" y="2924944"/>
            <a:ext cx="30243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Times New Roman" pitchFamily="18" charset="0"/>
              </a:rPr>
              <a:t>Две половинки  скрепить трубкой. За счет этого продлевается срок службы карандашей. Очень удобно.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598</Words>
  <Application>Microsoft Office PowerPoint</Application>
  <PresentationFormat>Экран (4:3)</PresentationFormat>
  <Paragraphs>99</Paragraphs>
  <Slides>26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 «Уроки технологии на службе домашнего мастера»  </vt:lpstr>
      <vt:lpstr>Предохранить ведро от преждевременного износа и от лишнего шума можно, если </vt:lpstr>
      <vt:lpstr>Слайд 4</vt:lpstr>
      <vt:lpstr>                                       </vt:lpstr>
      <vt:lpstr>                                      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                                                              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2017-02-06T19:20:30Z</dcterms:created>
  <dcterms:modified xsi:type="dcterms:W3CDTF">2017-02-06T19:21:04Z</dcterms:modified>
</cp:coreProperties>
</file>