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307" r:id="rId3"/>
    <p:sldId id="327" r:id="rId4"/>
    <p:sldId id="258" r:id="rId5"/>
    <p:sldId id="259" r:id="rId6"/>
    <p:sldId id="260" r:id="rId7"/>
    <p:sldId id="261" r:id="rId8"/>
    <p:sldId id="262" r:id="rId9"/>
    <p:sldId id="308" r:id="rId10"/>
    <p:sldId id="336" r:id="rId11"/>
    <p:sldId id="263" r:id="rId12"/>
    <p:sldId id="264" r:id="rId13"/>
    <p:sldId id="309" r:id="rId14"/>
    <p:sldId id="265" r:id="rId15"/>
    <p:sldId id="337" r:id="rId16"/>
    <p:sldId id="266" r:id="rId17"/>
    <p:sldId id="330" r:id="rId18"/>
    <p:sldId id="267" r:id="rId19"/>
    <p:sldId id="318" r:id="rId20"/>
    <p:sldId id="270" r:id="rId21"/>
    <p:sldId id="331" r:id="rId22"/>
    <p:sldId id="310" r:id="rId23"/>
    <p:sldId id="319" r:id="rId24"/>
    <p:sldId id="274" r:id="rId25"/>
    <p:sldId id="275" r:id="rId26"/>
    <p:sldId id="320" r:id="rId27"/>
    <p:sldId id="276" r:id="rId28"/>
    <p:sldId id="277" r:id="rId29"/>
    <p:sldId id="332" r:id="rId30"/>
    <p:sldId id="279" r:id="rId31"/>
    <p:sldId id="321" r:id="rId32"/>
    <p:sldId id="280" r:id="rId33"/>
    <p:sldId id="281" r:id="rId34"/>
    <p:sldId id="311" r:id="rId35"/>
    <p:sldId id="282" r:id="rId36"/>
    <p:sldId id="291" r:id="rId37"/>
    <p:sldId id="312" r:id="rId38"/>
    <p:sldId id="323" r:id="rId39"/>
    <p:sldId id="283" r:id="rId40"/>
    <p:sldId id="284" r:id="rId41"/>
    <p:sldId id="333" r:id="rId42"/>
    <p:sldId id="285" r:id="rId43"/>
    <p:sldId id="286" r:id="rId44"/>
    <p:sldId id="324" r:id="rId45"/>
    <p:sldId id="287" r:id="rId46"/>
    <p:sldId id="288" r:id="rId47"/>
    <p:sldId id="334" r:id="rId48"/>
    <p:sldId id="289" r:id="rId49"/>
    <p:sldId id="313" r:id="rId50"/>
    <p:sldId id="325" r:id="rId51"/>
    <p:sldId id="290" r:id="rId52"/>
    <p:sldId id="292" r:id="rId53"/>
    <p:sldId id="335" r:id="rId54"/>
    <p:sldId id="326" r:id="rId55"/>
    <p:sldId id="299" r:id="rId56"/>
    <p:sldId id="294" r:id="rId57"/>
    <p:sldId id="295" r:id="rId58"/>
    <p:sldId id="296" r:id="rId59"/>
    <p:sldId id="329" r:id="rId60"/>
    <p:sldId id="314" r:id="rId61"/>
    <p:sldId id="300" r:id="rId62"/>
    <p:sldId id="301" r:id="rId63"/>
    <p:sldId id="302" r:id="rId64"/>
    <p:sldId id="303" r:id="rId65"/>
    <p:sldId id="304" r:id="rId66"/>
    <p:sldId id="305" r:id="rId67"/>
    <p:sldId id="338" r:id="rId68"/>
    <p:sldId id="306" r:id="rId6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6" autoAdjust="0"/>
    <p:restoredTop sz="94660"/>
  </p:normalViewPr>
  <p:slideViewPr>
    <p:cSldViewPr>
      <p:cViewPr>
        <p:scale>
          <a:sx n="90" d="100"/>
          <a:sy n="90" d="100"/>
        </p:scale>
        <p:origin x="-600"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Текст 2"/>
          <p:cNvSpPr>
            <a:spLocks noGrp="1"/>
          </p:cNvSpPr>
          <p:nvPr>
            <p:ph type="body"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10.04.2014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B106E36-FD25-4E2D-B0AA-010F637433A0}" type="datetimeFigureOut">
              <a:rPr lang="ru-RU" smtClean="0"/>
              <a:pPr/>
              <a:t>10.04.2014</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spd="slow">
    <p:dissolve/>
  </p:transition>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5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6545" y="1833360"/>
            <a:ext cx="7175351" cy="1793167"/>
          </a:xfrm>
        </p:spPr>
        <p:txBody>
          <a:bodyPr/>
          <a:lstStyle/>
          <a:p>
            <a:pPr marL="182880" indent="0">
              <a:buNone/>
            </a:pPr>
            <a:r>
              <a:rPr lang="ru-RU" sz="5400" dirty="0" smtClean="0">
                <a:solidFill>
                  <a:srgbClr val="FF0000"/>
                </a:solidFill>
              </a:rPr>
              <a:t>Жизнь без сигарет.</a:t>
            </a:r>
            <a:endParaRPr lang="ru-RU" sz="5400" dirty="0">
              <a:solidFill>
                <a:srgbClr val="FF0000"/>
              </a:solidFill>
            </a:endParaRPr>
          </a:p>
        </p:txBody>
      </p:sp>
      <p:pic>
        <p:nvPicPr>
          <p:cNvPr id="5" name="Рисунок 4" descr="121.jpg"/>
          <p:cNvPicPr>
            <a:picLocks noChangeAspect="1"/>
          </p:cNvPicPr>
          <p:nvPr/>
        </p:nvPicPr>
        <p:blipFill>
          <a:blip r:embed="rId2" cstate="print"/>
          <a:stretch>
            <a:fillRect/>
          </a:stretch>
        </p:blipFill>
        <p:spPr>
          <a:xfrm>
            <a:off x="107504" y="260647"/>
            <a:ext cx="1852751" cy="2469297"/>
          </a:xfrm>
          <a:prstGeom prst="rect">
            <a:avLst/>
          </a:prstGeom>
          <a:ln>
            <a:noFill/>
          </a:ln>
          <a:effectLst>
            <a:softEdge rad="112500"/>
          </a:effectLst>
        </p:spPr>
      </p:pic>
      <p:pic>
        <p:nvPicPr>
          <p:cNvPr id="6" name="Рисунок 5" descr="1370239560_575976_457037391.jpg"/>
          <p:cNvPicPr>
            <a:picLocks noChangeAspect="1"/>
          </p:cNvPicPr>
          <p:nvPr/>
        </p:nvPicPr>
        <p:blipFill>
          <a:blip r:embed="rId3" cstate="print"/>
          <a:stretch>
            <a:fillRect/>
          </a:stretch>
        </p:blipFill>
        <p:spPr>
          <a:xfrm>
            <a:off x="5652120" y="260647"/>
            <a:ext cx="3252606" cy="2160240"/>
          </a:xfrm>
          <a:prstGeom prst="rect">
            <a:avLst/>
          </a:prstGeom>
          <a:ln>
            <a:noFill/>
          </a:ln>
          <a:effectLst>
            <a:softEdge rad="112500"/>
          </a:effectLst>
        </p:spPr>
      </p:pic>
      <p:sp>
        <p:nvSpPr>
          <p:cNvPr id="3" name="TextBox 2"/>
          <p:cNvSpPr txBox="1"/>
          <p:nvPr/>
        </p:nvSpPr>
        <p:spPr>
          <a:xfrm>
            <a:off x="6156176" y="5373216"/>
            <a:ext cx="4248472" cy="1323439"/>
          </a:xfrm>
          <a:prstGeom prst="rect">
            <a:avLst/>
          </a:prstGeom>
          <a:noFill/>
        </p:spPr>
        <p:txBody>
          <a:bodyPr wrap="square" rtlCol="0">
            <a:spAutoFit/>
          </a:bodyPr>
          <a:lstStyle/>
          <a:p>
            <a:r>
              <a:rPr lang="ru-RU" sz="2000" dirty="0" smtClean="0"/>
              <a:t>Выполнила работу:</a:t>
            </a:r>
          </a:p>
          <a:p>
            <a:r>
              <a:rPr lang="ru-RU" sz="2000" dirty="0" smtClean="0"/>
              <a:t>Ученица 10 класса</a:t>
            </a:r>
          </a:p>
          <a:p>
            <a:r>
              <a:rPr lang="ru-RU" sz="2000" dirty="0" smtClean="0"/>
              <a:t>Гребенникова Марина</a:t>
            </a:r>
          </a:p>
          <a:p>
            <a:r>
              <a:rPr lang="ru-RU" sz="2000" dirty="0" smtClean="0"/>
              <a:t>Учитель : </a:t>
            </a:r>
            <a:r>
              <a:rPr lang="ru-RU" sz="2000" dirty="0" err="1" smtClean="0"/>
              <a:t>Осадчая.Е.В</a:t>
            </a:r>
            <a:r>
              <a:rPr lang="ru-RU" sz="2000" dirty="0" smtClean="0"/>
              <a:t>.</a:t>
            </a:r>
            <a:endParaRPr lang="ru-RU" sz="2000" dirty="0"/>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251520" y="188640"/>
            <a:ext cx="8496944" cy="6601308"/>
          </a:xfrm>
          <a:prstGeom prst="rect">
            <a:avLst/>
          </a:prstGeom>
          <a:ln>
            <a:noFill/>
          </a:ln>
          <a:effectLst>
            <a:softEdge rad="112500"/>
          </a:effectLst>
        </p:spPr>
      </p:pic>
    </p:spTree>
    <p:extLst>
      <p:ext uri="{BB962C8B-B14F-4D97-AF65-F5344CB8AC3E}">
        <p14:creationId xmlns="" xmlns:p14="http://schemas.microsoft.com/office/powerpoint/2010/main" val="2170693998"/>
      </p:ext>
    </p:extLst>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87624" y="0"/>
            <a:ext cx="8856984" cy="1219200"/>
          </a:xfrm>
        </p:spPr>
        <p:txBody>
          <a:bodyPr>
            <a:normAutofit/>
          </a:bodyPr>
          <a:lstStyle/>
          <a:p>
            <a:pPr marL="0" indent="0">
              <a:buNone/>
            </a:pPr>
            <a:r>
              <a:rPr lang="ru-RU" dirty="0" smtClean="0">
                <a:solidFill>
                  <a:srgbClr val="FF0000"/>
                </a:solidFill>
              </a:rPr>
              <a:t>Какой вред наносит курение женскому организму?</a:t>
            </a:r>
            <a:endParaRPr lang="ru-RU" dirty="0">
              <a:solidFill>
                <a:srgbClr val="FF0000"/>
              </a:solidFill>
            </a:endParaRPr>
          </a:p>
        </p:txBody>
      </p:sp>
      <p:sp>
        <p:nvSpPr>
          <p:cNvPr id="2" name="Содержимое 1"/>
          <p:cNvSpPr>
            <a:spLocks noGrp="1"/>
          </p:cNvSpPr>
          <p:nvPr>
            <p:ph sz="quarter" idx="13"/>
          </p:nvPr>
        </p:nvSpPr>
        <p:spPr>
          <a:xfrm>
            <a:off x="395536" y="1124744"/>
            <a:ext cx="8229600" cy="4572000"/>
          </a:xfrm>
        </p:spPr>
        <p:txBody>
          <a:bodyPr>
            <a:normAutofit fontScale="25000" lnSpcReduction="20000"/>
          </a:bodyPr>
          <a:lstStyle/>
          <a:p>
            <a:pPr fontAlgn="base"/>
            <a:r>
              <a:rPr lang="ru-RU" sz="6400" dirty="0" smtClean="0">
                <a:solidFill>
                  <a:srgbClr val="FFFF00"/>
                </a:solidFill>
              </a:rPr>
              <a:t>Каждая сигарета, выкуренная в течение 3 лет до зачатия ребенка, негативно влияет на его здоровье: у курящих женщин чаще рождаются дети, имеющие различные патологии в развитии, прежде всего, нейропсихические, а также пониженный вес </a:t>
            </a:r>
            <a:r>
              <a:rPr lang="ru-RU" sz="6400" b="1" dirty="0" smtClean="0">
                <a:solidFill>
                  <a:srgbClr val="FFFF00"/>
                </a:solidFill>
              </a:rPr>
              <a:t>(9,7–18,6 тыс. таких новорожденных в год).</a:t>
            </a:r>
            <a:endParaRPr lang="ru-RU" sz="6400" dirty="0" smtClean="0">
              <a:solidFill>
                <a:srgbClr val="FFFF00"/>
              </a:solidFill>
            </a:endParaRPr>
          </a:p>
          <a:p>
            <a:pPr fontAlgn="base"/>
            <a:r>
              <a:rPr lang="ru-RU" sz="6400" dirty="0" smtClean="0">
                <a:solidFill>
                  <a:srgbClr val="FFFF00"/>
                </a:solidFill>
              </a:rPr>
              <a:t>Некоторые пытаются уменьшить вред, переходя на легкие и «женские» (тонкие) сигареты. Рекламные компании заставляют курильщиц поверить, что это менее вредно, хотя это всё обман – </a:t>
            </a:r>
            <a:r>
              <a:rPr lang="ru-RU" sz="6400" b="1" dirty="0" smtClean="0">
                <a:solidFill>
                  <a:srgbClr val="FFFF00"/>
                </a:solidFill>
              </a:rPr>
              <a:t>«легкие сигареты» не менее вредны!</a:t>
            </a:r>
            <a:endParaRPr lang="ru-RU" sz="6400" dirty="0" smtClean="0">
              <a:solidFill>
                <a:srgbClr val="FFFF00"/>
              </a:solidFill>
            </a:endParaRPr>
          </a:p>
          <a:p>
            <a:pPr fontAlgn="base"/>
            <a:r>
              <a:rPr lang="ru-RU" sz="6400" dirty="0" smtClean="0">
                <a:solidFill>
                  <a:srgbClr val="FFFF00"/>
                </a:solidFill>
              </a:rPr>
              <a:t>У курящих появляется кашель, осиплость голоса, запах изо рта, </a:t>
            </a:r>
            <a:r>
              <a:rPr lang="ru-RU" sz="6400" b="1" dirty="0" smtClean="0">
                <a:solidFill>
                  <a:srgbClr val="FFFF00"/>
                </a:solidFill>
              </a:rPr>
              <a:t>кожа становится дряблой</a:t>
            </a:r>
            <a:r>
              <a:rPr lang="ru-RU" sz="6400" dirty="0" smtClean="0">
                <a:solidFill>
                  <a:srgbClr val="FFFF00"/>
                </a:solidFill>
              </a:rPr>
              <a:t>, желтеют зубы. Как правило, они </a:t>
            </a:r>
            <a:r>
              <a:rPr lang="ru-RU" sz="6400" b="1" dirty="0" smtClean="0">
                <a:solidFill>
                  <a:srgbClr val="FFFF00"/>
                </a:solidFill>
              </a:rPr>
              <a:t>рано стареют</a:t>
            </a:r>
            <a:r>
              <a:rPr lang="ru-RU" sz="6400" dirty="0" smtClean="0">
                <a:solidFill>
                  <a:srgbClr val="FFFF00"/>
                </a:solidFill>
              </a:rPr>
              <a:t>, у них преждевременно наступают </a:t>
            </a:r>
            <a:r>
              <a:rPr lang="ru-RU" sz="6400" b="1" dirty="0" smtClean="0">
                <a:solidFill>
                  <a:srgbClr val="FFFF00"/>
                </a:solidFill>
              </a:rPr>
              <a:t>половые дисфункции</a:t>
            </a:r>
            <a:r>
              <a:rPr lang="ru-RU" sz="6400" dirty="0" smtClean="0">
                <a:solidFill>
                  <a:srgbClr val="FFFF00"/>
                </a:solidFill>
              </a:rPr>
              <a:t>.</a:t>
            </a:r>
          </a:p>
          <a:p>
            <a:pPr fontAlgn="base"/>
            <a:r>
              <a:rPr lang="ru-RU" sz="6400" dirty="0" smtClean="0">
                <a:solidFill>
                  <a:srgbClr val="FFFF00"/>
                </a:solidFill>
              </a:rPr>
              <a:t>Табак разрушает здоровье не только тех, кто курит, но и тех, кто находится рядом с курильщиками.</a:t>
            </a:r>
          </a:p>
          <a:p>
            <a:pPr fontAlgn="base"/>
            <a:r>
              <a:rPr lang="ru-RU" sz="6400" dirty="0" smtClean="0">
                <a:solidFill>
                  <a:srgbClr val="FFFF00"/>
                </a:solidFill>
              </a:rPr>
              <a:t>В первую очередь, эта привычка ускоряет процессы старения. Появляются морщины, мешки под глазами, ухудшается цвет лица. Кожа становится сухой. Как правило, такие изменения происходят всего за 2 года, вне зависимости от возраста курильщицы.</a:t>
            </a:r>
          </a:p>
          <a:p>
            <a:pPr fontAlgn="base"/>
            <a:r>
              <a:rPr lang="ru-RU" sz="6400" dirty="0" smtClean="0">
                <a:solidFill>
                  <a:srgbClr val="FFFF00"/>
                </a:solidFill>
              </a:rPr>
              <a:t>Более серьезный вред курения для женщин состоит в ухудшении репродуктивной функции: гибнут яйцеклетки, понижается детородный возраст. Опасность подстерегает после 5 лет курения.</a:t>
            </a:r>
          </a:p>
          <a:p>
            <a:pPr fontAlgn="base"/>
            <a:r>
              <a:rPr lang="ru-RU" sz="6400" dirty="0" smtClean="0">
                <a:solidFill>
                  <a:srgbClr val="FFFF00"/>
                </a:solidFill>
              </a:rPr>
              <a:t>Повышается риск мертворождения и выкидышей, возникает огромная опасность для малыша при курении во время беременности.</a:t>
            </a:r>
          </a:p>
          <a:p>
            <a:pPr fontAlgn="base"/>
            <a:r>
              <a:rPr lang="ru-RU" sz="6400" dirty="0" smtClean="0">
                <a:solidFill>
                  <a:srgbClr val="FFFF00"/>
                </a:solidFill>
              </a:rPr>
              <a:t>Вред курения для девушек заключается и в появлении проблем с менструальным циклом. Проявляются сбои, возникает боль в области яичников и др.</a:t>
            </a:r>
          </a:p>
          <a:p>
            <a:endParaRPr lang="ru-RU" dirty="0"/>
          </a:p>
        </p:txBody>
      </p:sp>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72839-HABER.jpg"/>
          <p:cNvPicPr>
            <a:picLocks noGrp="1" noChangeAspect="1"/>
          </p:cNvPicPr>
          <p:nvPr>
            <p:ph sz="quarter" idx="13"/>
          </p:nvPr>
        </p:nvPicPr>
        <p:blipFill>
          <a:blip r:embed="rId2" cstate="print"/>
          <a:stretch>
            <a:fillRect/>
          </a:stretch>
        </p:blipFill>
        <p:spPr>
          <a:xfrm>
            <a:off x="467544" y="116632"/>
            <a:ext cx="2880320" cy="2254163"/>
          </a:xfrm>
          <a:prstGeom prst="rect">
            <a:avLst/>
          </a:prstGeom>
          <a:ln>
            <a:noFill/>
          </a:ln>
          <a:effectLst>
            <a:softEdge rad="112500"/>
          </a:effectLst>
        </p:spPr>
      </p:pic>
      <p:pic>
        <p:nvPicPr>
          <p:cNvPr id="5" name="Рисунок 4" descr="fetus smoking.jpg"/>
          <p:cNvPicPr>
            <a:picLocks noChangeAspect="1"/>
          </p:cNvPicPr>
          <p:nvPr/>
        </p:nvPicPr>
        <p:blipFill>
          <a:blip r:embed="rId3" cstate="print"/>
          <a:stretch>
            <a:fillRect/>
          </a:stretch>
        </p:blipFill>
        <p:spPr>
          <a:xfrm>
            <a:off x="4572000" y="188640"/>
            <a:ext cx="3810000" cy="3810000"/>
          </a:xfrm>
          <a:prstGeom prst="rect">
            <a:avLst/>
          </a:prstGeom>
          <a:ln>
            <a:noFill/>
          </a:ln>
          <a:effectLst>
            <a:softEdge rad="112500"/>
          </a:effectLst>
        </p:spPr>
      </p:pic>
      <p:pic>
        <p:nvPicPr>
          <p:cNvPr id="6" name="Рисунок 5" descr="restoran_smok.jpg"/>
          <p:cNvPicPr>
            <a:picLocks noChangeAspect="1"/>
          </p:cNvPicPr>
          <p:nvPr/>
        </p:nvPicPr>
        <p:blipFill>
          <a:blip r:embed="rId4" cstate="print"/>
          <a:stretch>
            <a:fillRect/>
          </a:stretch>
        </p:blipFill>
        <p:spPr>
          <a:xfrm>
            <a:off x="179512" y="2420888"/>
            <a:ext cx="4140460" cy="2760307"/>
          </a:xfrm>
          <a:prstGeom prst="rect">
            <a:avLst/>
          </a:prstGeom>
          <a:ln>
            <a:noFill/>
          </a:ln>
          <a:effectLst>
            <a:softEdge rad="112500"/>
          </a:effectLst>
        </p:spPr>
      </p:pic>
      <p:pic>
        <p:nvPicPr>
          <p:cNvPr id="7" name="Рисунок 6" descr="6cefee6b578e673477d264ade623ff9f.jpg"/>
          <p:cNvPicPr>
            <a:picLocks noChangeAspect="1"/>
          </p:cNvPicPr>
          <p:nvPr/>
        </p:nvPicPr>
        <p:blipFill>
          <a:blip r:embed="rId5" cstate="print"/>
          <a:stretch>
            <a:fillRect/>
          </a:stretch>
        </p:blipFill>
        <p:spPr>
          <a:xfrm>
            <a:off x="6012160" y="4028837"/>
            <a:ext cx="3032368" cy="2475402"/>
          </a:xfrm>
          <a:prstGeom prst="rect">
            <a:avLst/>
          </a:prstGeom>
          <a:ln>
            <a:noFill/>
          </a:ln>
          <a:effectLst>
            <a:softEdge rad="112500"/>
          </a:effectLst>
        </p:spPr>
      </p:pic>
      <p:pic>
        <p:nvPicPr>
          <p:cNvPr id="8" name="Рисунок 7" descr="i (5).jpg"/>
          <p:cNvPicPr>
            <a:picLocks noChangeAspect="1"/>
          </p:cNvPicPr>
          <p:nvPr/>
        </p:nvPicPr>
        <p:blipFill>
          <a:blip r:embed="rId6" cstate="print"/>
          <a:stretch>
            <a:fillRect/>
          </a:stretch>
        </p:blipFill>
        <p:spPr>
          <a:xfrm>
            <a:off x="4306405" y="3998640"/>
            <a:ext cx="1692188" cy="1549506"/>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692696"/>
            <a:ext cx="7924800" cy="4114800"/>
          </a:xfrm>
        </p:spPr>
        <p:txBody>
          <a:bodyPr>
            <a:noAutofit/>
          </a:bodyPr>
          <a:lstStyle/>
          <a:p>
            <a:pPr marL="45720" indent="0">
              <a:buNone/>
            </a:pPr>
            <a:r>
              <a:rPr lang="ru-RU" sz="4000" dirty="0" smtClean="0">
                <a:solidFill>
                  <a:srgbClr val="FFFF00"/>
                </a:solidFill>
              </a:rPr>
              <a:t>Не пейте </a:t>
            </a:r>
            <a:r>
              <a:rPr lang="ru-RU" sz="4000" dirty="0" err="1" smtClean="0">
                <a:solidFill>
                  <a:srgbClr val="FFFF00"/>
                </a:solidFill>
              </a:rPr>
              <a:t>вина,не</a:t>
            </a:r>
            <a:r>
              <a:rPr lang="ru-RU" sz="4000" dirty="0" smtClean="0">
                <a:solidFill>
                  <a:srgbClr val="FFFF00"/>
                </a:solidFill>
              </a:rPr>
              <a:t> огорчайте сердце табачищем-и вы проживете столько </a:t>
            </a:r>
            <a:r>
              <a:rPr lang="ru-RU" sz="4000" dirty="0" err="1" smtClean="0">
                <a:solidFill>
                  <a:srgbClr val="FFFF00"/>
                </a:solidFill>
              </a:rPr>
              <a:t>лет,сколько</a:t>
            </a:r>
            <a:r>
              <a:rPr lang="ru-RU" sz="4000" dirty="0" smtClean="0">
                <a:solidFill>
                  <a:srgbClr val="FFFF00"/>
                </a:solidFill>
              </a:rPr>
              <a:t> жил Тициан(99 лет).</a:t>
            </a:r>
          </a:p>
          <a:p>
            <a:pPr marL="45720" indent="0">
              <a:buNone/>
            </a:pPr>
            <a:r>
              <a:rPr lang="ru-RU" sz="4000" dirty="0">
                <a:solidFill>
                  <a:srgbClr val="FFFF00"/>
                </a:solidFill>
              </a:rPr>
              <a:t> </a:t>
            </a:r>
            <a:r>
              <a:rPr lang="ru-RU" sz="4000" dirty="0" smtClean="0">
                <a:solidFill>
                  <a:srgbClr val="FFFF00"/>
                </a:solidFill>
              </a:rPr>
              <a:t>                                                       (</a:t>
            </a:r>
            <a:r>
              <a:rPr lang="ru-RU" sz="4000" dirty="0" err="1" smtClean="0">
                <a:solidFill>
                  <a:srgbClr val="FFFF00"/>
                </a:solidFill>
              </a:rPr>
              <a:t>И.П.Павлов</a:t>
            </a:r>
            <a:r>
              <a:rPr lang="ru-RU" sz="4000" dirty="0" smtClean="0">
                <a:solidFill>
                  <a:srgbClr val="FFFF00"/>
                </a:solidFill>
              </a:rPr>
              <a:t>)</a:t>
            </a:r>
            <a:endParaRPr lang="ru-RU" sz="4000" dirty="0">
              <a:solidFill>
                <a:srgbClr val="FFFF00"/>
              </a:solidFill>
            </a:endParaRPr>
          </a:p>
        </p:txBody>
      </p:sp>
    </p:spTree>
    <p:extLst>
      <p:ext uri="{BB962C8B-B14F-4D97-AF65-F5344CB8AC3E}">
        <p14:creationId xmlns="" xmlns:p14="http://schemas.microsoft.com/office/powerpoint/2010/main" val="2156157373"/>
      </p:ext>
    </p:extLst>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8"/>
          <p:cNvSpPr>
            <a:spLocks noGrp="1"/>
          </p:cNvSpPr>
          <p:nvPr>
            <p:ph type="title"/>
          </p:nvPr>
        </p:nvSpPr>
        <p:spPr>
          <a:xfrm>
            <a:off x="1691680" y="-99392"/>
            <a:ext cx="7200800" cy="1143000"/>
          </a:xfrm>
          <a:prstGeom prst="rect">
            <a:avLst/>
          </a:prstGeom>
        </p:spPr>
        <p:txBody>
          <a:bodyPr vert="horz">
            <a:normAutofit/>
          </a:bodyPr>
          <a:lstStyle/>
          <a:p>
            <a:pPr marL="0" indent="0">
              <a:buNone/>
            </a:pPr>
            <a:r>
              <a:rPr lang="ru-RU" sz="4000" dirty="0" smtClean="0">
                <a:solidFill>
                  <a:srgbClr val="FF0000"/>
                </a:solidFill>
              </a:rPr>
              <a:t>Откуда появился табак?</a:t>
            </a:r>
            <a:endParaRPr lang="ru-RU" sz="4000" dirty="0">
              <a:solidFill>
                <a:srgbClr val="FF0000"/>
              </a:solidFill>
            </a:endParaRPr>
          </a:p>
        </p:txBody>
      </p:sp>
      <p:sp>
        <p:nvSpPr>
          <p:cNvPr id="11" name="Содержимое 10"/>
          <p:cNvSpPr>
            <a:spLocks noGrp="1"/>
          </p:cNvSpPr>
          <p:nvPr>
            <p:ph sz="quarter" idx="13"/>
          </p:nvPr>
        </p:nvSpPr>
        <p:spPr>
          <a:xfrm>
            <a:off x="323528" y="1052736"/>
            <a:ext cx="6400800" cy="3474720"/>
          </a:xfrm>
        </p:spPr>
        <p:txBody>
          <a:bodyPr>
            <a:noAutofit/>
          </a:bodyPr>
          <a:lstStyle/>
          <a:p>
            <a:pPr fontAlgn="base"/>
            <a:r>
              <a:rPr lang="ru-RU" sz="1600" dirty="0" smtClean="0">
                <a:solidFill>
                  <a:srgbClr val="FFFF00"/>
                </a:solidFill>
              </a:rPr>
              <a:t>Со второй половины XVI века табак начал распространяться через Португалию на Балканы, в Персию, Индию, Китай, Японию и Африку и весьма скоро стал известен в Турции, Германии, скандинавских странах, Голландия .А уже в XVII веке его начали культивировать во всём мире.</a:t>
            </a:r>
          </a:p>
          <a:p>
            <a:pPr fontAlgn="base"/>
            <a:r>
              <a:rPr lang="ru-RU" sz="1600" dirty="0" smtClean="0">
                <a:solidFill>
                  <a:srgbClr val="FFFF00"/>
                </a:solidFill>
              </a:rPr>
              <a:t>В Россию первую весть о кубинском табаке принёс Фёдор Васильевич </a:t>
            </a:r>
            <a:r>
              <a:rPr lang="ru-RU" sz="1600" dirty="0" err="1" smtClean="0">
                <a:solidFill>
                  <a:srgbClr val="FFFF00"/>
                </a:solidFill>
              </a:rPr>
              <a:t>Каржавин</a:t>
            </a:r>
            <a:r>
              <a:rPr lang="ru-RU" sz="1600" dirty="0" smtClean="0">
                <a:solidFill>
                  <a:srgbClr val="FFFF00"/>
                </a:solidFill>
              </a:rPr>
              <a:t> , который во время своего пребывания на Кубе в 1782 году изучал местную флору и, в частности, рассматривал табак как растение, которое может представлять интерес для его родной страны</a:t>
            </a:r>
          </a:p>
          <a:p>
            <a:pPr fontAlgn="base"/>
            <a:r>
              <a:rPr lang="ru-RU" sz="1600" dirty="0" smtClean="0">
                <a:solidFill>
                  <a:srgbClr val="FFFF00"/>
                </a:solidFill>
              </a:rPr>
              <a:t>. В конце 1840 года на Кубу снаряжается первая научная экспедиция, организованная В. А. </a:t>
            </a:r>
            <a:r>
              <a:rPr lang="ru-RU" sz="1600" dirty="0" err="1" smtClean="0">
                <a:solidFill>
                  <a:srgbClr val="FFFF00"/>
                </a:solidFill>
              </a:rPr>
              <a:t>Карвинским</a:t>
            </a:r>
            <a:r>
              <a:rPr lang="ru-RU" sz="1600" dirty="0" smtClean="0">
                <a:solidFill>
                  <a:srgbClr val="FFFF00"/>
                </a:solidFill>
              </a:rPr>
              <a:t>, который по прибытию в Гавану заинтересовался разведением табака и с этой целью сразу же направился на плантации  </a:t>
            </a:r>
            <a:r>
              <a:rPr lang="ru-RU" sz="1600" dirty="0" err="1" smtClean="0">
                <a:solidFill>
                  <a:srgbClr val="FFFF00"/>
                </a:solidFill>
              </a:rPr>
              <a:t>Вуэльта</a:t>
            </a:r>
            <a:r>
              <a:rPr lang="ru-RU" sz="1600" dirty="0" smtClean="0">
                <a:solidFill>
                  <a:srgbClr val="FFFF00"/>
                </a:solidFill>
              </a:rPr>
              <a:t> </a:t>
            </a:r>
            <a:r>
              <a:rPr lang="ru-RU" sz="1600" dirty="0" err="1" smtClean="0">
                <a:solidFill>
                  <a:srgbClr val="FFFF00"/>
                </a:solidFill>
              </a:rPr>
              <a:t>Абахо</a:t>
            </a:r>
            <a:r>
              <a:rPr lang="ru-RU" sz="1600" dirty="0" smtClean="0">
                <a:solidFill>
                  <a:srgbClr val="FFFF00"/>
                </a:solidFill>
              </a:rPr>
              <a:t> за самыми лучшими семенами.</a:t>
            </a:r>
          </a:p>
          <a:p>
            <a:pPr fontAlgn="base"/>
            <a:r>
              <a:rPr lang="ru-RU" sz="1600" dirty="0" smtClean="0">
                <a:solidFill>
                  <a:srgbClr val="FFFF00"/>
                </a:solidFill>
              </a:rPr>
              <a:t>Считалось, что только в городке </a:t>
            </a:r>
            <a:r>
              <a:rPr lang="ru-RU" sz="1600" dirty="0" err="1" smtClean="0">
                <a:solidFill>
                  <a:srgbClr val="FFFF00"/>
                </a:solidFill>
              </a:rPr>
              <a:t>Вуэльта</a:t>
            </a:r>
            <a:r>
              <a:rPr lang="ru-RU" sz="1600" dirty="0" smtClean="0">
                <a:solidFill>
                  <a:srgbClr val="FFFF00"/>
                </a:solidFill>
              </a:rPr>
              <a:t> </a:t>
            </a:r>
            <a:r>
              <a:rPr lang="ru-RU" sz="1600" dirty="0" err="1" smtClean="0">
                <a:solidFill>
                  <a:srgbClr val="FFFF00"/>
                </a:solidFill>
              </a:rPr>
              <a:t>Абахо</a:t>
            </a:r>
            <a:r>
              <a:rPr lang="ru-RU" sz="1600" dirty="0" smtClean="0">
                <a:solidFill>
                  <a:srgbClr val="FFFF00"/>
                </a:solidFill>
              </a:rPr>
              <a:t>, с его климатом и уникальными почвами, произрастали нужные листья для производства настоящей Кубинской Сигары.</a:t>
            </a:r>
          </a:p>
        </p:txBody>
      </p:sp>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107504" y="260648"/>
            <a:ext cx="4255913" cy="6395498"/>
          </a:xfrm>
          <a:prstGeom prst="rect">
            <a:avLst/>
          </a:prstGeom>
          <a:ln>
            <a:noFill/>
          </a:ln>
          <a:effectLst>
            <a:softEdge rad="112500"/>
          </a:effectLst>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03476" y="260648"/>
            <a:ext cx="4255470" cy="6323918"/>
          </a:xfrm>
          <a:prstGeom prst="rect">
            <a:avLst/>
          </a:prstGeom>
          <a:ln>
            <a:noFill/>
          </a:ln>
          <a:effectLst>
            <a:softEdge rad="112500"/>
          </a:effectLst>
        </p:spPr>
      </p:pic>
    </p:spTree>
    <p:extLst>
      <p:ext uri="{BB962C8B-B14F-4D97-AF65-F5344CB8AC3E}">
        <p14:creationId xmlns="" xmlns:p14="http://schemas.microsoft.com/office/powerpoint/2010/main" val="22069723"/>
      </p:ext>
    </p:extLst>
  </p:cSld>
  <p:clrMapOvr>
    <a:masterClrMapping/>
  </p:clrMapOvr>
  <p:transition spd="slow">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395536" y="188640"/>
            <a:ext cx="8229600" cy="4572000"/>
          </a:xfrm>
        </p:spPr>
        <p:txBody>
          <a:bodyPr>
            <a:noAutofit/>
          </a:bodyPr>
          <a:lstStyle/>
          <a:p>
            <a:pPr fontAlgn="base"/>
            <a:r>
              <a:rPr lang="ru-RU" sz="1600" dirty="0" smtClean="0">
                <a:solidFill>
                  <a:srgbClr val="FFFF00"/>
                </a:solidFill>
              </a:rPr>
              <a:t>31 декабря 1840 года на фрегате </a:t>
            </a:r>
            <a:r>
              <a:rPr lang="ru-RU" sz="1600" dirty="0" err="1" smtClean="0">
                <a:solidFill>
                  <a:srgbClr val="FFFF00"/>
                </a:solidFill>
              </a:rPr>
              <a:t>El</a:t>
            </a:r>
            <a:r>
              <a:rPr lang="ru-RU" sz="1600" dirty="0" smtClean="0">
                <a:solidFill>
                  <a:srgbClr val="FFFF00"/>
                </a:solidFill>
              </a:rPr>
              <a:t> </a:t>
            </a:r>
            <a:r>
              <a:rPr lang="ru-RU" sz="1600" dirty="0" err="1" smtClean="0">
                <a:solidFill>
                  <a:srgbClr val="FFFF00"/>
                </a:solidFill>
              </a:rPr>
              <a:t>Maravilloso</a:t>
            </a:r>
            <a:r>
              <a:rPr lang="ru-RU" sz="1600" dirty="0" smtClean="0">
                <a:solidFill>
                  <a:srgbClr val="FFFF00"/>
                </a:solidFill>
              </a:rPr>
              <a:t> </a:t>
            </a:r>
            <a:r>
              <a:rPr lang="ru-RU" sz="1600" dirty="0" err="1" smtClean="0">
                <a:solidFill>
                  <a:srgbClr val="FFFF00"/>
                </a:solidFill>
              </a:rPr>
              <a:t>Habanero</a:t>
            </a:r>
            <a:r>
              <a:rPr lang="ru-RU" sz="1600" dirty="0" smtClean="0">
                <a:solidFill>
                  <a:srgbClr val="FFFF00"/>
                </a:solidFill>
              </a:rPr>
              <a:t> </a:t>
            </a:r>
            <a:r>
              <a:rPr lang="ru-RU" sz="1600" dirty="0" err="1" smtClean="0">
                <a:solidFill>
                  <a:srgbClr val="FFFF00"/>
                </a:solidFill>
              </a:rPr>
              <a:t>Карвинский</a:t>
            </a:r>
            <a:r>
              <a:rPr lang="ru-RU" sz="1600" dirty="0" smtClean="0">
                <a:solidFill>
                  <a:srgbClr val="FFFF00"/>
                </a:solidFill>
              </a:rPr>
              <a:t> отправил в Россию «первый груз семян табака первого сорта», вывезенных из </a:t>
            </a:r>
            <a:r>
              <a:rPr lang="ru-RU" sz="1600" dirty="0" err="1" smtClean="0">
                <a:solidFill>
                  <a:srgbClr val="FFFF00"/>
                </a:solidFill>
              </a:rPr>
              <a:t>Вуэльта</a:t>
            </a:r>
            <a:r>
              <a:rPr lang="ru-RU" sz="1600" dirty="0" smtClean="0">
                <a:solidFill>
                  <a:srgbClr val="FFFF00"/>
                </a:solidFill>
              </a:rPr>
              <a:t> </a:t>
            </a:r>
            <a:r>
              <a:rPr lang="ru-RU" sz="1600" dirty="0" err="1" smtClean="0">
                <a:solidFill>
                  <a:srgbClr val="FFFF00"/>
                </a:solidFill>
              </a:rPr>
              <a:t>Абахо</a:t>
            </a:r>
            <a:r>
              <a:rPr lang="ru-RU" sz="1600" dirty="0" smtClean="0">
                <a:solidFill>
                  <a:srgbClr val="FFFF00"/>
                </a:solidFill>
              </a:rPr>
              <a:t>. Из его письма Фёдору Богдановичу Фишеру, директору петербургского Императорского ботанического сада: «…производство табака, которое я детально изучил, в этом городе осуществляется на высочайшем уровне, на одной из самых крупных фабрик, владелец которой оказался моим старым другом…»</a:t>
            </a:r>
          </a:p>
          <a:p>
            <a:pPr fontAlgn="base"/>
            <a:r>
              <a:rPr lang="ru-RU" sz="1600" dirty="0" smtClean="0">
                <a:solidFill>
                  <a:srgbClr val="FFFF00"/>
                </a:solidFill>
              </a:rPr>
              <a:t>В последствии </a:t>
            </a:r>
            <a:r>
              <a:rPr lang="ru-RU" sz="1600" dirty="0" err="1" smtClean="0">
                <a:solidFill>
                  <a:srgbClr val="FFFF00"/>
                </a:solidFill>
              </a:rPr>
              <a:t>Карвинский</a:t>
            </a:r>
            <a:r>
              <a:rPr lang="ru-RU" sz="1600" dirty="0" smtClean="0">
                <a:solidFill>
                  <a:srgbClr val="FFFF00"/>
                </a:solidFill>
              </a:rPr>
              <a:t> составил детальный отчёт о культивировании табачных семян, в котором отмечал: «…думаю, на юге Российской империи можно посеять экспериментальные табачные плантации, и если эксперимент удастся, они будут очень и очень востребованы…»</a:t>
            </a:r>
          </a:p>
          <a:p>
            <a:pPr fontAlgn="base"/>
            <a:r>
              <a:rPr lang="ru-RU" sz="1600" dirty="0" smtClean="0">
                <a:solidFill>
                  <a:srgbClr val="FFFF00"/>
                </a:solidFill>
              </a:rPr>
              <a:t>В России торговля табаком была начата англичанами в XVI веке во время правления Ивана Грозного. И хотя табак быстро завоевал популярность среди русской знати, скоро вышел официальный запрет на курение: нарушителям грозили серьёзные штрафы и даже телесные наказания.</a:t>
            </a:r>
          </a:p>
          <a:p>
            <a:pPr fontAlgn="base"/>
            <a:r>
              <a:rPr lang="ru-RU" sz="1600" dirty="0" smtClean="0">
                <a:solidFill>
                  <a:srgbClr val="FFFF00"/>
                </a:solidFill>
              </a:rPr>
              <a:t>Запрет стал ещё суровее после сильнейшего московского пожара 1634 года, причиной которого признали неосторожное употребление табака. В 1640 году царь Михаил Фёдорович Романов объявил курение смертным грехом и запретил не только употреблять, но даже иметь при себе табак, а пойманных курильщиков стегали плетьми или обрезали им губы. В 1646 году во время правления царя Алексея Михайловича Романова продажа табака была монополизирована, а все прибыли стали отчисляться государству. Однако влиятельный патриарх-реформатор Никон (в миру — Никита Минин), ратовавший за превосходство Церкви над государством и имевший большое влияние на молодого царя, добился возобновления «драконовских мер» по отношению к адскому зелью.</a:t>
            </a:r>
          </a:p>
          <a:p>
            <a:endParaRPr lang="ru-RU" sz="1400" dirty="0"/>
          </a:p>
        </p:txBody>
      </p:sp>
    </p:spTree>
  </p:cSld>
  <p:clrMapOvr>
    <a:masterClrMapping/>
  </p:clrMapOvr>
  <p:transition spd="slow">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107504" y="188640"/>
            <a:ext cx="8928992" cy="6543339"/>
          </a:xfrm>
          <a:prstGeom prst="rect">
            <a:avLst/>
          </a:prstGeom>
          <a:ln>
            <a:noFill/>
          </a:ln>
          <a:effectLst>
            <a:softEdge rad="112500"/>
          </a:effectLst>
        </p:spPr>
      </p:pic>
    </p:spTree>
    <p:extLst>
      <p:ext uri="{BB962C8B-B14F-4D97-AF65-F5344CB8AC3E}">
        <p14:creationId xmlns="" xmlns:p14="http://schemas.microsoft.com/office/powerpoint/2010/main" val="474389845"/>
      </p:ext>
    </p:extLst>
  </p:cSld>
  <p:clrMapOvr>
    <a:masterClrMapping/>
  </p:clrMapOvr>
  <p:transition spd="slow">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39552" y="404664"/>
            <a:ext cx="8229600" cy="4572000"/>
          </a:xfrm>
        </p:spPr>
        <p:txBody>
          <a:bodyPr>
            <a:noAutofit/>
          </a:bodyPr>
          <a:lstStyle/>
          <a:p>
            <a:pPr fontAlgn="base"/>
            <a:r>
              <a:rPr lang="ru-RU" sz="1600" dirty="0" smtClean="0">
                <a:solidFill>
                  <a:srgbClr val="FFFF00"/>
                </a:solidFill>
              </a:rPr>
              <a:t>Церковь взяла решение этого вопроса в свои руки и превратилась в одного из самых главных врагов табака.</a:t>
            </a:r>
          </a:p>
          <a:p>
            <a:pPr fontAlgn="base"/>
            <a:r>
              <a:rPr lang="ru-RU" sz="1600" dirty="0" smtClean="0">
                <a:solidFill>
                  <a:srgbClr val="FFFF00"/>
                </a:solidFill>
              </a:rPr>
              <a:t>В Соборном Уложении 1649 года курильщиков предписывалось публично бичевать. Известно, что, когда табак попал в Европу, многие считали его употребление грехом, ссылаясь на Библию, где говорится, что не то, что входит в уста, а то, что исходит из них, оскверняет человека (Марк, 7, 14—23, Матфей 15, 10—20). Весьма уважаемые священнослужители называли табак «дьявольской травой» и пугали народ легендами о том, что это растение выросло на могиле падшей женщины и что с помощью табачного дыма и запаха дьявол являет нам своё присутствие в этом мире. </a:t>
            </a:r>
            <a:r>
              <a:rPr lang="ru-RU" sz="1600" dirty="0" err="1" smtClean="0">
                <a:solidFill>
                  <a:srgbClr val="FFFF00"/>
                </a:solidFill>
              </a:rPr>
              <a:t>tabac</a:t>
            </a:r>
            <a:r>
              <a:rPr lang="ru-RU" sz="1600" dirty="0" smtClean="0">
                <a:solidFill>
                  <a:srgbClr val="FFFF00"/>
                </a:solidFill>
              </a:rPr>
              <a:t> Церковь продолжала нападки, и в 1621 году папа Урбан VIII предал анафеме курильщиков, виновных «в употреблении зелья, столь пагубно воздействующего как на душу, так и на тело». Всё это доказывает символичную важность самого акта курения. В 1696 году впервые появилось постановление, в котором ограничивалось употребление табака в общественных местах, а епископальный синод </a:t>
            </a:r>
            <a:r>
              <a:rPr lang="ru-RU" sz="1600" dirty="0" err="1" smtClean="0">
                <a:solidFill>
                  <a:srgbClr val="FFFF00"/>
                </a:solidFill>
              </a:rPr>
              <a:t>Тортосы</a:t>
            </a:r>
            <a:r>
              <a:rPr lang="ru-RU" sz="1600" dirty="0" smtClean="0">
                <a:solidFill>
                  <a:srgbClr val="FFFF00"/>
                </a:solidFill>
              </a:rPr>
              <a:t> запретил в весьма резкой форме курение среди священников и других представителей Церкви. Однако другие священнослужители были более терпимы к табаку. Так, в 1725 году папа Бенедикт XIII снял запреты, установленные его предшественниками, чтобы «избавить верующих от спектакля, когда весьма уважаемые служители культа вынуждены скрываться из храма, чтобы тайком покурить». Но, так или иначе, Церковь оставалась одним из главных противников табака.</a:t>
            </a:r>
          </a:p>
          <a:p>
            <a:endParaRPr lang="ru-RU" sz="1600" dirty="0"/>
          </a:p>
        </p:txBody>
      </p:sp>
    </p:spTree>
  </p:cSld>
  <p:clrMapOvr>
    <a:masterClrMapping/>
  </p:clrMapOvr>
  <p:transition spd="slow">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961235_-tyi-ischeznesh-takzhe.jpg"/>
          <p:cNvPicPr>
            <a:picLocks noGrp="1" noChangeAspect="1"/>
          </p:cNvPicPr>
          <p:nvPr>
            <p:ph sz="quarter" idx="13"/>
          </p:nvPr>
        </p:nvPicPr>
        <p:blipFill>
          <a:blip r:embed="rId2" cstate="print"/>
          <a:stretch>
            <a:fillRect/>
          </a:stretch>
        </p:blipFill>
        <p:spPr>
          <a:xfrm>
            <a:off x="0" y="0"/>
            <a:ext cx="9144000" cy="6597352"/>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539552" y="332656"/>
            <a:ext cx="8229600" cy="4572000"/>
          </a:xfrm>
        </p:spPr>
        <p:txBody>
          <a:bodyPr>
            <a:noAutofit/>
          </a:bodyPr>
          <a:lstStyle/>
          <a:p>
            <a:pPr marL="45720" indent="0">
              <a:buNone/>
            </a:pPr>
            <a:r>
              <a:rPr lang="ru-RU" sz="5400" dirty="0">
                <a:solidFill>
                  <a:srgbClr val="FFFF00"/>
                </a:solidFill>
              </a:rPr>
              <a:t>Еще давным-давно великий Гиппократ говорил о том, что все наши недуги являются частью нашего образа жизни и воздуха, который мы в себя вдыхаем.</a:t>
            </a:r>
          </a:p>
        </p:txBody>
      </p:sp>
    </p:spTree>
    <p:extLst>
      <p:ext uri="{BB962C8B-B14F-4D97-AF65-F5344CB8AC3E}">
        <p14:creationId xmlns="" xmlns:p14="http://schemas.microsoft.com/office/powerpoint/2010/main" val="2726037972"/>
      </p:ext>
    </p:extLst>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77053" cy="6686584"/>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107504" y="116632"/>
            <a:ext cx="8928992" cy="6624736"/>
          </a:xfrm>
          <a:prstGeom prst="rect">
            <a:avLst/>
          </a:prstGeom>
          <a:ln>
            <a:noFill/>
          </a:ln>
          <a:effectLst>
            <a:softEdge rad="112500"/>
          </a:effectLst>
        </p:spPr>
      </p:pic>
    </p:spTree>
    <p:extLst>
      <p:ext uri="{BB962C8B-B14F-4D97-AF65-F5344CB8AC3E}">
        <p14:creationId xmlns="" xmlns:p14="http://schemas.microsoft.com/office/powerpoint/2010/main" val="2160077130"/>
      </p:ext>
    </p:extLst>
  </p:cSld>
  <p:clrMapOvr>
    <a:masterClrMapping/>
  </p:clrMapOvr>
  <p:transition spd="slow">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476672"/>
            <a:ext cx="7924800" cy="4114800"/>
          </a:xfrm>
        </p:spPr>
        <p:txBody>
          <a:bodyPr>
            <a:noAutofit/>
          </a:bodyPr>
          <a:lstStyle/>
          <a:p>
            <a:pPr marL="45720" indent="0">
              <a:buNone/>
            </a:pPr>
            <a:r>
              <a:rPr lang="ru-RU" sz="4000" dirty="0" smtClean="0">
                <a:solidFill>
                  <a:srgbClr val="FFFF00"/>
                </a:solidFill>
              </a:rPr>
              <a:t>Отравление никотином через курение подтачивает у человека и </a:t>
            </a:r>
            <a:r>
              <a:rPr lang="ru-RU" sz="4000" dirty="0" err="1" smtClean="0">
                <a:solidFill>
                  <a:srgbClr val="FFFF00"/>
                </a:solidFill>
              </a:rPr>
              <a:t>физику,и</a:t>
            </a:r>
            <a:r>
              <a:rPr lang="ru-RU" sz="4000" dirty="0" smtClean="0">
                <a:solidFill>
                  <a:srgbClr val="FFFF00"/>
                </a:solidFill>
              </a:rPr>
              <a:t> </a:t>
            </a:r>
            <a:r>
              <a:rPr lang="ru-RU" sz="4000" dirty="0" err="1" smtClean="0">
                <a:solidFill>
                  <a:srgbClr val="FFFF00"/>
                </a:solidFill>
              </a:rPr>
              <a:t>психику.Всякий</a:t>
            </a:r>
            <a:r>
              <a:rPr lang="ru-RU" sz="4000" dirty="0" smtClean="0">
                <a:solidFill>
                  <a:srgbClr val="FFFF00"/>
                </a:solidFill>
              </a:rPr>
              <a:t> курящий должен знать и </a:t>
            </a:r>
            <a:r>
              <a:rPr lang="ru-RU" sz="4000" dirty="0" err="1" smtClean="0">
                <a:solidFill>
                  <a:srgbClr val="FFFF00"/>
                </a:solidFill>
              </a:rPr>
              <a:t>понимать,что</a:t>
            </a:r>
            <a:r>
              <a:rPr lang="ru-RU" sz="4000" dirty="0" smtClean="0">
                <a:solidFill>
                  <a:srgbClr val="FFFF00"/>
                </a:solidFill>
              </a:rPr>
              <a:t> он отравляет не только </a:t>
            </a:r>
            <a:r>
              <a:rPr lang="ru-RU" sz="4000" dirty="0" err="1" smtClean="0">
                <a:solidFill>
                  <a:srgbClr val="FFFF00"/>
                </a:solidFill>
              </a:rPr>
              <a:t>себя,но</a:t>
            </a:r>
            <a:r>
              <a:rPr lang="ru-RU" sz="4000" dirty="0" smtClean="0">
                <a:solidFill>
                  <a:srgbClr val="FFFF00"/>
                </a:solidFill>
              </a:rPr>
              <a:t> и других.</a:t>
            </a:r>
          </a:p>
          <a:p>
            <a:pPr marL="45720" indent="0">
              <a:buNone/>
            </a:pPr>
            <a:r>
              <a:rPr lang="ru-RU" sz="4000" dirty="0" smtClean="0">
                <a:solidFill>
                  <a:srgbClr val="FFFF00"/>
                </a:solidFill>
              </a:rPr>
              <a:t>                                                      (</a:t>
            </a:r>
            <a:r>
              <a:rPr lang="ru-RU" sz="4000" dirty="0" err="1" smtClean="0">
                <a:solidFill>
                  <a:srgbClr val="FFFF00"/>
                </a:solidFill>
              </a:rPr>
              <a:t>Н.Семашко</a:t>
            </a:r>
            <a:r>
              <a:rPr lang="ru-RU" sz="4000" dirty="0" smtClean="0">
                <a:solidFill>
                  <a:srgbClr val="FFFF00"/>
                </a:solidFill>
              </a:rPr>
              <a:t>)</a:t>
            </a:r>
            <a:endParaRPr lang="ru-RU" sz="4000" dirty="0">
              <a:solidFill>
                <a:srgbClr val="FFFF00"/>
              </a:solidFill>
            </a:endParaRPr>
          </a:p>
        </p:txBody>
      </p:sp>
    </p:spTree>
    <p:extLst>
      <p:ext uri="{BB962C8B-B14F-4D97-AF65-F5344CB8AC3E}">
        <p14:creationId xmlns="" xmlns:p14="http://schemas.microsoft.com/office/powerpoint/2010/main" val="3431330696"/>
      </p:ext>
    </p:extLst>
  </p:cSld>
  <p:clrMapOvr>
    <a:masterClrMapping/>
  </p:clrMapOvr>
  <p:transition spd="slow">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4.jpg"/>
          <p:cNvPicPr>
            <a:picLocks noGrp="1" noChangeAspect="1"/>
          </p:cNvPicPr>
          <p:nvPr>
            <p:ph sz="quarter" idx="13"/>
          </p:nvPr>
        </p:nvPicPr>
        <p:blipFill>
          <a:blip r:embed="rId2" cstate="print"/>
          <a:stretch>
            <a:fillRect/>
          </a:stretch>
        </p:blipFill>
        <p:spPr>
          <a:xfrm>
            <a:off x="0" y="0"/>
            <a:ext cx="9144000" cy="685800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171400"/>
            <a:ext cx="8661648" cy="1219200"/>
          </a:xfrm>
        </p:spPr>
        <p:txBody>
          <a:bodyPr>
            <a:normAutofit/>
          </a:bodyPr>
          <a:lstStyle/>
          <a:p>
            <a:pPr marL="0" indent="0">
              <a:buNone/>
            </a:pPr>
            <a:r>
              <a:rPr lang="ru-RU" sz="4000" dirty="0" smtClean="0">
                <a:solidFill>
                  <a:srgbClr val="FF0000"/>
                </a:solidFill>
              </a:rPr>
              <a:t>Из чего состоит табачный дым?</a:t>
            </a:r>
            <a:endParaRPr lang="ru-RU" sz="4000" dirty="0">
              <a:solidFill>
                <a:srgbClr val="FF0000"/>
              </a:solidFill>
            </a:endParaRPr>
          </a:p>
        </p:txBody>
      </p:sp>
      <p:sp>
        <p:nvSpPr>
          <p:cNvPr id="2" name="Содержимое 1"/>
          <p:cNvSpPr>
            <a:spLocks noGrp="1"/>
          </p:cNvSpPr>
          <p:nvPr>
            <p:ph sz="quarter" idx="13"/>
          </p:nvPr>
        </p:nvSpPr>
        <p:spPr>
          <a:xfrm>
            <a:off x="467544" y="1124744"/>
            <a:ext cx="6400800" cy="3474720"/>
          </a:xfrm>
        </p:spPr>
        <p:txBody>
          <a:bodyPr>
            <a:noAutofit/>
          </a:bodyPr>
          <a:lstStyle/>
          <a:p>
            <a:r>
              <a:rPr lang="ru-RU" sz="1800" dirty="0" smtClean="0">
                <a:solidFill>
                  <a:srgbClr val="FFFF00"/>
                </a:solidFill>
              </a:rPr>
              <a:t>Табачный дым содержит 43 известных канцерогена и соединения, которые способствуют формированию канцерогенов в организме. После абсорбции через легкие, канцерогены и канцерогенные метаболиты циркулируют в организме в кровотоке. Курение также воздействует на метаболизм и деятельность, что также может оказать воздействие на канцерогенез. </a:t>
            </a:r>
            <a:br>
              <a:rPr lang="ru-RU" sz="1800" dirty="0" smtClean="0">
                <a:solidFill>
                  <a:srgbClr val="FFFF00"/>
                </a:solidFill>
              </a:rPr>
            </a:br>
            <a:r>
              <a:rPr lang="ru-RU" sz="1800" dirty="0" smtClean="0">
                <a:solidFill>
                  <a:srgbClr val="FFFF00"/>
                </a:solidFill>
              </a:rPr>
              <a:t>Злой, черной, чертовой травой, исчадием ада называют табак. И в этом нет преувеличений. В табачном дыме обнаружено до 6000 самых различных компонентов и их соединений, 30 из которых относятся к разряду натуральных ядов. Наиболее токсичными для человека составляющими табачного “коктейля” являются: никотин, окись углерода (угарный газ), канцерогенные смолы, радиоактивные изотопы, соединения азота, металлы, особенно тяжелые (ртуть, кадмий, никель, кобальт и др.). Многие частицы табачного дыма, вступая в химические реакции друг с другом, усиливают свои токсичные свойства. </a:t>
            </a:r>
            <a:endParaRPr lang="ru-RU" sz="1800"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332656"/>
            <a:ext cx="8229600" cy="4572000"/>
          </a:xfrm>
        </p:spPr>
        <p:txBody>
          <a:bodyPr>
            <a:normAutofit/>
          </a:bodyPr>
          <a:lstStyle/>
          <a:p>
            <a:r>
              <a:rPr lang="ru-RU" dirty="0" smtClean="0">
                <a:solidFill>
                  <a:srgbClr val="FFFF00"/>
                </a:solidFill>
              </a:rPr>
              <a:t>Главный компонент табачного дыма –</a:t>
            </a:r>
            <a:r>
              <a:rPr lang="ru-RU" dirty="0" smtClean="0">
                <a:solidFill>
                  <a:srgbClr val="7030A0"/>
                </a:solidFill>
              </a:rPr>
              <a:t> </a:t>
            </a:r>
            <a:r>
              <a:rPr lang="ru-RU" sz="3200" dirty="0" smtClean="0">
                <a:solidFill>
                  <a:srgbClr val="00B0F0"/>
                </a:solidFill>
              </a:rPr>
              <a:t>никотин</a:t>
            </a:r>
            <a:r>
              <a:rPr lang="ru-RU" dirty="0" smtClean="0">
                <a:solidFill>
                  <a:srgbClr val="FFFF00"/>
                </a:solidFill>
              </a:rPr>
              <a:t>. Ради него собственно и тянется человек к сигарете, ведь в малых дозах никотин действует на нервную систему возбуждающе. Никотиновый “коктейль” обнаружил Жан </a:t>
            </a:r>
            <a:r>
              <a:rPr lang="ru-RU" dirty="0" err="1" smtClean="0">
                <a:solidFill>
                  <a:srgbClr val="FFFF00"/>
                </a:solidFill>
              </a:rPr>
              <a:t>Нико</a:t>
            </a:r>
            <a:r>
              <a:rPr lang="ru-RU" dirty="0" smtClean="0">
                <a:solidFill>
                  <a:srgbClr val="FFFF00"/>
                </a:solidFill>
              </a:rPr>
              <a:t>, в чистом виде этот продукт выделили в 1828 году, но только в XX веке было детально изучено его действие на здоровье и жизнь человека. Никотин – сильный яд. Он легко проникает в кровь, накапливается в самых жизненно важных органах, приводя к нарушению их анатомической целостности и функций. У длительно курящих обязательно развивается хроническое отравление никотином – никотинизм, характеризующийся снижением памяти и работоспособности. Отравление в ряде случаев может быть и острым.</a:t>
            </a:r>
            <a:endParaRPr lang="ru-RU"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00_ff36f8ac64.jpg"/>
          <p:cNvPicPr>
            <a:picLocks noGrp="1" noChangeAspect="1"/>
          </p:cNvPicPr>
          <p:nvPr>
            <p:ph sz="quarter" idx="13"/>
          </p:nvPr>
        </p:nvPicPr>
        <p:blipFill>
          <a:blip r:embed="rId2" cstate="print"/>
          <a:stretch>
            <a:fillRect/>
          </a:stretch>
        </p:blipFill>
        <p:spPr>
          <a:xfrm>
            <a:off x="251520" y="116632"/>
            <a:ext cx="8599834" cy="6569901"/>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116632"/>
            <a:ext cx="8229600" cy="4572000"/>
          </a:xfrm>
        </p:spPr>
        <p:txBody>
          <a:bodyPr>
            <a:noAutofit/>
          </a:bodyPr>
          <a:lstStyle/>
          <a:p>
            <a:r>
              <a:rPr lang="ru-RU" sz="2800" dirty="0" smtClean="0">
                <a:solidFill>
                  <a:srgbClr val="00B0F0"/>
                </a:solidFill>
              </a:rPr>
              <a:t>Никотин</a:t>
            </a:r>
            <a:r>
              <a:rPr lang="ru-RU" sz="1600" dirty="0" smtClean="0">
                <a:solidFill>
                  <a:srgbClr val="FFFF00"/>
                </a:solidFill>
              </a:rPr>
              <a:t> - один из самых опасных ядов растительного происхождения. Птицы (воробьи, голуби) погибают, если к их клюву всего лишь поднести стеклянную палочку, смоченную никотином. Кролик погибает от 1/4 капли никотина, собака - от 1/2 капли. Для человека смертельная доза никотина составляет от 50 до 100 мг, или 2-3 капли. Именно такая доза поступает ежедневно в кровь после выкуривания 20-25 сигарет (в одной сигарете содержится примерно 6-8 мг никотина, из которых 3-4 мг попадает в кровь).. В течение 30 лет курильщик выкуривает примерно 20000 сигарет, или 160 кг табака, поглощая в среднем 800 г никотина. Систематическое поглощение небольших, не смертельных доз никотина вызывает привычку, пристрастие к курению. Никотин включает в процессы обмена, происходящие в организме человека, и становиться необходимым. Живущие в накуренных помещениях дети чаще и больше страдают заболеваниями органов дыхания. У детей курящих родителей в течение первого года жизни увеличивается частота бронхитов и пневмонии и повышается риск развития серьезных заболеваний. Табачный дым задерживает солнечные ультрафиолетовый лучи, которые важны для растущего ребенка, влияет на обмен веществ, ухудшает усвояемость сахара и разрушает витамин. С Весьма ядовитым соединением табачного дыма является также окись углерода (угарный газ). Из школьного курса биологии известно, что красные кровяные шарики – гемоглобин – обладают уникальным свойством: захватывают в легких атмосферный кислород (он превращается при этом в оксигемоглобин) и разносят его по всему организму, обеспечивая тем самым оптимальное течение биологических процессов. Особенно вредное влияние оказывает окись углерода (как и никотин) на организм беременной женщины, зародыша и плода. До четырех процентов (при норме 0,4 - 1 %) угарного газа может накапливаться в организме курящего. Смертельной дозой для человека считается концентрация в 16-20 процентов. </a:t>
            </a:r>
            <a:endParaRPr lang="ru-RU" sz="1600"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260648"/>
            <a:ext cx="8229600" cy="4572000"/>
          </a:xfrm>
        </p:spPr>
        <p:txBody>
          <a:bodyPr>
            <a:normAutofit/>
          </a:bodyPr>
          <a:lstStyle/>
          <a:p>
            <a:r>
              <a:rPr lang="ru-RU" sz="1800" dirty="0" smtClean="0">
                <a:solidFill>
                  <a:srgbClr val="FFFF00"/>
                </a:solidFill>
              </a:rPr>
              <a:t>В табачном дыме обнаружен целый ряд веществ, объединенных общим названием канцерогенных. На их долю, как утверждают ученые, приходится до 50 % всех содержащихся в табачном дыме химических продуктов. Более килограмма этих веществ накапливается в легких у много и долго курящих. Наиболее зловредным из канцерогенов признан </a:t>
            </a:r>
            <a:r>
              <a:rPr lang="ru-RU" sz="1800" dirty="0" err="1" smtClean="0">
                <a:solidFill>
                  <a:srgbClr val="FFFF00"/>
                </a:solidFill>
              </a:rPr>
              <a:t>бензпирен</a:t>
            </a:r>
            <a:r>
              <a:rPr lang="ru-RU" sz="1800" dirty="0" smtClean="0">
                <a:solidFill>
                  <a:srgbClr val="FFFF00"/>
                </a:solidFill>
              </a:rPr>
              <a:t> – основной виновник развития раковых заболеваний. До недавнего времени самым ядовитым компонентом табачного “коктейля” считался никотин. </a:t>
            </a:r>
            <a:endParaRPr lang="ru-RU" sz="1800" dirty="0">
              <a:solidFill>
                <a:srgbClr val="FFFF00"/>
              </a:solidFill>
            </a:endParaRPr>
          </a:p>
        </p:txBody>
      </p:sp>
      <p:sp>
        <p:nvSpPr>
          <p:cNvPr id="3" name="Прямоугольник 2"/>
          <p:cNvSpPr/>
          <p:nvPr/>
        </p:nvSpPr>
        <p:spPr>
          <a:xfrm>
            <a:off x="827584" y="2213114"/>
            <a:ext cx="7488832" cy="3416320"/>
          </a:xfrm>
          <a:prstGeom prst="rect">
            <a:avLst/>
          </a:prstGeom>
        </p:spPr>
        <p:txBody>
          <a:bodyPr wrap="square">
            <a:spAutoFit/>
          </a:bodyPr>
          <a:lstStyle/>
          <a:p>
            <a:r>
              <a:rPr lang="ru-RU" dirty="0">
                <a:solidFill>
                  <a:srgbClr val="FFFF00"/>
                </a:solidFill>
              </a:rPr>
              <a:t>Но исследования последнего времени позволили отобрать у него пальму первенства и передать ее радиоактивным веществам, которые табак в большом количестве “улавливает” из почвы, воды и воздуха, особенно там, где отмечается повышенный фон радиации, например в районе Южной Америки. При выкуривании одной пачки сигарет человек получает дозу радиации, в 7 раз большую той дозы, которая международным соглашением по защите от радиации признана предельно допустимой. В последние годы ученые обнаружили высокую токсичность тех компонентов табака, которые до этого считались второстепенными. Например, соединений азота, особенно его диоксида, содержащегося в повышенном количестве в табачном дыме и способного “соперничать” в канцерогенном отношении с наиболее активными смолистыми веществами. </a:t>
            </a:r>
          </a:p>
        </p:txBody>
      </p:sp>
    </p:spTree>
  </p:cSld>
  <p:clrMapOvr>
    <a:masterClrMapping/>
  </p:clrMapOvr>
  <p:transition spd="slow">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0" y="0"/>
            <a:ext cx="9131311" cy="6858000"/>
          </a:xfrm>
          <a:prstGeom prst="rect">
            <a:avLst/>
          </a:prstGeom>
          <a:ln>
            <a:noFill/>
          </a:ln>
          <a:effectLst>
            <a:softEdge rad="112500"/>
          </a:effectLst>
        </p:spPr>
      </p:pic>
    </p:spTree>
    <p:extLst>
      <p:ext uri="{BB962C8B-B14F-4D97-AF65-F5344CB8AC3E}">
        <p14:creationId xmlns="" xmlns:p14="http://schemas.microsoft.com/office/powerpoint/2010/main" val="160212420"/>
      </p:ext>
    </p:extLst>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2051720" y="404664"/>
            <a:ext cx="4536504" cy="5240346"/>
          </a:xfrm>
          <a:prstGeom prst="rect">
            <a:avLst/>
          </a:prstGeom>
          <a:ln>
            <a:noFill/>
          </a:ln>
          <a:effectLst>
            <a:softEdge rad="112500"/>
          </a:effectLst>
        </p:spPr>
      </p:pic>
    </p:spTree>
    <p:extLst>
      <p:ext uri="{BB962C8B-B14F-4D97-AF65-F5344CB8AC3E}">
        <p14:creationId xmlns="" xmlns:p14="http://schemas.microsoft.com/office/powerpoint/2010/main" val="3441849479"/>
      </p:ext>
    </p:extLst>
  </p:cSld>
  <p:clrMapOvr>
    <a:masterClrMapping/>
  </p:clrMapOvr>
  <p:transition spd="slow">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39552" y="332656"/>
            <a:ext cx="8229600" cy="4572000"/>
          </a:xfrm>
        </p:spPr>
        <p:txBody>
          <a:bodyPr>
            <a:noAutofit/>
          </a:bodyPr>
          <a:lstStyle/>
          <a:p>
            <a:r>
              <a:rPr lang="ru-RU" sz="3600" dirty="0" smtClean="0">
                <a:solidFill>
                  <a:srgbClr val="00B0F0"/>
                </a:solidFill>
              </a:rPr>
              <a:t>Оксид углерода</a:t>
            </a:r>
            <a:r>
              <a:rPr lang="ru-RU" sz="2000" dirty="0" smtClean="0">
                <a:solidFill>
                  <a:srgbClr val="FFFF00"/>
                </a:solidFill>
              </a:rPr>
              <a:t> – это бесцветный газ, присутствующий в высоких концентрациях в сигаретном дыме. Его способность соединяться с гемоглобином в 200 раз выше, чем у кислорода, и поэтому он замещает кислород. В связи с этим повышенный уровень оксида углерода у курильщика уменьшает способность крови переносить кислород, что сказывается на функционировании всех тканей организма. Табачный дым содержит более 4000 компонентов, многие из которых являются фармакологически активными, токсичными, мутагенными и канцерогенными. Табачный дым является весьма сложным по составу и содержит тысячи химических веществ, которые попадают в воздух в виде частичек или газов. Фаза частичек состоит из смолы (которая, в свою очередь, состоит из многих химических веществ), никотина и </a:t>
            </a:r>
            <a:r>
              <a:rPr lang="ru-RU" sz="2000" dirty="0" err="1" smtClean="0">
                <a:solidFill>
                  <a:srgbClr val="FFFF00"/>
                </a:solidFill>
              </a:rPr>
              <a:t>бенз</a:t>
            </a:r>
            <a:r>
              <a:rPr lang="ru-RU" sz="2000" dirty="0" smtClean="0">
                <a:solidFill>
                  <a:srgbClr val="FFFF00"/>
                </a:solidFill>
              </a:rPr>
              <a:t>(а)</a:t>
            </a:r>
            <a:r>
              <a:rPr lang="ru-RU" sz="2000" dirty="0" err="1" smtClean="0">
                <a:solidFill>
                  <a:srgbClr val="FFFF00"/>
                </a:solidFill>
              </a:rPr>
              <a:t>пирена</a:t>
            </a:r>
            <a:r>
              <a:rPr lang="ru-RU" sz="2000" dirty="0" smtClean="0">
                <a:solidFill>
                  <a:srgbClr val="FFFF00"/>
                </a:solidFill>
              </a:rPr>
              <a:t>. Газовая фаза состоит из оксида углерода, аммония, </a:t>
            </a:r>
            <a:r>
              <a:rPr lang="ru-RU" sz="2000" dirty="0" err="1" smtClean="0">
                <a:solidFill>
                  <a:srgbClr val="FFFF00"/>
                </a:solidFill>
              </a:rPr>
              <a:t>диметилнитрозамина</a:t>
            </a:r>
            <a:r>
              <a:rPr lang="ru-RU" sz="2000" dirty="0" smtClean="0">
                <a:solidFill>
                  <a:srgbClr val="FFFF00"/>
                </a:solidFill>
              </a:rPr>
              <a:t>, формальдегида, цианистого водорода и акролеина. Некоторые из этих веществ имеют явно выраженные раздражающие свойства, а около 60 из них являются известными или предполагаемыми канцерогенами (веществами, вызывающими рак). </a:t>
            </a:r>
            <a:endParaRPr lang="ru-RU" sz="2000"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334311967.jpg"/>
          <p:cNvPicPr>
            <a:picLocks noGrp="1" noChangeAspect="1"/>
          </p:cNvPicPr>
          <p:nvPr>
            <p:ph sz="quarter" idx="13"/>
          </p:nvPr>
        </p:nvPicPr>
        <p:blipFill>
          <a:blip r:embed="rId2" cstate="print"/>
          <a:stretch>
            <a:fillRect/>
          </a:stretch>
        </p:blipFill>
        <p:spPr>
          <a:xfrm>
            <a:off x="179512" y="260648"/>
            <a:ext cx="8723891" cy="6336704"/>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260648"/>
            <a:ext cx="8229600" cy="4572000"/>
          </a:xfrm>
        </p:spPr>
        <p:txBody>
          <a:bodyPr>
            <a:normAutofit lnSpcReduction="10000"/>
          </a:bodyPr>
          <a:lstStyle/>
          <a:p>
            <a:r>
              <a:rPr lang="ru-RU" sz="3600" dirty="0" smtClean="0">
                <a:solidFill>
                  <a:srgbClr val="00B0F0"/>
                </a:solidFill>
              </a:rPr>
              <a:t>Смола</a:t>
            </a:r>
            <a:r>
              <a:rPr lang="ru-RU" sz="2400" dirty="0" smtClean="0">
                <a:solidFill>
                  <a:srgbClr val="FF0000"/>
                </a:solidFill>
              </a:rPr>
              <a:t> </a:t>
            </a:r>
            <a:r>
              <a:rPr lang="ru-RU" sz="2400" dirty="0" smtClean="0">
                <a:solidFill>
                  <a:srgbClr val="FFFF00"/>
                </a:solidFill>
              </a:rPr>
              <a:t>является наиболее опасной из химических веществ сигарет. При том, что люди в основном курят из-за воздействия никотина на мозг, они умирают главным образом из-за воздействия смолы. Когда дым попадает в рот в виде концентрированного аэрозоля, он приносит с собой миллионы частичек на кубический сантиметр. По мере охлаждения он конденсируется и образует смолу, которая оседает в дыхательных путях легких. Смола является веществом, вызывающим рак и заболевания легких. Смола вызывает паралич очистительного процесса в легких и повреждает альвеолярные мешочки. Она снижает эффективность иммунной системы. </a:t>
            </a:r>
            <a:endParaRPr lang="ru-RU" sz="2400"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332656"/>
            <a:ext cx="8229600" cy="4572000"/>
          </a:xfrm>
        </p:spPr>
        <p:txBody>
          <a:bodyPr>
            <a:normAutofit/>
          </a:bodyPr>
          <a:lstStyle/>
          <a:p>
            <a:r>
              <a:rPr lang="ru-RU" sz="2400" dirty="0" smtClean="0">
                <a:solidFill>
                  <a:srgbClr val="FFFF00"/>
                </a:solidFill>
              </a:rPr>
              <a:t>К радиоактивным компонентам, найденным в очень высокой концентрации в табачном дыму, относятся полоний-210 и калий-40. Помимо этого, присутствуют такие радиоактивные компоненты как радий-226, радий-228 и торий-228. Четко установлено, что радиоактивные компоненты являются канцерогена.</a:t>
            </a:r>
            <a:endParaRPr lang="ru-RU" sz="2400" dirty="0">
              <a:solidFill>
                <a:srgbClr val="FFFF00"/>
              </a:solidFill>
            </a:endParaRPr>
          </a:p>
        </p:txBody>
      </p:sp>
      <p:pic>
        <p:nvPicPr>
          <p:cNvPr id="4" name="Рисунок 3" descr="i.jpg"/>
          <p:cNvPicPr>
            <a:picLocks noChangeAspect="1"/>
          </p:cNvPicPr>
          <p:nvPr/>
        </p:nvPicPr>
        <p:blipFill>
          <a:blip r:embed="rId2" cstate="print"/>
          <a:stretch>
            <a:fillRect/>
          </a:stretch>
        </p:blipFill>
        <p:spPr>
          <a:xfrm>
            <a:off x="3135727" y="2852936"/>
            <a:ext cx="3960440" cy="2985256"/>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836712"/>
            <a:ext cx="7924800" cy="4114800"/>
          </a:xfrm>
        </p:spPr>
        <p:txBody>
          <a:bodyPr>
            <a:noAutofit/>
          </a:bodyPr>
          <a:lstStyle/>
          <a:p>
            <a:pPr marL="45720" indent="0">
              <a:buNone/>
            </a:pPr>
            <a:r>
              <a:rPr lang="ru-RU" sz="4000" dirty="0" smtClean="0">
                <a:solidFill>
                  <a:srgbClr val="FFFF00"/>
                </a:solidFill>
              </a:rPr>
              <a:t>Умение продлить жизнь-это прежде всего умение не сократить </a:t>
            </a:r>
            <a:r>
              <a:rPr lang="ru-RU" sz="4000" dirty="0" err="1" smtClean="0">
                <a:solidFill>
                  <a:srgbClr val="FFFF00"/>
                </a:solidFill>
              </a:rPr>
              <a:t>ее.Злоупотребление</a:t>
            </a:r>
            <a:r>
              <a:rPr lang="ru-RU" sz="4000" dirty="0" smtClean="0">
                <a:solidFill>
                  <a:srgbClr val="FFFF00"/>
                </a:solidFill>
              </a:rPr>
              <a:t> вином и табаком очень вредно отражается на нервной системе.</a:t>
            </a:r>
          </a:p>
          <a:p>
            <a:pPr marL="45720" indent="0">
              <a:buNone/>
            </a:pPr>
            <a:r>
              <a:rPr lang="ru-RU" sz="4000" dirty="0" smtClean="0">
                <a:solidFill>
                  <a:srgbClr val="FFFF00"/>
                </a:solidFill>
              </a:rPr>
              <a:t>(</a:t>
            </a:r>
            <a:r>
              <a:rPr lang="ru-RU" sz="4000" dirty="0" err="1" smtClean="0">
                <a:solidFill>
                  <a:srgbClr val="FFFF00"/>
                </a:solidFill>
              </a:rPr>
              <a:t>А.Богомолец</a:t>
            </a:r>
            <a:r>
              <a:rPr lang="ru-RU" sz="4000" dirty="0" smtClean="0">
                <a:solidFill>
                  <a:srgbClr val="FFFF00"/>
                </a:solidFill>
              </a:rPr>
              <a:t>)</a:t>
            </a:r>
            <a:endParaRPr lang="ru-RU" sz="4000" dirty="0">
              <a:solidFill>
                <a:srgbClr val="FFFF00"/>
              </a:solidFill>
            </a:endParaRPr>
          </a:p>
        </p:txBody>
      </p:sp>
    </p:spTree>
    <p:extLst>
      <p:ext uri="{BB962C8B-B14F-4D97-AF65-F5344CB8AC3E}">
        <p14:creationId xmlns="" xmlns:p14="http://schemas.microsoft.com/office/powerpoint/2010/main" val="1441243186"/>
      </p:ext>
    </p:extLst>
  </p:cSld>
  <p:clrMapOvr>
    <a:masterClrMapping/>
  </p:clrMapOvr>
  <p:transition spd="slow">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34787" y="0"/>
            <a:ext cx="8229600" cy="1219200"/>
          </a:xfrm>
        </p:spPr>
        <p:txBody>
          <a:bodyPr>
            <a:normAutofit fontScale="90000"/>
          </a:bodyPr>
          <a:lstStyle/>
          <a:p>
            <a:pPr marL="0" indent="0">
              <a:buNone/>
            </a:pPr>
            <a:r>
              <a:rPr lang="ru-RU" sz="4000" dirty="0" smtClean="0">
                <a:solidFill>
                  <a:srgbClr val="FF0000"/>
                </a:solidFill>
              </a:rPr>
              <a:t>Что означает пассивное курение?</a:t>
            </a:r>
            <a:endParaRPr lang="ru-RU" sz="4000" dirty="0">
              <a:solidFill>
                <a:srgbClr val="FF0000"/>
              </a:solidFill>
            </a:endParaRPr>
          </a:p>
        </p:txBody>
      </p:sp>
      <p:sp>
        <p:nvSpPr>
          <p:cNvPr id="2" name="Содержимое 1"/>
          <p:cNvSpPr>
            <a:spLocks noGrp="1"/>
          </p:cNvSpPr>
          <p:nvPr>
            <p:ph sz="quarter" idx="13"/>
          </p:nvPr>
        </p:nvSpPr>
        <p:spPr>
          <a:xfrm>
            <a:off x="328217" y="1268760"/>
            <a:ext cx="6400800" cy="3474720"/>
          </a:xfrm>
        </p:spPr>
        <p:txBody>
          <a:bodyPr>
            <a:normAutofit/>
          </a:bodyPr>
          <a:lstStyle/>
          <a:p>
            <a:r>
              <a:rPr lang="ru-RU" sz="2000" dirty="0" smtClean="0">
                <a:solidFill>
                  <a:srgbClr val="FFFF00"/>
                </a:solidFill>
              </a:rPr>
              <a:t>Термином </a:t>
            </a:r>
            <a:r>
              <a:rPr lang="ru-RU" sz="2000" dirty="0" smtClean="0">
                <a:solidFill>
                  <a:srgbClr val="00B0F0"/>
                </a:solidFill>
              </a:rPr>
              <a:t>«пассивное курение» </a:t>
            </a:r>
            <a:r>
              <a:rPr lang="ru-RU" sz="2000" dirty="0" smtClean="0">
                <a:solidFill>
                  <a:srgbClr val="FFFF00"/>
                </a:solidFill>
              </a:rPr>
              <a:t>называют вынужденное вдыхание табачного дыма некурящим человеком, находящимся рядом с курильщиком, иногда применяют и более жесткое выражение: «принудительное курение».</a:t>
            </a:r>
            <a:br>
              <a:rPr lang="ru-RU" sz="2000" dirty="0" smtClean="0">
                <a:solidFill>
                  <a:srgbClr val="FFFF00"/>
                </a:solidFill>
              </a:rPr>
            </a:br>
            <a:r>
              <a:rPr lang="ru-RU" sz="2000" dirty="0" smtClean="0"/>
              <a:t/>
            </a:r>
            <a:br>
              <a:rPr lang="ru-RU" sz="2000" dirty="0" smtClean="0"/>
            </a:br>
            <a:endParaRPr lang="ru-RU" sz="2000" dirty="0"/>
          </a:p>
        </p:txBody>
      </p:sp>
      <p:pic>
        <p:nvPicPr>
          <p:cNvPr id="5" name="Рисунок 4" descr="guwVuDHlsco.jpg"/>
          <p:cNvPicPr>
            <a:picLocks noChangeAspect="1"/>
          </p:cNvPicPr>
          <p:nvPr/>
        </p:nvPicPr>
        <p:blipFill>
          <a:blip r:embed="rId2" cstate="print"/>
          <a:stretch>
            <a:fillRect/>
          </a:stretch>
        </p:blipFill>
        <p:spPr>
          <a:xfrm>
            <a:off x="5076056" y="3033138"/>
            <a:ext cx="3888432" cy="2800443"/>
          </a:xfrm>
          <a:prstGeom prst="rect">
            <a:avLst/>
          </a:prstGeom>
          <a:ln>
            <a:noFill/>
          </a:ln>
          <a:effectLst>
            <a:softEdge rad="112500"/>
          </a:effectLst>
        </p:spPr>
      </p:pic>
      <p:pic>
        <p:nvPicPr>
          <p:cNvPr id="4" name="Рисунок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1600" y="3195788"/>
            <a:ext cx="3528392" cy="2475141"/>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age002.jpg"/>
          <p:cNvPicPr>
            <a:picLocks noGrp="1" noChangeAspect="1"/>
          </p:cNvPicPr>
          <p:nvPr>
            <p:ph sz="quarter" idx="13"/>
          </p:nvPr>
        </p:nvPicPr>
        <p:blipFill>
          <a:blip r:embed="rId2" cstate="print"/>
          <a:stretch>
            <a:fillRect/>
          </a:stretch>
        </p:blipFill>
        <p:spPr>
          <a:xfrm>
            <a:off x="395536" y="188640"/>
            <a:ext cx="8604448" cy="6400534"/>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7924800" cy="4114800"/>
          </a:xfrm>
        </p:spPr>
        <p:txBody>
          <a:bodyPr>
            <a:noAutofit/>
          </a:bodyPr>
          <a:lstStyle/>
          <a:p>
            <a:pPr marL="45720" indent="0">
              <a:buNone/>
            </a:pPr>
            <a:r>
              <a:rPr lang="ru-RU" sz="2800" dirty="0" smtClean="0">
                <a:solidFill>
                  <a:srgbClr val="FFFF00"/>
                </a:solidFill>
              </a:rPr>
              <a:t>Первая папироса-самая </a:t>
            </a:r>
            <a:r>
              <a:rPr lang="ru-RU" sz="2800" dirty="0" err="1" smtClean="0">
                <a:solidFill>
                  <a:srgbClr val="FFFF00"/>
                </a:solidFill>
              </a:rPr>
              <a:t>опасная,первый</a:t>
            </a:r>
            <a:r>
              <a:rPr lang="ru-RU" sz="2800" dirty="0" smtClean="0">
                <a:solidFill>
                  <a:srgbClr val="FFFF00"/>
                </a:solidFill>
              </a:rPr>
              <a:t> глоток табачного дыма-самый </a:t>
            </a:r>
            <a:r>
              <a:rPr lang="ru-RU" sz="2800" dirty="0" err="1" smtClean="0">
                <a:solidFill>
                  <a:srgbClr val="FFFF00"/>
                </a:solidFill>
              </a:rPr>
              <a:t>страшный,как</a:t>
            </a:r>
            <a:r>
              <a:rPr lang="ru-RU" sz="2800" dirty="0" smtClean="0">
                <a:solidFill>
                  <a:srgbClr val="FFFF00"/>
                </a:solidFill>
              </a:rPr>
              <a:t> и первая рюмка для будущего алкоголика.</a:t>
            </a:r>
          </a:p>
          <a:p>
            <a:pPr marL="45720" indent="0">
              <a:buNone/>
            </a:pPr>
            <a:r>
              <a:rPr lang="ru-RU" sz="2800" dirty="0" smtClean="0">
                <a:solidFill>
                  <a:srgbClr val="FFFF00"/>
                </a:solidFill>
              </a:rPr>
              <a:t>Табак всех сортов </a:t>
            </a:r>
            <a:r>
              <a:rPr lang="ru-RU" sz="2800" dirty="0" err="1" smtClean="0">
                <a:solidFill>
                  <a:srgbClr val="FFFF00"/>
                </a:solidFill>
              </a:rPr>
              <a:t>ядовит,все</a:t>
            </a:r>
            <a:r>
              <a:rPr lang="ru-RU" sz="2800" dirty="0" smtClean="0">
                <a:solidFill>
                  <a:srgbClr val="FFFF00"/>
                </a:solidFill>
              </a:rPr>
              <a:t> сорта его разрушают здоровье человека.</a:t>
            </a:r>
          </a:p>
          <a:p>
            <a:pPr marL="45720" indent="0">
              <a:buNone/>
            </a:pPr>
            <a:r>
              <a:rPr lang="ru-RU" sz="2800" dirty="0" smtClean="0">
                <a:solidFill>
                  <a:srgbClr val="FFFF00"/>
                </a:solidFill>
              </a:rPr>
              <a:t>Если табак вреден для </a:t>
            </a:r>
            <a:r>
              <a:rPr lang="ru-RU" sz="2800" dirty="0" err="1" smtClean="0">
                <a:solidFill>
                  <a:srgbClr val="FFFF00"/>
                </a:solidFill>
              </a:rPr>
              <a:t>взрослых,то</a:t>
            </a:r>
            <a:r>
              <a:rPr lang="ru-RU" sz="2800" dirty="0" smtClean="0">
                <a:solidFill>
                  <a:srgbClr val="FFFF00"/>
                </a:solidFill>
              </a:rPr>
              <a:t> для </a:t>
            </a:r>
            <a:r>
              <a:rPr lang="ru-RU" sz="2800" dirty="0" err="1" smtClean="0">
                <a:solidFill>
                  <a:srgbClr val="FFFF00"/>
                </a:solidFill>
              </a:rPr>
              <a:t>подростков,организм</a:t>
            </a:r>
            <a:r>
              <a:rPr lang="ru-RU" sz="2800" dirty="0" smtClean="0">
                <a:solidFill>
                  <a:srgbClr val="FFFF00"/>
                </a:solidFill>
              </a:rPr>
              <a:t> которых еще не вполне </a:t>
            </a:r>
            <a:r>
              <a:rPr lang="ru-RU" sz="2800" dirty="0" err="1" smtClean="0">
                <a:solidFill>
                  <a:srgbClr val="FFFF00"/>
                </a:solidFill>
              </a:rPr>
              <a:t>развит,он</a:t>
            </a:r>
            <a:r>
              <a:rPr lang="ru-RU" sz="2800" dirty="0" smtClean="0">
                <a:solidFill>
                  <a:srgbClr val="FFFF00"/>
                </a:solidFill>
              </a:rPr>
              <a:t> вдвойне вреден.</a:t>
            </a:r>
          </a:p>
          <a:p>
            <a:pPr marL="45720" indent="0">
              <a:buNone/>
            </a:pPr>
            <a:r>
              <a:rPr lang="ru-RU" sz="2800" dirty="0" smtClean="0">
                <a:solidFill>
                  <a:srgbClr val="FFFF00"/>
                </a:solidFill>
              </a:rPr>
              <a:t>Так задерживает рост у курящей молодежи.</a:t>
            </a:r>
          </a:p>
          <a:p>
            <a:pPr marL="45720" indent="0">
              <a:buNone/>
            </a:pPr>
            <a:r>
              <a:rPr lang="ru-RU" sz="2800" dirty="0" smtClean="0">
                <a:solidFill>
                  <a:srgbClr val="FFFF00"/>
                </a:solidFill>
              </a:rPr>
              <a:t>Отвыкнуть от курения хоть и </a:t>
            </a:r>
            <a:r>
              <a:rPr lang="ru-RU" sz="2800" dirty="0" err="1" smtClean="0">
                <a:solidFill>
                  <a:srgbClr val="FFFF00"/>
                </a:solidFill>
              </a:rPr>
              <a:t>трудно,но</a:t>
            </a:r>
            <a:r>
              <a:rPr lang="ru-RU" sz="2800" dirty="0" smtClean="0">
                <a:solidFill>
                  <a:srgbClr val="FFFF00"/>
                </a:solidFill>
              </a:rPr>
              <a:t> все же </a:t>
            </a:r>
            <a:r>
              <a:rPr lang="ru-RU" sz="2800" dirty="0" err="1" smtClean="0">
                <a:solidFill>
                  <a:srgbClr val="FFFF00"/>
                </a:solidFill>
              </a:rPr>
              <a:t>можно.Стоит</a:t>
            </a:r>
            <a:r>
              <a:rPr lang="ru-RU" sz="2800" dirty="0" smtClean="0">
                <a:solidFill>
                  <a:srgbClr val="FFFF00"/>
                </a:solidFill>
              </a:rPr>
              <a:t> только решиться.</a:t>
            </a:r>
          </a:p>
          <a:p>
            <a:pPr marL="45720" indent="0">
              <a:buNone/>
            </a:pPr>
            <a:r>
              <a:rPr lang="ru-RU" sz="2800" dirty="0" smtClean="0">
                <a:solidFill>
                  <a:srgbClr val="FFFF00"/>
                </a:solidFill>
              </a:rPr>
              <a:t>                                                                 (</a:t>
            </a:r>
            <a:r>
              <a:rPr lang="ru-RU" sz="2800" dirty="0" err="1" smtClean="0">
                <a:solidFill>
                  <a:srgbClr val="FFFF00"/>
                </a:solidFill>
              </a:rPr>
              <a:t>Б.Сигал</a:t>
            </a:r>
            <a:r>
              <a:rPr lang="ru-RU" sz="2800" dirty="0" smtClean="0">
                <a:solidFill>
                  <a:srgbClr val="FFFF00"/>
                </a:solidFill>
              </a:rPr>
              <a:t>-ДМН)</a:t>
            </a:r>
            <a:endParaRPr lang="ru-RU" sz="2800" dirty="0">
              <a:solidFill>
                <a:srgbClr val="FFFF00"/>
              </a:solidFill>
            </a:endParaRPr>
          </a:p>
        </p:txBody>
      </p:sp>
    </p:spTree>
    <p:extLst>
      <p:ext uri="{BB962C8B-B14F-4D97-AF65-F5344CB8AC3E}">
        <p14:creationId xmlns="" xmlns:p14="http://schemas.microsoft.com/office/powerpoint/2010/main" val="204604357"/>
      </p:ext>
    </p:extLst>
  </p:cSld>
  <p:clrMapOvr>
    <a:masterClrMapping/>
  </p:clrMapOvr>
  <p:transition spd="slow">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107504" y="116632"/>
            <a:ext cx="8496944" cy="6624736"/>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27584" y="116632"/>
            <a:ext cx="9252520" cy="1219200"/>
          </a:xfrm>
        </p:spPr>
        <p:txBody>
          <a:bodyPr>
            <a:normAutofit/>
          </a:bodyPr>
          <a:lstStyle/>
          <a:p>
            <a:pPr marL="0" indent="0">
              <a:buNone/>
            </a:pPr>
            <a:r>
              <a:rPr lang="ru-RU" dirty="0" smtClean="0">
                <a:solidFill>
                  <a:srgbClr val="FF0000"/>
                </a:solidFill>
              </a:rPr>
              <a:t>Какое влияния оказывает табачный дым на организм человека?</a:t>
            </a:r>
            <a:endParaRPr lang="ru-RU" dirty="0">
              <a:solidFill>
                <a:srgbClr val="FF0000"/>
              </a:solidFill>
            </a:endParaRPr>
          </a:p>
        </p:txBody>
      </p:sp>
      <p:sp>
        <p:nvSpPr>
          <p:cNvPr id="2" name="Содержимое 1"/>
          <p:cNvSpPr>
            <a:spLocks noGrp="1"/>
          </p:cNvSpPr>
          <p:nvPr>
            <p:ph sz="quarter" idx="13"/>
          </p:nvPr>
        </p:nvSpPr>
        <p:spPr>
          <a:xfrm>
            <a:off x="251520" y="1484784"/>
            <a:ext cx="8229600" cy="4572000"/>
          </a:xfrm>
        </p:spPr>
        <p:txBody>
          <a:bodyPr>
            <a:normAutofit fontScale="92500" lnSpcReduction="20000"/>
          </a:bodyPr>
          <a:lstStyle/>
          <a:p>
            <a:r>
              <a:rPr lang="ru-RU" dirty="0" smtClean="0">
                <a:solidFill>
                  <a:srgbClr val="FFFF00"/>
                </a:solidFill>
              </a:rPr>
              <a:t>В организме человека нет ни одного органа или системы, на которые бы не оказывал вредного влияния табачный дым и его составные части.</a:t>
            </a:r>
          </a:p>
          <a:p>
            <a:r>
              <a:rPr lang="ru-RU" dirty="0" smtClean="0">
                <a:solidFill>
                  <a:srgbClr val="FFFF00"/>
                </a:solidFill>
              </a:rPr>
              <a:t>Центральная нервная система курильщика находится в состоянии постоянного напряжения из-за возбуждающего влияния никотина. Но при этом к ней притекает меньше крови (из-за спазма мозговых сосудов), да и содержание в ней кислорода, необходимого для поддержания активной деятельности мозга, понижено. Но даже поступающий к мозгу кислород с трудом используется мозговыми клетками, поэтому у курящего снижена умственная работоспособность, ослабляется память, страдают волевые качества. Кроме того, он ощущает повышенную раздражительность, у него нарушено засыпание и часто отмечаются головные боли.</a:t>
            </a:r>
          </a:p>
          <a:p>
            <a:r>
              <a:rPr lang="ru-RU" dirty="0" smtClean="0">
                <a:solidFill>
                  <a:srgbClr val="FFFF00"/>
                </a:solidFill>
              </a:rPr>
              <a:t>Попадая в дыхательные пути, табачный дым пагубно действует на всю </a:t>
            </a:r>
            <a:r>
              <a:rPr lang="ru-RU" b="1" dirty="0" smtClean="0">
                <a:solidFill>
                  <a:srgbClr val="FFFF00"/>
                </a:solidFill>
              </a:rPr>
              <a:t>дыхательную систему</a:t>
            </a:r>
            <a:r>
              <a:rPr lang="ru-RU" dirty="0" smtClean="0">
                <a:solidFill>
                  <a:srgbClr val="FFFF00"/>
                </a:solidFill>
              </a:rPr>
              <a:t>. Так, содержащиеся в табачном дыме вредные вещества вызывают раздражение слизистых оболочек полости рта, носа, гортани, трахеи и бронхов. В результате развивается хроническое воспаление дыхательных путей, чаще возникают простудные и </a:t>
            </a:r>
            <a:r>
              <a:rPr lang="ru-RU" dirty="0" err="1" smtClean="0">
                <a:solidFill>
                  <a:srgbClr val="FFFF00"/>
                </a:solidFill>
              </a:rPr>
              <a:t>простудно-инфекционные</a:t>
            </a:r>
            <a:r>
              <a:rPr lang="ru-RU" dirty="0" smtClean="0">
                <a:solidFill>
                  <a:srgbClr val="FFFF00"/>
                </a:solidFill>
              </a:rPr>
              <a:t> заболевания, ангины и другие нарушения состояния миндалин. После курения на 20 минут затормаживается действие маленьких ресничек слизистой оболочки дыхательных путей, которые своим быстрым мерцанием выгоняют попавшие сюда и осевшие на слизистой вредные и механические вещества. Продолжительное курение приводит к раздражению голосовых связок и сужению голосовой щели, из-за чего изменяется тембр и окраска произносимых звуков, голос утрачивает чистоту и звучность, становится хриплым.</a:t>
            </a:r>
          </a:p>
          <a:p>
            <a:endParaRPr lang="ru-RU" dirty="0"/>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21196" y="1484784"/>
            <a:ext cx="8229600" cy="4572000"/>
          </a:xfrm>
        </p:spPr>
        <p:txBody>
          <a:bodyPr>
            <a:normAutofit/>
          </a:bodyPr>
          <a:lstStyle/>
          <a:p>
            <a:pPr>
              <a:buNone/>
            </a:pPr>
            <a:r>
              <a:rPr lang="ru-RU" sz="1800" dirty="0" smtClean="0">
                <a:solidFill>
                  <a:srgbClr val="FFFF00"/>
                </a:solidFill>
              </a:rPr>
              <a:t>      Когда курят друзья, курят старшеклассники - как же тут не закурить? У девочек - это одна из основных причин, почему они начинают курить. Курят потому, что курят подруги. Это срабатывает механизм социальной зависимости. Срабатывает не только на подростках, но и на взрослых. "Он курит, закурю и я, чтобы не отличаться от него, а то он плохо обо мне подумает".</a:t>
            </a:r>
            <a:endParaRPr lang="ru-RU" sz="1800" dirty="0">
              <a:solidFill>
                <a:srgbClr val="FFFF00"/>
              </a:solidFill>
            </a:endParaRPr>
          </a:p>
        </p:txBody>
      </p:sp>
      <p:sp>
        <p:nvSpPr>
          <p:cNvPr id="4" name="Прямоугольник 3"/>
          <p:cNvSpPr/>
          <p:nvPr/>
        </p:nvSpPr>
        <p:spPr>
          <a:xfrm>
            <a:off x="791580" y="2996952"/>
            <a:ext cx="7488832" cy="2308324"/>
          </a:xfrm>
          <a:prstGeom prst="rect">
            <a:avLst/>
          </a:prstGeom>
        </p:spPr>
        <p:txBody>
          <a:bodyPr wrap="square">
            <a:spAutoFit/>
          </a:bodyPr>
          <a:lstStyle/>
          <a:p>
            <a:r>
              <a:rPr lang="ru-RU" dirty="0" smtClean="0">
                <a:solidFill>
                  <a:srgbClr val="FFFF00"/>
                </a:solidFill>
              </a:rPr>
              <a:t>Неизвестно почему, но в кино и на телевидении создается, до настоящего момента, образ крутого героя - курильщика. Так как общественность развитых стран обратила на это внимание, то сейчас начинают с этим бороться, и все чаще появляются киногерои, ведущие здоровый образ жизни. А вообще, по статистике, на девяностые годы - в двадцати, случайным образом отобранных, американских фильмах 57% главных героев курят. Среди населения из аналогичных слоев общества, курят, на самом деле, лишь 14%. При этом лишь 14% персонажей картин сталкиваются с негативными последствиями курения.</a:t>
            </a:r>
            <a:endParaRPr lang="ru-RU" dirty="0">
              <a:solidFill>
                <a:srgbClr val="FFFF00"/>
              </a:solidFill>
            </a:endParaRPr>
          </a:p>
        </p:txBody>
      </p:sp>
      <p:sp>
        <p:nvSpPr>
          <p:cNvPr id="3" name="TextBox 2"/>
          <p:cNvSpPr txBox="1"/>
          <p:nvPr/>
        </p:nvSpPr>
        <p:spPr>
          <a:xfrm>
            <a:off x="719064" y="332656"/>
            <a:ext cx="8424936" cy="1015663"/>
          </a:xfrm>
          <a:prstGeom prst="rect">
            <a:avLst/>
          </a:prstGeom>
          <a:noFill/>
        </p:spPr>
        <p:txBody>
          <a:bodyPr wrap="square" rtlCol="0">
            <a:spAutoFit/>
          </a:bodyPr>
          <a:lstStyle/>
          <a:p>
            <a:r>
              <a:rPr lang="ru-RU" sz="6000" dirty="0" smtClean="0">
                <a:solidFill>
                  <a:srgbClr val="FF0000"/>
                </a:solidFill>
              </a:rPr>
              <a:t>Почему начинают курить?</a:t>
            </a:r>
            <a:endParaRPr lang="ru-RU" sz="6000" dirty="0">
              <a:solidFill>
                <a:srgbClr val="FF0000"/>
              </a:solidFill>
            </a:endParaRPr>
          </a:p>
        </p:txBody>
      </p:sp>
    </p:spTree>
  </p:cSld>
  <p:clrMapOvr>
    <a:masterClrMapping/>
  </p:clrMapOvr>
  <p:transition spd="slow">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39552" y="260648"/>
            <a:ext cx="8229600" cy="4572000"/>
          </a:xfrm>
        </p:spPr>
        <p:txBody>
          <a:bodyPr>
            <a:normAutofit fontScale="55000" lnSpcReduction="20000"/>
          </a:bodyPr>
          <a:lstStyle/>
          <a:p>
            <a:r>
              <a:rPr lang="ru-RU" sz="2900" dirty="0" smtClean="0">
                <a:solidFill>
                  <a:srgbClr val="FFFF00"/>
                </a:solidFill>
              </a:rPr>
              <a:t>Типичная примета курильщика — кашель с выделением слизи темного цвета, особенно мучающий по утрам. Кашель вызывает расширение легких из-за снижения их эластичности и способности спадаться на выдохе в такой степени, чтобы альвеолы в полной мере опорожнились от богатого CO., воздуха. Все это провоцирует развитие одышки и затрудняет дыхание. Длительное хроническое воспаление дыхательных путей и легких приводит к понижению их сопротивляемости и развитию острых и хронических заболеваний, например воспаления легких, бронхиальной астмы.</a:t>
            </a:r>
          </a:p>
          <a:p>
            <a:r>
              <a:rPr lang="ru-RU" sz="2900" dirty="0" smtClean="0">
                <a:solidFill>
                  <a:srgbClr val="FFFF00"/>
                </a:solidFill>
              </a:rPr>
              <a:t>У систематически курящего человека развиваются многие заболевания </a:t>
            </a:r>
            <a:r>
              <a:rPr lang="ru-RU" sz="2900" b="1" dirty="0" smtClean="0">
                <a:solidFill>
                  <a:srgbClr val="FFFF00"/>
                </a:solidFill>
              </a:rPr>
              <a:t>системы кровообращения</a:t>
            </a:r>
            <a:r>
              <a:rPr lang="ru-RU" sz="2900" dirty="0" smtClean="0">
                <a:solidFill>
                  <a:srgbClr val="FFFF00"/>
                </a:solidFill>
              </a:rPr>
              <a:t>: повышенное артериальное давление, нарушения мозгового кровообращения и деятельности сердца вплоть до инфаркта миокарда и др. Частота сердечных сокращений во время курения возрастает на 10 — 18 ударов в минуту и восстанавливается лишь через 15 — 20 минут. Если учесть, что последствия выкуривания одной сигареты сохраняются в течение 30 — 40 мин после прекращения курения, то это означает, что, выкуривая каждые полчаса новую сигарету, курильщик держит систему кровообращения в состоянии постоянного напряжения. Например, за сутки его сердце делает до 10-15 тысяч лишних сокращений</a:t>
            </a:r>
            <a:r>
              <a:rPr lang="ru-RU" sz="2600" dirty="0" smtClean="0">
                <a:solidFill>
                  <a:srgbClr val="FFFF00"/>
                </a:solidFill>
              </a:rPr>
              <a:t>.</a:t>
            </a:r>
          </a:p>
          <a:p>
            <a:r>
              <a:rPr lang="ru-RU" sz="2600" dirty="0" smtClean="0">
                <a:solidFill>
                  <a:srgbClr val="FFFF00"/>
                </a:solidFill>
              </a:rPr>
              <a:t>Изо рта курильщика неприятно пахнет, язык обложен серым налетом, что является одним из показателей неправильной деятельности </a:t>
            </a:r>
            <a:r>
              <a:rPr lang="ru-RU" sz="2600" b="1" dirty="0" smtClean="0">
                <a:solidFill>
                  <a:srgbClr val="FFFF00"/>
                </a:solidFill>
              </a:rPr>
              <a:t>желудочно-кишечного тракта</a:t>
            </a:r>
            <a:endParaRPr lang="ru-RU" sz="2600" dirty="0" smtClean="0">
              <a:solidFill>
                <a:srgbClr val="FFFF00"/>
              </a:solidFill>
            </a:endParaRPr>
          </a:p>
          <a:p>
            <a:endParaRPr lang="ru-RU" sz="2300" dirty="0"/>
          </a:p>
        </p:txBody>
      </p:sp>
    </p:spTree>
  </p:cSld>
  <p:clrMapOvr>
    <a:masterClrMapping/>
  </p:clrMapOvr>
  <p:transition spd="slow">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a:ln>
            <a:noFill/>
          </a:ln>
          <a:effectLst>
            <a:softEdge rad="112500"/>
          </a:effectLst>
        </p:spPr>
      </p:pic>
    </p:spTree>
    <p:extLst>
      <p:ext uri="{BB962C8B-B14F-4D97-AF65-F5344CB8AC3E}">
        <p14:creationId xmlns="" xmlns:p14="http://schemas.microsoft.com/office/powerpoint/2010/main" val="2661373904"/>
      </p:ext>
    </p:extLst>
  </p:cSld>
  <p:clrMapOvr>
    <a:masterClrMapping/>
  </p:clrMapOvr>
  <p:transition spd="slow">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260648"/>
            <a:ext cx="8229600" cy="4572000"/>
          </a:xfrm>
        </p:spPr>
        <p:txBody>
          <a:bodyPr>
            <a:normAutofit fontScale="92500" lnSpcReduction="20000"/>
          </a:bodyPr>
          <a:lstStyle/>
          <a:p>
            <a:r>
              <a:rPr lang="ru-RU" dirty="0" smtClean="0">
                <a:solidFill>
                  <a:srgbClr val="FFFF00"/>
                </a:solidFill>
              </a:rPr>
              <a:t>Раздражая слюнные железы, никотин вызывает усиленное слюноотделение. Курильщик не только сплевывает излишнюю слюну, но и проглатывает ее, усугубляя вредное действие никотина на пищеварительный аппарат. Происходят и другие изменения в состоянии органов ротовой полости: разрушение эмали зубов, развитие кариеса и появление желтого налета на зубах, разрыхление и кровоточивость десен.</a:t>
            </a:r>
          </a:p>
          <a:p>
            <a:r>
              <a:rPr lang="ru-RU" dirty="0" smtClean="0">
                <a:solidFill>
                  <a:srgbClr val="FFFF00"/>
                </a:solidFill>
              </a:rPr>
              <a:t>Во время курения сосуды желудка сужаются, количество желудочного сока повышено, а его состав изменен; аппетит снижается, а пищеварение тормозится (именно поэтому при ощущении голода курильщик хватается за сигарету). В результате все эти причины часто приводят к развитию язвенной болезни желудка.</a:t>
            </a:r>
          </a:p>
          <a:p>
            <a:r>
              <a:rPr lang="ru-RU" dirty="0" smtClean="0">
                <a:solidFill>
                  <a:srgbClr val="FFFF00"/>
                </a:solidFill>
              </a:rPr>
              <a:t>Табачный дым снижает остроту обоняния и вкусовых ощущений, поэтому курящие нередко плохо различают вкус сладкого, соленого, горького, кислого. Помимо указанных воздействий на организм, курение дает и целый ряд других последствии и осложнений. В частности, у курящих мужчин 25 — 40 лет сексуальная активность вдвое ниже, чем у некурящих.</a:t>
            </a:r>
          </a:p>
          <a:p>
            <a:r>
              <a:rPr lang="ru-RU" dirty="0" smtClean="0">
                <a:solidFill>
                  <a:srgbClr val="FFFF00"/>
                </a:solidFill>
              </a:rPr>
              <a:t>Лишь 25% табачного дыма поступает в легкие курильщика, остальные 75% отравляют воздух, нанося вред окружающим, — это явление получило название «пассивного курения». Опасная для здоровья некурящих людей концентрация табачного дыма в воздухе закрытых помещений создается при выкуривании всего лишь нескольких сигарет, поэтому некурящие члены семьи, в которой курит лишь один человек, пассивно «выкуривают» до 10 сигарет в сутки.</a:t>
            </a:r>
          </a:p>
          <a:p>
            <a:endParaRPr lang="ru-RU" dirty="0"/>
          </a:p>
        </p:txBody>
      </p:sp>
    </p:spTree>
  </p:cSld>
  <p:clrMapOvr>
    <a:masterClrMapping/>
  </p:clrMapOvr>
  <p:transition spd="slow">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188640"/>
            <a:ext cx="8229600" cy="4572000"/>
          </a:xfrm>
        </p:spPr>
        <p:txBody>
          <a:bodyPr>
            <a:normAutofit/>
          </a:bodyPr>
          <a:lstStyle/>
          <a:p>
            <a:pPr>
              <a:buNone/>
            </a:pPr>
            <a:r>
              <a:rPr lang="ru-RU" sz="2200" b="1" dirty="0" smtClean="0">
                <a:solidFill>
                  <a:srgbClr val="00B0F0"/>
                </a:solidFill>
              </a:rPr>
              <a:t>Причины привыкания к курению</a:t>
            </a:r>
            <a:r>
              <a:rPr lang="ru-RU" sz="2200" dirty="0" smtClean="0"/>
              <a:t> </a:t>
            </a:r>
            <a:r>
              <a:rPr lang="ru-RU" sz="2200" dirty="0" smtClean="0">
                <a:solidFill>
                  <a:srgbClr val="00B0F0"/>
                </a:solidFill>
              </a:rPr>
              <a:t>различны</a:t>
            </a:r>
            <a:r>
              <a:rPr lang="ru-RU" dirty="0" smtClean="0"/>
              <a:t>. </a:t>
            </a:r>
            <a:r>
              <a:rPr lang="ru-RU" dirty="0" smtClean="0">
                <a:solidFill>
                  <a:srgbClr val="FFFF00"/>
                </a:solidFill>
              </a:rPr>
              <a:t>На первых порах это, как правило, подражание, затем в процессе курения вырабатывается стойкий условный рефлекс, и, наконец, главная причина развитие при длительном хроническом </a:t>
            </a:r>
            <a:r>
              <a:rPr lang="ru-RU" dirty="0" err="1" smtClean="0">
                <a:solidFill>
                  <a:srgbClr val="FFFF00"/>
                </a:solidFill>
              </a:rPr>
              <a:t>табакакурении</a:t>
            </a:r>
            <a:r>
              <a:rPr lang="ru-RU" dirty="0" smtClean="0">
                <a:solidFill>
                  <a:srgbClr val="FFFF00"/>
                </a:solidFill>
              </a:rPr>
              <a:t> пристрастия к никотину как одной из разновидностей наркомании.</a:t>
            </a:r>
          </a:p>
          <a:p>
            <a:pPr>
              <a:buNone/>
            </a:pPr>
            <a:r>
              <a:rPr lang="ru-RU" sz="2600" dirty="0" smtClean="0">
                <a:solidFill>
                  <a:srgbClr val="00B0F0"/>
                </a:solidFill>
              </a:rPr>
              <a:t>Курение</a:t>
            </a:r>
            <a:r>
              <a:rPr lang="ru-RU" dirty="0" smtClean="0"/>
              <a:t> </a:t>
            </a:r>
            <a:r>
              <a:rPr lang="ru-RU" dirty="0" smtClean="0">
                <a:solidFill>
                  <a:srgbClr val="FFFF00"/>
                </a:solidFill>
              </a:rPr>
              <a:t>— это один из ведущих факторов </a:t>
            </a:r>
            <a:r>
              <a:rPr lang="ru-RU" dirty="0" err="1" smtClean="0">
                <a:solidFill>
                  <a:srgbClr val="FFFF00"/>
                </a:solidFill>
              </a:rPr>
              <a:t>саморазрушительного</a:t>
            </a:r>
            <a:r>
              <a:rPr lang="ru-RU" dirty="0" smtClean="0">
                <a:solidFill>
                  <a:srgbClr val="FFFF00"/>
                </a:solidFill>
              </a:rPr>
              <a:t> поведения, растянувшееся по времени самоубийство. Курить не модно, курить не престижно! В цивилизованных государствах это давно поняли. У нас же количество потребляемых сигарет за последние 17 лет возросло со 170 миллиардов до 700 миллиардов.</a:t>
            </a:r>
          </a:p>
          <a:p>
            <a:pPr>
              <a:buNone/>
            </a:pPr>
            <a:endParaRPr lang="ru-RU" dirty="0"/>
          </a:p>
        </p:txBody>
      </p:sp>
    </p:spTree>
  </p:cSld>
  <p:clrMapOvr>
    <a:masterClrMapping/>
  </p:clrMapOvr>
  <p:transition spd="slow">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vse2.jpeg"/>
          <p:cNvPicPr>
            <a:picLocks noGrp="1" noChangeAspect="1"/>
          </p:cNvPicPr>
          <p:nvPr>
            <p:ph sz="quarter" idx="13"/>
          </p:nvPr>
        </p:nvPicPr>
        <p:blipFill>
          <a:blip r:embed="rId2" cstate="print"/>
          <a:stretch>
            <a:fillRect/>
          </a:stretch>
        </p:blipFill>
        <p:spPr>
          <a:xfrm>
            <a:off x="251520" y="188640"/>
            <a:ext cx="8712968" cy="648072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39552" y="620688"/>
            <a:ext cx="8229600" cy="4572000"/>
          </a:xfrm>
        </p:spPr>
        <p:txBody>
          <a:bodyPr>
            <a:normAutofit fontScale="77500" lnSpcReduction="20000"/>
          </a:bodyPr>
          <a:lstStyle/>
          <a:p>
            <a:pPr marL="0" indent="0">
              <a:buNone/>
            </a:pPr>
            <a:r>
              <a:rPr lang="ru-RU" sz="5700" b="1" cap="small" dirty="0" smtClean="0">
                <a:solidFill>
                  <a:srgbClr val="00B0F0"/>
                </a:solidFill>
              </a:rPr>
              <a:t>Влияние курения на человека</a:t>
            </a:r>
          </a:p>
          <a:p>
            <a:r>
              <a:rPr lang="ru-RU" sz="1900" dirty="0" smtClean="0">
                <a:solidFill>
                  <a:srgbClr val="FFFF00"/>
                </a:solidFill>
              </a:rPr>
              <a:t>Согласно данным ООН ежегодно в мире от табака умирают 3 </a:t>
            </a:r>
            <a:r>
              <a:rPr lang="ru-RU" sz="1900" dirty="0" err="1" smtClean="0">
                <a:solidFill>
                  <a:srgbClr val="FFFF00"/>
                </a:solidFill>
              </a:rPr>
              <a:t>млн</a:t>
            </a:r>
            <a:r>
              <a:rPr lang="ru-RU" sz="1900" dirty="0" smtClean="0">
                <a:solidFill>
                  <a:srgbClr val="FFFF00"/>
                </a:solidFill>
              </a:rPr>
              <a:t> человек, т. е. от курения погибает один человек через каждые 13 секунд. Исследования, проведенные в Италии, показали, что курение убивает в 50 раз больше людей, чем ВИЧ-инфекция. При этом курение воздействует не только на тех людей, которые курят, но и на тех, кто, находясь рядом с курящими, вынужден вдыхать табачный дым. От такого «пассивного курения» в США ежегодно умирают 53 тыс. человек.</a:t>
            </a:r>
          </a:p>
          <a:p>
            <a:r>
              <a:rPr lang="ru-RU" sz="1900" dirty="0" smtClean="0">
                <a:solidFill>
                  <a:srgbClr val="FFFF00"/>
                </a:solidFill>
              </a:rPr>
              <a:t>Согласно данным ВОЗ, около 90-95 % рака легких, 45-50 % всех видов рака и 20-25 % </a:t>
            </a:r>
            <a:r>
              <a:rPr lang="ru-RU" sz="1900" dirty="0" err="1" smtClean="0">
                <a:solidFill>
                  <a:srgbClr val="FFFF00"/>
                </a:solidFill>
              </a:rPr>
              <a:t>сердечно-сосудистых</a:t>
            </a:r>
            <a:r>
              <a:rPr lang="ru-RU" sz="1900" dirty="0" smtClean="0">
                <a:solidFill>
                  <a:srgbClr val="FFFF00"/>
                </a:solidFill>
              </a:rPr>
              <a:t> заболеваний обусловлено курением. Риск умереть от рака легкого у курящих мужчин в 22 раза выше, чем у некурящих. Курение является основной причиной возникновения злокачественных новообразований губы, полости рта и глотки, гортани, пищевода.</a:t>
            </a:r>
          </a:p>
          <a:p>
            <a:r>
              <a:rPr lang="ru-RU" sz="1900" dirty="0" smtClean="0">
                <a:solidFill>
                  <a:srgbClr val="FFFF00"/>
                </a:solidFill>
              </a:rPr>
              <a:t>Никотин, возбуждая </a:t>
            </a:r>
            <a:r>
              <a:rPr lang="ru-RU" sz="1900" dirty="0" err="1" smtClean="0">
                <a:solidFill>
                  <a:srgbClr val="FFFF00"/>
                </a:solidFill>
              </a:rPr>
              <a:t>сосудодвигагельные</a:t>
            </a:r>
            <a:r>
              <a:rPr lang="ru-RU" sz="1900" dirty="0" smtClean="0">
                <a:solidFill>
                  <a:srgbClr val="FFFF00"/>
                </a:solidFill>
              </a:rPr>
              <a:t> и дыхательные центры головного мозга, тем самым вызывает спазмы кровеносных сосудов, повреждение их стенок и способствует образованию склеротической бляшки, суживающей просвет сосуда. Повышенный выброс норадреналина надпочечниками под действием никотина представляет опасность для лиц, склонных к нарушению ритма сердечной деятельности. Никотин увеличивает потребность сердца в кислороде, повышает свертываемость крови, что способствует </a:t>
            </a:r>
            <a:r>
              <a:rPr lang="ru-RU" sz="1900" dirty="0" err="1" smtClean="0">
                <a:solidFill>
                  <a:srgbClr val="FFFF00"/>
                </a:solidFill>
              </a:rPr>
              <a:t>тромбообразованию</a:t>
            </a:r>
            <a:r>
              <a:rPr lang="ru-RU" sz="1900" dirty="0" smtClean="0">
                <a:solidFill>
                  <a:srgbClr val="FFFF00"/>
                </a:solidFill>
              </a:rPr>
              <a:t>. Под воздействием никотина число сердечных сокращений возрастает на 15-20 %. Поэтому постоянное курение заставляет сердце все время работать с повышенной нагрузкой и в нерациональном режиме, что приводит к его преждевременному изнашиванию.</a:t>
            </a:r>
          </a:p>
          <a:p>
            <a:endParaRPr lang="ru-RU" sz="1900"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39552" y="188640"/>
            <a:ext cx="8229600" cy="4572000"/>
          </a:xfrm>
        </p:spPr>
        <p:txBody>
          <a:bodyPr>
            <a:normAutofit lnSpcReduction="10000"/>
          </a:bodyPr>
          <a:lstStyle/>
          <a:p>
            <a:r>
              <a:rPr lang="ru-RU" dirty="0" smtClean="0">
                <a:solidFill>
                  <a:srgbClr val="FFFF00"/>
                </a:solidFill>
              </a:rPr>
              <a:t>Вещества, поступающие в кровь из табачного дыма, тормозят усвоение организмом витаминов, в частности витамина С, дефицит которого способствует отложению холестерина в стенке сосуда. Другой компонент табачного дыма — окись углерода — обладает способностью связывать гемоглобин крови, лишая его, таким образом, возможности доставлять кислород органам и тканям. Компоненты табачного дыма способствуют также развитию атеросклероза. Среди регулярно курящих мужчин в возрасте 45-49 лет смертность от ишемической болезни сердца в три раза выше, чем среди некурящих. Риск развития инфаркта миокарда у курящих женщин также в три раза выше, чем у некурящих.</a:t>
            </a:r>
          </a:p>
          <a:p>
            <a:r>
              <a:rPr lang="ru-RU" dirty="0" smtClean="0">
                <a:solidFill>
                  <a:srgbClr val="FFFF00"/>
                </a:solidFill>
              </a:rPr>
              <a:t>Немалый вред приносит содержащийся в табачном дыме аммиак, который наряду с высокой температурой дыма, кислотами и щелочными радикалами способствует развитию хронического бронхита у курящих. Жизненная емкость у курящих в среднем на 400-600 мл меньше чем у некурящих.</a:t>
            </a:r>
          </a:p>
          <a:p>
            <a:r>
              <a:rPr lang="ru-RU" dirty="0" smtClean="0">
                <a:solidFill>
                  <a:srgbClr val="FFFF00"/>
                </a:solidFill>
              </a:rPr>
              <a:t>Курение способствует также развитию хронического гастрита, язвенной болезни желудка и двенадцатиперстной кишки.</a:t>
            </a:r>
          </a:p>
          <a:p>
            <a:r>
              <a:rPr lang="ru-RU" dirty="0" smtClean="0">
                <a:solidFill>
                  <a:srgbClr val="FFFF00"/>
                </a:solidFill>
              </a:rPr>
              <a:t>У курящих чаше возникают рецидивы этих болезней, они труднее поддаются лечению.</a:t>
            </a:r>
          </a:p>
          <a:p>
            <a:endParaRPr lang="ru-RU"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a:ln>
            <a:noFill/>
          </a:ln>
          <a:effectLst>
            <a:softEdge rad="112500"/>
          </a:effectLst>
        </p:spPr>
      </p:pic>
    </p:spTree>
    <p:extLst>
      <p:ext uri="{BB962C8B-B14F-4D97-AF65-F5344CB8AC3E}">
        <p14:creationId xmlns="" xmlns:p14="http://schemas.microsoft.com/office/powerpoint/2010/main" val="839671628"/>
      </p:ext>
    </p:extLst>
  </p:cSld>
  <p:clrMapOvr>
    <a:masterClrMapping/>
  </p:clrMapOvr>
  <p:transition spd="slow">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260648"/>
            <a:ext cx="8229600" cy="4572000"/>
          </a:xfrm>
        </p:spPr>
        <p:txBody>
          <a:bodyPr>
            <a:normAutofit fontScale="55000" lnSpcReduction="20000"/>
          </a:bodyPr>
          <a:lstStyle/>
          <a:p>
            <a:r>
              <a:rPr lang="ru-RU" sz="2600" dirty="0" smtClean="0">
                <a:solidFill>
                  <a:srgbClr val="FFFF00"/>
                </a:solidFill>
              </a:rPr>
              <a:t>Отрицательно влияет курение и на половую функцию мужчин и женщин. Так, у мужчин, начавших курить в период развития половых органов (10-17 лет) число сперматозоидов уменьшилось на 42 % по сравнению с этим же показателем у лиц контрольной группы, а их подвижность — на 17 %. Это способствует снижению, а в отдельных случаях и полной потере возможности к оплодотворению. Специалисты связывают также курение молодых мужчин с проявлением импотенции в более раннем возрасте. Курящим же девушкам следует знать, что никотин, изменяя сложные биологические процессы в половой системе женщин, приводит к нарушению менструальной функции, отрицательно влияет на течение беременности, способствует преждевременным родам и гибели новорожденных, отставанию детей курящих матерей в умственном и физическом развитии, является одной из причин неспособности иметь детей. Курение сказывается и на внешнем облике курящих женщин, вызывая изменение естественного цвета лица, пожелтение эмали зубов.</a:t>
            </a:r>
          </a:p>
          <a:p>
            <a:r>
              <a:rPr lang="ru-RU" sz="2600" dirty="0" smtClean="0">
                <a:solidFill>
                  <a:srgbClr val="FFFF00"/>
                </a:solidFill>
              </a:rPr>
              <a:t>Как уже отмечалось выше, курение опасно и для окружающих — некурящих. Риск для них возрастает на 30-35 % в отношении развития рака легких и на 25 % в отношении развития коронарной болезни сердца. Например, жены курильщиков в 1,5-2 раза чаще болеют раком легких, а у детей курящих родителей в 2 раза увеличивается риск развития бронхитов и пневмоний.</a:t>
            </a:r>
          </a:p>
          <a:p>
            <a:r>
              <a:rPr lang="ru-RU" sz="2600" dirty="0" smtClean="0">
                <a:solidFill>
                  <a:srgbClr val="FFFF00"/>
                </a:solidFill>
              </a:rPr>
              <a:t>Весьма ощутимы и экономические потери от курения. Так, в США экономические потери, связанные с болезнями курильщиков, их медицинским обслуживанием и снижением их производственной деятельности, оцениваются суммой свыше 100 </a:t>
            </a:r>
            <a:r>
              <a:rPr lang="ru-RU" sz="2600" dirty="0" err="1" smtClean="0">
                <a:solidFill>
                  <a:srgbClr val="FFFF00"/>
                </a:solidFill>
              </a:rPr>
              <a:t>млрд</a:t>
            </a:r>
            <a:r>
              <a:rPr lang="ru-RU" sz="2600" dirty="0" smtClean="0">
                <a:solidFill>
                  <a:srgbClr val="FFFF00"/>
                </a:solidFill>
              </a:rPr>
              <a:t> долл. в год, а в 225 тыс. пожаров за год, вызванных курением (20 % от общего их числа), погибает около 2,5 тыс. человек и еще более 5 тыс. получают серьезные ожоги.</a:t>
            </a:r>
          </a:p>
          <a:p>
            <a:endParaRPr lang="ru-RU" sz="2100" dirty="0"/>
          </a:p>
        </p:txBody>
      </p:sp>
    </p:spTree>
  </p:cSld>
  <p:clrMapOvr>
    <a:masterClrMapping/>
  </p:clrMapOvr>
  <p:transition spd="slow">
    <p:dissolv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404664"/>
            <a:ext cx="7924800" cy="4114800"/>
          </a:xfrm>
        </p:spPr>
        <p:txBody>
          <a:bodyPr>
            <a:noAutofit/>
          </a:bodyPr>
          <a:lstStyle/>
          <a:p>
            <a:pPr marL="45720" indent="0">
              <a:buNone/>
            </a:pPr>
            <a:r>
              <a:rPr lang="ru-RU" sz="4800" dirty="0" smtClean="0">
                <a:solidFill>
                  <a:srgbClr val="FFFF00"/>
                </a:solidFill>
              </a:rPr>
              <a:t>Табак является первым фактором смертности в нашем </a:t>
            </a:r>
            <a:r>
              <a:rPr lang="ru-RU" sz="4800" dirty="0" err="1" smtClean="0">
                <a:solidFill>
                  <a:srgbClr val="FFFF00"/>
                </a:solidFill>
              </a:rPr>
              <a:t>обществе,опережая</a:t>
            </a:r>
            <a:r>
              <a:rPr lang="ru-RU" sz="4800" dirty="0" smtClean="0">
                <a:solidFill>
                  <a:srgbClr val="FFFF00"/>
                </a:solidFill>
              </a:rPr>
              <a:t> рак и автомобильные катастрофы.</a:t>
            </a:r>
          </a:p>
          <a:p>
            <a:pPr marL="45720" indent="0">
              <a:buNone/>
            </a:pPr>
            <a:r>
              <a:rPr lang="ru-RU" sz="4800" dirty="0" smtClean="0">
                <a:solidFill>
                  <a:srgbClr val="FFFF00"/>
                </a:solidFill>
              </a:rPr>
              <a:t>(Морис </a:t>
            </a:r>
            <a:r>
              <a:rPr lang="ru-RU" sz="4800" dirty="0" err="1" smtClean="0">
                <a:solidFill>
                  <a:srgbClr val="FFFF00"/>
                </a:solidFill>
              </a:rPr>
              <a:t>Тубиан</a:t>
            </a:r>
            <a:r>
              <a:rPr lang="ru-RU" sz="4800" dirty="0" smtClean="0">
                <a:solidFill>
                  <a:srgbClr val="FFFF00"/>
                </a:solidFill>
              </a:rPr>
              <a:t>, французский профессор)</a:t>
            </a:r>
            <a:endParaRPr lang="ru-RU" sz="4800" dirty="0">
              <a:solidFill>
                <a:srgbClr val="FFFF00"/>
              </a:solidFill>
            </a:endParaRPr>
          </a:p>
        </p:txBody>
      </p:sp>
    </p:spTree>
    <p:extLst>
      <p:ext uri="{BB962C8B-B14F-4D97-AF65-F5344CB8AC3E}">
        <p14:creationId xmlns="" xmlns:p14="http://schemas.microsoft.com/office/powerpoint/2010/main" val="2462786572"/>
      </p:ext>
    </p:extLst>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29208" y="538212"/>
            <a:ext cx="8229600" cy="4572000"/>
          </a:xfrm>
        </p:spPr>
        <p:txBody>
          <a:bodyPr>
            <a:normAutofit/>
          </a:bodyPr>
          <a:lstStyle/>
          <a:p>
            <a:pPr>
              <a:buNone/>
            </a:pPr>
            <a:r>
              <a:rPr lang="ru-RU" sz="1800" dirty="0" smtClean="0">
                <a:solidFill>
                  <a:srgbClr val="FFFF00"/>
                </a:solidFill>
              </a:rPr>
              <a:t>      Многие начинают курить во время стресса, попадая в какую-то тяжелую жизненную ситуацию. Причем нередко это происходит даже в возрасте 40 - 50 лет. Люди, никогда не бравшие в руки сигарету, закуривают. В трудный момент кто-то протягивает пачку: покури - легче будет. Это действительно дает временное облегчение. Проблема отодвигается в сторону на несколько минут - пока длится сигарета. А армия курильщиков пополняется еще одним добровольцем - камикадзе.</a:t>
            </a:r>
            <a:endParaRPr lang="ru-RU" sz="1800" dirty="0">
              <a:solidFill>
                <a:srgbClr val="FFFF00"/>
              </a:solidFill>
            </a:endParaRPr>
          </a:p>
        </p:txBody>
      </p:sp>
      <p:sp>
        <p:nvSpPr>
          <p:cNvPr id="4" name="Прямоугольник 3"/>
          <p:cNvSpPr/>
          <p:nvPr/>
        </p:nvSpPr>
        <p:spPr>
          <a:xfrm>
            <a:off x="871984" y="2636912"/>
            <a:ext cx="7776864" cy="1754326"/>
          </a:xfrm>
          <a:prstGeom prst="rect">
            <a:avLst/>
          </a:prstGeom>
        </p:spPr>
        <p:txBody>
          <a:bodyPr wrap="square">
            <a:spAutoFit/>
          </a:bodyPr>
          <a:lstStyle/>
          <a:p>
            <a:r>
              <a:rPr lang="ru-RU" dirty="0" smtClean="0">
                <a:solidFill>
                  <a:srgbClr val="FFFF00"/>
                </a:solidFill>
              </a:rPr>
              <a:t>Почему же те, кто начал курить по молодости - по глупости, или в трудные моменты    жизни, не бросают курить потом, когда у одних прибавилось мозгов, у других улеглись неурядицы? Здесь два варианта, не считая крайних, когда человеку абсолютно наплевать на свое здоровье или его умственное развитие не позволяет над этими вопросами задумываться вообще (это обычно относится к самым </a:t>
            </a:r>
            <a:r>
              <a:rPr lang="ru-RU" dirty="0" err="1" smtClean="0">
                <a:solidFill>
                  <a:srgbClr val="FFFF00"/>
                </a:solidFill>
              </a:rPr>
              <a:t>низкообразованными</a:t>
            </a:r>
            <a:r>
              <a:rPr lang="ru-RU" dirty="0" smtClean="0">
                <a:solidFill>
                  <a:srgbClr val="FFFF00"/>
                </a:solidFill>
              </a:rPr>
              <a:t> слоям общества).</a:t>
            </a:r>
            <a:endParaRPr lang="ru-RU" dirty="0">
              <a:solidFill>
                <a:srgbClr val="FFFF00"/>
              </a:solidFill>
            </a:endParaRPr>
          </a:p>
        </p:txBody>
      </p:sp>
      <p:pic>
        <p:nvPicPr>
          <p:cNvPr id="5" name="Рисунок 4" descr="i (3).jpg"/>
          <p:cNvPicPr>
            <a:picLocks noChangeAspect="1"/>
          </p:cNvPicPr>
          <p:nvPr/>
        </p:nvPicPr>
        <p:blipFill>
          <a:blip r:embed="rId2" cstate="print"/>
          <a:stretch>
            <a:fillRect/>
          </a:stretch>
        </p:blipFill>
        <p:spPr>
          <a:xfrm>
            <a:off x="755576" y="5013176"/>
            <a:ext cx="2790825" cy="1428750"/>
          </a:xfrm>
          <a:prstGeom prst="rect">
            <a:avLst/>
          </a:prstGeom>
          <a:ln>
            <a:noFill/>
          </a:ln>
          <a:effectLst>
            <a:softEdge rad="112500"/>
          </a:effectLst>
        </p:spPr>
      </p:pic>
      <p:pic>
        <p:nvPicPr>
          <p:cNvPr id="6" name="Рисунок 5" descr="i (11).jpg"/>
          <p:cNvPicPr>
            <a:picLocks noChangeAspect="1"/>
          </p:cNvPicPr>
          <p:nvPr/>
        </p:nvPicPr>
        <p:blipFill>
          <a:blip r:embed="rId3" cstate="print"/>
          <a:stretch>
            <a:fillRect/>
          </a:stretch>
        </p:blipFill>
        <p:spPr>
          <a:xfrm>
            <a:off x="3707904" y="5013176"/>
            <a:ext cx="2105025" cy="1428750"/>
          </a:xfrm>
          <a:prstGeom prst="rect">
            <a:avLst/>
          </a:prstGeom>
          <a:ln>
            <a:noFill/>
          </a:ln>
          <a:effectLst>
            <a:softEdge rad="112500"/>
          </a:effectLst>
        </p:spPr>
      </p:pic>
      <p:pic>
        <p:nvPicPr>
          <p:cNvPr id="7" name="Рисунок 6" descr="i (7).jpg"/>
          <p:cNvPicPr>
            <a:picLocks noChangeAspect="1"/>
          </p:cNvPicPr>
          <p:nvPr/>
        </p:nvPicPr>
        <p:blipFill>
          <a:blip r:embed="rId4" cstate="print"/>
          <a:stretch>
            <a:fillRect/>
          </a:stretch>
        </p:blipFill>
        <p:spPr>
          <a:xfrm>
            <a:off x="6012160" y="4869160"/>
            <a:ext cx="1838325" cy="142875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d9b326d4d16419cd16fed21a4c2f985_43979.jpg"/>
          <p:cNvPicPr>
            <a:picLocks noGrp="1" noChangeAspect="1"/>
          </p:cNvPicPr>
          <p:nvPr>
            <p:ph sz="quarter" idx="13"/>
          </p:nvPr>
        </p:nvPicPr>
        <p:blipFill>
          <a:blip r:embed="rId2" cstate="print"/>
          <a:stretch>
            <a:fillRect/>
          </a:stretch>
        </p:blipFill>
        <p:spPr>
          <a:xfrm>
            <a:off x="0" y="0"/>
            <a:ext cx="9144000" cy="685800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195736" y="-171400"/>
            <a:ext cx="8229600" cy="1219200"/>
          </a:xfrm>
        </p:spPr>
        <p:txBody>
          <a:bodyPr/>
          <a:lstStyle/>
          <a:p>
            <a:pPr marL="0" indent="0">
              <a:buNone/>
            </a:pPr>
            <a:r>
              <a:rPr lang="ru-RU" sz="4000" dirty="0" smtClean="0">
                <a:solidFill>
                  <a:srgbClr val="FF0000"/>
                </a:solidFill>
              </a:rPr>
              <a:t>Как бросить курить?</a:t>
            </a:r>
            <a:endParaRPr lang="ru-RU" sz="4000" dirty="0">
              <a:solidFill>
                <a:srgbClr val="FF0000"/>
              </a:solidFill>
            </a:endParaRPr>
          </a:p>
        </p:txBody>
      </p:sp>
      <p:sp>
        <p:nvSpPr>
          <p:cNvPr id="2" name="Содержимое 1"/>
          <p:cNvSpPr>
            <a:spLocks noGrp="1"/>
          </p:cNvSpPr>
          <p:nvPr>
            <p:ph sz="quarter" idx="13"/>
          </p:nvPr>
        </p:nvSpPr>
        <p:spPr>
          <a:xfrm>
            <a:off x="179512" y="1124744"/>
            <a:ext cx="6400800" cy="3474720"/>
          </a:xfrm>
        </p:spPr>
        <p:txBody>
          <a:bodyPr>
            <a:normAutofit fontScale="92500" lnSpcReduction="20000"/>
          </a:bodyPr>
          <a:lstStyle/>
          <a:p>
            <a:pPr fontAlgn="base"/>
            <a:r>
              <a:rPr lang="ru-RU" sz="1900" dirty="0" smtClean="0">
                <a:solidFill>
                  <a:srgbClr val="FFFF00"/>
                </a:solidFill>
              </a:rPr>
              <a:t>Судя по статистике, в России количество курильщиков составляет 70% от всего населения. Курение разрушает курильщиков и ухудшает работу внутренних органов, статистика гласит, что курение сокращает продолжительность жизни на 20 лет. В Америке из-за курения ежегодно умирает более 400.000 человек. Примерно 25% курильщиков умирают либо по причине сердечного приступа, либо из-за рака легких.</a:t>
            </a:r>
          </a:p>
          <a:p>
            <a:pPr fontAlgn="base"/>
            <a:r>
              <a:rPr lang="ru-RU" sz="1900" dirty="0" smtClean="0">
                <a:solidFill>
                  <a:srgbClr val="FFFF00"/>
                </a:solidFill>
              </a:rPr>
              <a:t>Из всех раковых заболеваний примерно 30% были спровоцированы курением, и если посмотреть на статистику по смертности от рака легких – более половины из них были курильщиками с большим стажем. Именно поэтому каждый человек задается одним и тем же вопросом: как бросить курить раз и навсегда? Всем хочется иметь крепкое здоровье, но курение – привычка, от которой довольно трудно избавиться.</a:t>
            </a:r>
          </a:p>
          <a:p>
            <a:pPr marL="514350" indent="-514350">
              <a:buNone/>
            </a:pPr>
            <a:endParaRPr lang="ru-RU" dirty="0"/>
          </a:p>
        </p:txBody>
      </p:sp>
    </p:spTree>
  </p:cSld>
  <p:clrMapOvr>
    <a:masterClrMapping/>
  </p:clrMapOvr>
  <p:transition spd="slow">
    <p:dissolv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395536" y="2132856"/>
            <a:ext cx="8229600" cy="4572000"/>
          </a:xfrm>
        </p:spPr>
        <p:txBody>
          <a:bodyPr>
            <a:normAutofit/>
          </a:bodyPr>
          <a:lstStyle/>
          <a:p>
            <a:pPr fontAlgn="base">
              <a:buNone/>
            </a:pPr>
            <a:r>
              <a:rPr lang="ru-RU" dirty="0" smtClean="0">
                <a:solidFill>
                  <a:srgbClr val="FFFF00"/>
                </a:solidFill>
              </a:rPr>
              <a:t>       На первом этапе человек должен окончательно решить, почему он бросает курить. Нужно иметь сильную мотивацию, например, улучшить здоровье или заняться спортом, где курение неприемлемо. Многие хотят укрепить работу внутренних органов и «подтянуть» свое здоровье. Можно бросить хотя бы потому, что вы начнете полноценную жизнь, сможете дольше ухаживать за своей семьей и близкими людьми. Ваши дети не будут брать пример с вас, они даже не прикоснутся к табаку, если родители не курят. Также вы можете с экономить немало </a:t>
            </a:r>
            <a:r>
              <a:rPr lang="ru-RU" dirty="0" err="1" smtClean="0">
                <a:solidFill>
                  <a:srgbClr val="FFFF00"/>
                </a:solidFill>
              </a:rPr>
              <a:t>денег.Женщинам</a:t>
            </a:r>
            <a:r>
              <a:rPr lang="ru-RU" dirty="0" smtClean="0">
                <a:solidFill>
                  <a:srgbClr val="FFFF00"/>
                </a:solidFill>
              </a:rPr>
              <a:t> желательно бросать курить сразу после окончания месячных до овуляции, так как в этот момент выделяются особые гормоны, снижающие стресс, а если вы бросите курить – депрессия и стрессы будут с гарантией 99%. </a:t>
            </a:r>
          </a:p>
          <a:p>
            <a:endParaRPr lang="ru-RU" dirty="0"/>
          </a:p>
        </p:txBody>
      </p:sp>
      <p:sp>
        <p:nvSpPr>
          <p:cNvPr id="3" name="Прямоугольник 2"/>
          <p:cNvSpPr/>
          <p:nvPr/>
        </p:nvSpPr>
        <p:spPr>
          <a:xfrm>
            <a:off x="755576" y="1052736"/>
            <a:ext cx="7776864" cy="1077218"/>
          </a:xfrm>
          <a:prstGeom prst="rect">
            <a:avLst/>
          </a:prstGeom>
        </p:spPr>
        <p:txBody>
          <a:bodyPr wrap="square">
            <a:spAutoFit/>
          </a:bodyPr>
          <a:lstStyle/>
          <a:p>
            <a:r>
              <a:rPr lang="ru-RU" sz="1600" dirty="0" smtClean="0">
                <a:solidFill>
                  <a:srgbClr val="FFFF00"/>
                </a:solidFill>
              </a:rPr>
              <a:t>Борьбу с курением и пропаганду о вреде курения необходимо начинать с младшего школьного возраста, используя для этого все средства (беседы, лекции, кинофильмы, плакаты и т.п.), чтобы выработать у школьника отрицательное отношение к курению. К этой работе необходимо широко привлекать родителей и общественные организации.</a:t>
            </a:r>
          </a:p>
        </p:txBody>
      </p:sp>
      <p:sp>
        <p:nvSpPr>
          <p:cNvPr id="4" name="TextBox 3"/>
          <p:cNvSpPr txBox="1"/>
          <p:nvPr/>
        </p:nvSpPr>
        <p:spPr>
          <a:xfrm>
            <a:off x="755576" y="116632"/>
            <a:ext cx="7488832" cy="923330"/>
          </a:xfrm>
          <a:prstGeom prst="rect">
            <a:avLst/>
          </a:prstGeom>
          <a:noFill/>
        </p:spPr>
        <p:txBody>
          <a:bodyPr wrap="square" rtlCol="0">
            <a:spAutoFit/>
          </a:bodyPr>
          <a:lstStyle/>
          <a:p>
            <a:r>
              <a:rPr lang="ru-RU" sz="5400" dirty="0" smtClean="0">
                <a:solidFill>
                  <a:srgbClr val="00B0F0"/>
                </a:solidFill>
              </a:rPr>
              <a:t>С чего надо бросать курить</a:t>
            </a:r>
            <a:endParaRPr lang="ru-RU" sz="5400" dirty="0">
              <a:solidFill>
                <a:srgbClr val="00B0F0"/>
              </a:solidFill>
            </a:endParaRPr>
          </a:p>
        </p:txBody>
      </p:sp>
    </p:spTree>
  </p:cSld>
  <p:clrMapOvr>
    <a:masterClrMapping/>
  </p:clrMapOvr>
  <p:transition spd="slow">
    <p:dissolv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0" y="-243408"/>
            <a:ext cx="9144000" cy="7056784"/>
          </a:xfrm>
          <a:prstGeom prst="rect">
            <a:avLst/>
          </a:prstGeom>
          <a:ln>
            <a:noFill/>
          </a:ln>
          <a:effectLst>
            <a:softEdge rad="112500"/>
          </a:effectLst>
        </p:spPr>
      </p:pic>
    </p:spTree>
    <p:extLst>
      <p:ext uri="{BB962C8B-B14F-4D97-AF65-F5344CB8AC3E}">
        <p14:creationId xmlns="" xmlns:p14="http://schemas.microsoft.com/office/powerpoint/2010/main" val="3489437690"/>
      </p:ext>
    </p:extLst>
  </p:cSld>
  <p:clrMapOvr>
    <a:masterClrMapping/>
  </p:clrMapOvr>
  <p:transition spd="slow">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65275957_04.jpg"/>
          <p:cNvPicPr>
            <a:picLocks noGrp="1" noChangeAspect="1"/>
          </p:cNvPicPr>
          <p:nvPr>
            <p:ph sz="quarter" idx="13"/>
          </p:nvPr>
        </p:nvPicPr>
        <p:blipFill>
          <a:blip r:embed="rId2" cstate="print"/>
          <a:stretch>
            <a:fillRect/>
          </a:stretch>
        </p:blipFill>
        <p:spPr>
          <a:xfrm>
            <a:off x="0" y="0"/>
            <a:ext cx="9144000" cy="685800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188640"/>
            <a:ext cx="8229600" cy="4572000"/>
          </a:xfrm>
        </p:spPr>
        <p:txBody>
          <a:bodyPr>
            <a:normAutofit/>
          </a:bodyPr>
          <a:lstStyle/>
          <a:p>
            <a:pPr marL="0" indent="0" fontAlgn="base">
              <a:buNone/>
            </a:pPr>
            <a:r>
              <a:rPr lang="ru-RU" sz="3200" b="1" dirty="0" smtClean="0">
                <a:solidFill>
                  <a:srgbClr val="00B0F0"/>
                </a:solidFill>
              </a:rPr>
              <a:t>Основные способы борьбы с курением</a:t>
            </a:r>
          </a:p>
          <a:p>
            <a:pPr fontAlgn="base">
              <a:buNone/>
            </a:pPr>
            <a:r>
              <a:rPr lang="ru-RU" dirty="0" smtClean="0">
                <a:solidFill>
                  <a:srgbClr val="FFFF00"/>
                </a:solidFill>
              </a:rPr>
              <a:t>       Есть несколько основных методов, которые помогут вам избавиться от данной привычки. Можно отказаться от сигарет и пополнять количество никотина в крови другими способами, например, использовать никотиновые пластыри, ингаляторы либо жевательные резинки с содержанием никотина. Они работают по одному и тому же принципу: питают организм никотином, и снижают возможность возникновения абстинентного синдрома, что облегчает «страдания» после отказа от курения. Но есть и негативная сторона данных препаратов – сердечнососудистая система все равно страдает из-за поступления никотина, но есть и плюсы – содержащиеся в сигарете яды и смолы не поступают в легкие и не отравляют сердечнососудистую систему. Используют данные препараты от двух недель до нескольких месяцев, пока желание курить не исчезнет.</a:t>
            </a:r>
          </a:p>
          <a:p>
            <a:endParaRPr lang="ru-RU" dirty="0"/>
          </a:p>
        </p:txBody>
      </p:sp>
    </p:spTree>
  </p:cSld>
  <p:clrMapOvr>
    <a:masterClrMapping/>
  </p:clrMapOvr>
  <p:transition spd="slow">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39552" y="260648"/>
            <a:ext cx="8229600" cy="4572000"/>
          </a:xfrm>
        </p:spPr>
        <p:txBody>
          <a:bodyPr>
            <a:normAutofit/>
          </a:bodyPr>
          <a:lstStyle/>
          <a:p>
            <a:pPr fontAlgn="base"/>
            <a:r>
              <a:rPr lang="ru-RU" dirty="0" smtClean="0">
                <a:solidFill>
                  <a:srgbClr val="FFFF00"/>
                </a:solidFill>
              </a:rPr>
              <a:t>Клеить никотиновый пластырь нужно на бедро или плечо один раз за день, именно через кожу никотин поступает в организм в нужной дозировке. Минимальный курс лечения – 10 недель, при этом нужно учитывать, что дозировка в пластыре сокращается через каждые 3 недели. Нередко пластырь провоцирует раздражение кожных покровов, если в одном месте он вызывает раздражение и зуд – наклейте его на то место, где кожа чуть-чуть плотнее.</a:t>
            </a:r>
          </a:p>
          <a:p>
            <a:pPr fontAlgn="base"/>
            <a:r>
              <a:rPr lang="ru-RU" dirty="0" smtClean="0">
                <a:solidFill>
                  <a:srgbClr val="FFFF00"/>
                </a:solidFill>
              </a:rPr>
              <a:t>Жевательная резинка с содержанием определенной дозировки никотина имеет высокую популярность, она питает организм никотином через слизистую оболочку рта. Но есть и недостатки, например, ужасный вкус и необходимость разжевывать ее примерно полчаса, а потом еще и удерживать во рту. Нельзя жевать ее быстро и глотать слюни, она должна действовать медленно. Из побочных действий жвачки нужно отметить расстройства ЖКТ.</a:t>
            </a:r>
          </a:p>
          <a:p>
            <a:endParaRPr lang="ru-RU" dirty="0"/>
          </a:p>
        </p:txBody>
      </p:sp>
    </p:spTree>
  </p:cSld>
  <p:clrMapOvr>
    <a:masterClrMapping/>
  </p:clrMapOvr>
  <p:transition spd="slow">
    <p:dissolv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260648"/>
            <a:ext cx="8229600" cy="4572000"/>
          </a:xfrm>
        </p:spPr>
        <p:txBody>
          <a:bodyPr>
            <a:normAutofit/>
          </a:bodyPr>
          <a:lstStyle/>
          <a:p>
            <a:pPr fontAlgn="base">
              <a:buNone/>
            </a:pPr>
            <a:r>
              <a:rPr lang="ru-RU" dirty="0" smtClean="0">
                <a:solidFill>
                  <a:srgbClr val="FFFF00"/>
                </a:solidFill>
              </a:rPr>
              <a:t>       Ингалятор с содержанием никотина внешне похож на сигарету, через него вы вдыхаете чистый никотин. Использование ингалятора напоминает курение обычной сигареты, именно поэтому самые зависимые курильщики предпочитают данный способ, потому что действие такое же, как от обычной сигареты. Но ингалятор нужно вдохнуть примерно 80 раз, что не каждому по силу, причем дозировка такая же, как в одной жвачке. Именно поэтому курильщики ленятся и покупают пластыри с жевательными резинками, чтобы избавиться от тяги к табаку.</a:t>
            </a:r>
          </a:p>
          <a:p>
            <a:pPr>
              <a:buNone/>
            </a:pPr>
            <a:endParaRPr lang="ru-RU" dirty="0"/>
          </a:p>
        </p:txBody>
      </p:sp>
      <p:sp>
        <p:nvSpPr>
          <p:cNvPr id="3" name="Содержимое 1"/>
          <p:cNvSpPr txBox="1">
            <a:spLocks/>
          </p:cNvSpPr>
          <p:nvPr/>
        </p:nvSpPr>
        <p:spPr>
          <a:xfrm>
            <a:off x="467544" y="2132856"/>
            <a:ext cx="8229600" cy="4572000"/>
          </a:xfrm>
          <a:prstGeom prst="rect">
            <a:avLst/>
          </a:prstGeom>
        </p:spPr>
        <p:txBody>
          <a:bodyPr vert="horz" lIns="91440" tIns="45720" rIns="91440" bIns="45720" rtlCol="0">
            <a:normAutofit/>
          </a:bodyPr>
          <a:lstStyle/>
          <a:p>
            <a:pPr marL="342900" marR="0" lvl="0" indent="-342900" algn="l" defTabSz="914400" rtl="0" eaLnBrk="1" fontAlgn="base" latinLnBrk="0" hangingPunct="1">
              <a:lnSpc>
                <a:spcPct val="100000"/>
              </a:lnSpc>
              <a:spcBef>
                <a:spcPct val="20000"/>
              </a:spcBef>
              <a:spcAft>
                <a:spcPts val="600"/>
              </a:spcAft>
              <a:buClr>
                <a:schemeClr val="tx2"/>
              </a:buClr>
              <a:buSzTx/>
              <a:tabLst/>
              <a:defRPr/>
            </a:pPr>
            <a:r>
              <a:rPr kumimoji="0" lang="ru-RU" sz="1700" b="0" i="0" u="none" strike="noStrike" kern="1200" cap="none" spc="30" normalizeH="0" baseline="0" noProof="0" dirty="0" smtClean="0">
                <a:ln>
                  <a:noFill/>
                </a:ln>
                <a:solidFill>
                  <a:srgbClr val="FFFF00"/>
                </a:solidFill>
                <a:effectLst/>
                <a:uLnTx/>
                <a:uFillTx/>
                <a:latin typeface="+mn-lt"/>
                <a:ea typeface="+mn-ea"/>
                <a:cs typeface="+mn-cs"/>
              </a:rPr>
              <a:t>      Нетрадиционные методы для отказа от курения не имеют подтвержденной эффективности, к ним относят гипноз и иглоукалывание. Втыкают иглы обычно в уши, чтобы стимулировать работу мозга и уничтожить основной рефлекс, который заставляет курильщика тянуться за сигаретой. Через гипноз обычно делают глубокие внушения, в случае с курением внушают то, что оно отвратительное и мерзкое. В следующий раз, когда человек потянется за сигаретой, ему не захочется курить.</a:t>
            </a:r>
          </a:p>
          <a:p>
            <a:pPr marL="342900" marR="0" lvl="0" indent="-342900" algn="l" defTabSz="914400" rtl="0" eaLnBrk="1" fontAlgn="base" latinLnBrk="0" hangingPunct="1">
              <a:lnSpc>
                <a:spcPct val="100000"/>
              </a:lnSpc>
              <a:spcBef>
                <a:spcPct val="20000"/>
              </a:spcBef>
              <a:spcAft>
                <a:spcPts val="600"/>
              </a:spcAft>
              <a:buClr>
                <a:schemeClr val="tx2"/>
              </a:buClr>
              <a:buSzTx/>
              <a:tabLst/>
              <a:defRPr/>
            </a:pPr>
            <a:r>
              <a:rPr kumimoji="0" lang="ru-RU" sz="1700" b="0" i="0" u="none" strike="noStrike" kern="1200" cap="none" spc="30" normalizeH="0" baseline="0" noProof="0" dirty="0" smtClean="0">
                <a:ln>
                  <a:noFill/>
                </a:ln>
                <a:solidFill>
                  <a:srgbClr val="FFFF00"/>
                </a:solidFill>
                <a:effectLst/>
                <a:uLnTx/>
                <a:uFillTx/>
                <a:latin typeface="+mn-lt"/>
                <a:ea typeface="+mn-ea"/>
                <a:cs typeface="+mn-cs"/>
              </a:rPr>
              <a:t>       Но учтите, что методов много, а количество курильщиков ежедневно лишь увеличивается, а не уменьшается. Многие думают, что если составить идеальный план по отказу от курения – все получится с первого раза, к сожалению, это не так. Нужно перепробовать несколько способов, и только потом появится первый результат. Если не получится бросить с первого раза – расслабьтесь, теперь вы знаете, что один из методов не работает на вас.</a:t>
            </a:r>
          </a:p>
          <a:p>
            <a:pPr marL="342900" marR="0" lvl="0" indent="-342900" algn="l" defTabSz="914400" rtl="0" eaLnBrk="1" fontAlgn="auto" latinLnBrk="0" hangingPunct="1">
              <a:lnSpc>
                <a:spcPct val="100000"/>
              </a:lnSpc>
              <a:spcBef>
                <a:spcPct val="20000"/>
              </a:spcBef>
              <a:spcAft>
                <a:spcPts val="600"/>
              </a:spcAft>
              <a:buClr>
                <a:schemeClr val="tx2"/>
              </a:buClr>
              <a:buSzTx/>
              <a:buFont typeface="Arial" pitchFamily="34" charset="0"/>
              <a:buChar char="•"/>
              <a:tabLst/>
              <a:defRPr/>
            </a:pPr>
            <a:endParaRPr kumimoji="0" lang="ru-RU" sz="1700" b="0" i="0" u="none" strike="noStrike" kern="1200" cap="none" spc="30" normalizeH="0" baseline="0" noProof="0" dirty="0">
              <a:ln>
                <a:noFill/>
              </a:ln>
              <a:solidFill>
                <a:schemeClr val="tx1"/>
              </a:solidFill>
              <a:effectLst/>
              <a:uLnTx/>
              <a:uFillTx/>
              <a:latin typeface="+mn-lt"/>
              <a:ea typeface="+mn-ea"/>
              <a:cs typeface="+mn-cs"/>
            </a:endParaRPr>
          </a:p>
        </p:txBody>
      </p:sp>
    </p:spTree>
  </p:cSld>
  <p:clrMapOvr>
    <a:masterClrMapping/>
  </p:clrMapOvr>
  <p:transition spd="slow">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 (2).jpg"/>
          <p:cNvPicPr>
            <a:picLocks noChangeAspect="1"/>
          </p:cNvPicPr>
          <p:nvPr/>
        </p:nvPicPr>
        <p:blipFill>
          <a:blip r:embed="rId2" cstate="print"/>
          <a:stretch>
            <a:fillRect/>
          </a:stretch>
        </p:blipFill>
        <p:spPr>
          <a:xfrm>
            <a:off x="0" y="0"/>
            <a:ext cx="3996444" cy="3240360"/>
          </a:xfrm>
          <a:prstGeom prst="rect">
            <a:avLst/>
          </a:prstGeom>
          <a:ln>
            <a:noFill/>
          </a:ln>
          <a:effectLst>
            <a:softEdge rad="112500"/>
          </a:effectLst>
        </p:spPr>
      </p:pic>
      <p:pic>
        <p:nvPicPr>
          <p:cNvPr id="5" name="Рисунок 4" descr="i (4).jpg"/>
          <p:cNvPicPr>
            <a:picLocks noChangeAspect="1"/>
          </p:cNvPicPr>
          <p:nvPr/>
        </p:nvPicPr>
        <p:blipFill>
          <a:blip r:embed="rId3" cstate="print"/>
          <a:stretch>
            <a:fillRect/>
          </a:stretch>
        </p:blipFill>
        <p:spPr>
          <a:xfrm>
            <a:off x="2483768" y="3212976"/>
            <a:ext cx="4536504" cy="3402378"/>
          </a:xfrm>
          <a:prstGeom prst="rect">
            <a:avLst/>
          </a:prstGeom>
          <a:ln>
            <a:noFill/>
          </a:ln>
          <a:effectLst>
            <a:softEdge rad="112500"/>
          </a:effectLst>
        </p:spPr>
      </p:pic>
      <p:pic>
        <p:nvPicPr>
          <p:cNvPr id="7" name="Рисунок 6" descr="i (6).jpg"/>
          <p:cNvPicPr>
            <a:picLocks noChangeAspect="1"/>
          </p:cNvPicPr>
          <p:nvPr/>
        </p:nvPicPr>
        <p:blipFill>
          <a:blip r:embed="rId4" cstate="print"/>
          <a:stretch>
            <a:fillRect/>
          </a:stretch>
        </p:blipFill>
        <p:spPr>
          <a:xfrm>
            <a:off x="4823520" y="0"/>
            <a:ext cx="4320480" cy="324036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a:ln>
            <a:noFill/>
          </a:ln>
          <a:effectLst>
            <a:softEdge rad="112500"/>
          </a:effectLst>
        </p:spPr>
      </p:pic>
    </p:spTree>
    <p:extLst>
      <p:ext uri="{BB962C8B-B14F-4D97-AF65-F5344CB8AC3E}">
        <p14:creationId xmlns="" xmlns:p14="http://schemas.microsoft.com/office/powerpoint/2010/main" val="174048056"/>
      </p:ext>
    </p:extLst>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539552" y="332656"/>
            <a:ext cx="8229600" cy="4572000"/>
          </a:xfrm>
        </p:spPr>
        <p:txBody>
          <a:bodyPr>
            <a:normAutofit/>
          </a:bodyPr>
          <a:lstStyle/>
          <a:p>
            <a:pPr>
              <a:buNone/>
            </a:pPr>
            <a:r>
              <a:rPr lang="ru-RU" sz="1800" dirty="0" smtClean="0">
                <a:solidFill>
                  <a:srgbClr val="FFFF00"/>
                </a:solidFill>
              </a:rPr>
              <a:t>      Первый вариант - хотят, но не могут. Таких на самом деле много. Если не сказать - большинство. Дело в том, что в жизни каждого курильщика возникает момент, когда одышка чувствуется все сильнее, а навязчивый кашель начинает мешать жить. Вот с этого момента и начинают посещать мысли типа "не мешало бы бросить курить - жить то хочется, и жить хочется нормально". Некоторые задумываются когда уже поздно, когда рак или когда ампутированы уже обе ноги: А самое печальное, что бросить-то оказывается тяжело или даже невозможно. Ведь курение признано одним из видов наркомании. Большинство, все же, при желании, смогут бросить курить сами, без врача нарколога. Но усилия им придется приложить немалые.</a:t>
            </a:r>
            <a:endParaRPr lang="ru-RU" sz="1800" dirty="0">
              <a:solidFill>
                <a:srgbClr val="FFFF00"/>
              </a:solidFill>
            </a:endParaRPr>
          </a:p>
        </p:txBody>
      </p:sp>
      <p:pic>
        <p:nvPicPr>
          <p:cNvPr id="3" name="Рисунок 2" descr="i (12).jpg"/>
          <p:cNvPicPr>
            <a:picLocks noChangeAspect="1"/>
          </p:cNvPicPr>
          <p:nvPr/>
        </p:nvPicPr>
        <p:blipFill>
          <a:blip r:embed="rId2" cstate="print"/>
          <a:stretch>
            <a:fillRect/>
          </a:stretch>
        </p:blipFill>
        <p:spPr>
          <a:xfrm>
            <a:off x="755576" y="3717032"/>
            <a:ext cx="3600400" cy="2872660"/>
          </a:xfrm>
          <a:prstGeom prst="rect">
            <a:avLst/>
          </a:prstGeom>
          <a:ln>
            <a:noFill/>
          </a:ln>
          <a:effectLst>
            <a:softEdge rad="112500"/>
          </a:effectLst>
        </p:spPr>
      </p:pic>
      <p:pic>
        <p:nvPicPr>
          <p:cNvPr id="4" name="Рисунок 3" descr="i (10).jpg"/>
          <p:cNvPicPr>
            <a:picLocks noChangeAspect="1"/>
          </p:cNvPicPr>
          <p:nvPr/>
        </p:nvPicPr>
        <p:blipFill>
          <a:blip r:embed="rId3" cstate="print"/>
          <a:stretch>
            <a:fillRect/>
          </a:stretch>
        </p:blipFill>
        <p:spPr>
          <a:xfrm>
            <a:off x="4788024" y="3645024"/>
            <a:ext cx="3744416" cy="294064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908720"/>
            <a:ext cx="7924800" cy="4114800"/>
          </a:xfrm>
        </p:spPr>
        <p:txBody>
          <a:bodyPr>
            <a:normAutofit/>
          </a:bodyPr>
          <a:lstStyle/>
          <a:p>
            <a:pPr marL="45720" indent="0">
              <a:buNone/>
            </a:pPr>
            <a:r>
              <a:rPr lang="ru-RU" sz="8000" dirty="0" smtClean="0">
                <a:solidFill>
                  <a:srgbClr val="FFFF00"/>
                </a:solidFill>
              </a:rPr>
              <a:t>Курение или здоровье-выбирайте сами!</a:t>
            </a:r>
          </a:p>
          <a:p>
            <a:pPr marL="45720" indent="0">
              <a:buNone/>
            </a:pPr>
            <a:endParaRPr lang="ru-RU" sz="8000" dirty="0">
              <a:solidFill>
                <a:srgbClr val="FFFF00"/>
              </a:solidFill>
            </a:endParaRPr>
          </a:p>
        </p:txBody>
      </p:sp>
    </p:spTree>
    <p:extLst>
      <p:ext uri="{BB962C8B-B14F-4D97-AF65-F5344CB8AC3E}">
        <p14:creationId xmlns="" xmlns:p14="http://schemas.microsoft.com/office/powerpoint/2010/main" val="1362332051"/>
      </p:ext>
    </p:extLst>
  </p:cSld>
  <p:clrMapOvr>
    <a:masterClrMapping/>
  </p:clrMapOvr>
  <p:transition spd="slow">
    <p:dissolv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fefc0ab10bc729808d5a53163ae2393.jpg"/>
          <p:cNvPicPr>
            <a:picLocks noChangeAspect="1"/>
          </p:cNvPicPr>
          <p:nvPr/>
        </p:nvPicPr>
        <p:blipFill>
          <a:blip r:embed="rId2" cstate="print"/>
          <a:stretch>
            <a:fillRect/>
          </a:stretch>
        </p:blipFill>
        <p:spPr>
          <a:xfrm>
            <a:off x="107504" y="188640"/>
            <a:ext cx="8856984" cy="6480719"/>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63048703_rrjossrrrye14.jpg"/>
          <p:cNvPicPr>
            <a:picLocks noChangeAspect="1"/>
          </p:cNvPicPr>
          <p:nvPr/>
        </p:nvPicPr>
        <p:blipFill>
          <a:blip r:embed="rId2" cstate="print"/>
          <a:stretch>
            <a:fillRect/>
          </a:stretch>
        </p:blipFill>
        <p:spPr>
          <a:xfrm>
            <a:off x="107504" y="116632"/>
            <a:ext cx="8820472" cy="648072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97126598_49.jpg"/>
          <p:cNvPicPr>
            <a:picLocks noChangeAspect="1"/>
          </p:cNvPicPr>
          <p:nvPr/>
        </p:nvPicPr>
        <p:blipFill>
          <a:blip r:embed="rId2" cstate="print"/>
          <a:stretch>
            <a:fillRect/>
          </a:stretch>
        </p:blipFill>
        <p:spPr>
          <a:xfrm>
            <a:off x="179512" y="260648"/>
            <a:ext cx="5093171" cy="6336704"/>
          </a:xfrm>
          <a:prstGeom prst="rect">
            <a:avLst/>
          </a:prstGeom>
          <a:ln>
            <a:noFill/>
          </a:ln>
          <a:effectLst>
            <a:softEdge rad="112500"/>
          </a:effectLst>
        </p:spPr>
      </p:pic>
      <p:pic>
        <p:nvPicPr>
          <p:cNvPr id="5" name="Рисунок 4" descr="i.jpg"/>
          <p:cNvPicPr>
            <a:picLocks noChangeAspect="1"/>
          </p:cNvPicPr>
          <p:nvPr/>
        </p:nvPicPr>
        <p:blipFill>
          <a:blip r:embed="rId3" cstate="print"/>
          <a:stretch>
            <a:fillRect/>
          </a:stretch>
        </p:blipFill>
        <p:spPr>
          <a:xfrm>
            <a:off x="5436096" y="980728"/>
            <a:ext cx="3240360" cy="468052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 (14).jpg"/>
          <p:cNvPicPr>
            <a:picLocks noChangeAspect="1"/>
          </p:cNvPicPr>
          <p:nvPr/>
        </p:nvPicPr>
        <p:blipFill>
          <a:blip r:embed="rId2" cstate="print"/>
          <a:stretch>
            <a:fillRect/>
          </a:stretch>
        </p:blipFill>
        <p:spPr>
          <a:xfrm>
            <a:off x="323528" y="188640"/>
            <a:ext cx="8500783" cy="6264696"/>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age.jpg"/>
          <p:cNvPicPr>
            <a:picLocks noChangeAspect="1"/>
          </p:cNvPicPr>
          <p:nvPr/>
        </p:nvPicPr>
        <p:blipFill>
          <a:blip r:embed="rId2" cstate="print"/>
          <a:stretch>
            <a:fillRect/>
          </a:stretch>
        </p:blipFill>
        <p:spPr>
          <a:xfrm>
            <a:off x="323528" y="260648"/>
            <a:ext cx="8476225" cy="619582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82" y="1"/>
            <a:ext cx="9121118" cy="685800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7200" dirty="0" smtClean="0">
                <a:solidFill>
                  <a:srgbClr val="00B0F0"/>
                </a:solidFill>
              </a:rPr>
              <a:t>          Вывод</a:t>
            </a:r>
            <a:endParaRPr lang="ru-RU" sz="7200" dirty="0">
              <a:solidFill>
                <a:srgbClr val="00B0F0"/>
              </a:solidFill>
            </a:endParaRPr>
          </a:p>
        </p:txBody>
      </p:sp>
      <p:sp>
        <p:nvSpPr>
          <p:cNvPr id="3" name="Содержимое 2"/>
          <p:cNvSpPr>
            <a:spLocks noGrp="1"/>
          </p:cNvSpPr>
          <p:nvPr>
            <p:ph sz="quarter" idx="13"/>
          </p:nvPr>
        </p:nvSpPr>
        <p:spPr/>
        <p:txBody>
          <a:bodyPr>
            <a:normAutofit/>
          </a:bodyPr>
          <a:lstStyle/>
          <a:p>
            <a:r>
              <a:rPr lang="ru-RU" sz="3200" dirty="0" smtClean="0"/>
              <a:t>Курение табака вредно для здоровья!</a:t>
            </a:r>
          </a:p>
          <a:p>
            <a:r>
              <a:rPr lang="ru-RU" sz="3200" dirty="0" smtClean="0"/>
              <a:t>Курение и спорт несовместимы!</a:t>
            </a:r>
          </a:p>
          <a:p>
            <a:r>
              <a:rPr lang="ru-RU" sz="3200" dirty="0" smtClean="0"/>
              <a:t>Курение является частой причиной пожаров , в результате которых гибнут ни в чем неповинные люди!</a:t>
            </a:r>
          </a:p>
          <a:p>
            <a:pPr>
              <a:buNone/>
            </a:pPr>
            <a:endParaRPr lang="ru-RU" sz="3200" dirty="0"/>
          </a:p>
        </p:txBody>
      </p:sp>
    </p:spTree>
  </p:cSld>
  <p:clrMapOvr>
    <a:masterClrMapping/>
  </p:clrMapOvr>
  <p:transition spd="slow">
    <p:dissolv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71600" y="2852936"/>
            <a:ext cx="7409401" cy="1107996"/>
          </a:xfrm>
          <a:prstGeom prst="rect">
            <a:avLst/>
          </a:prstGeom>
        </p:spPr>
        <p:txBody>
          <a:bodyPr wrap="none">
            <a:spAutoFit/>
          </a:bodyPr>
          <a:lstStyle/>
          <a:p>
            <a:pPr algn="ctr"/>
            <a:r>
              <a:rPr lang="ru-RU" sz="6600" dirty="0" smtClean="0">
                <a:solidFill>
                  <a:srgbClr val="00B0F0"/>
                </a:solidFill>
              </a:rPr>
              <a:t>Спасибо за внимание!</a:t>
            </a:r>
            <a:endParaRPr lang="ru-RU" sz="6600" dirty="0">
              <a:solidFill>
                <a:srgbClr val="00B0F0"/>
              </a:solidFill>
            </a:endParaRPr>
          </a:p>
        </p:txBody>
      </p:sp>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sz="quarter" idx="13"/>
          </p:nvPr>
        </p:nvSpPr>
        <p:spPr>
          <a:xfrm>
            <a:off x="467544" y="404664"/>
            <a:ext cx="8229600" cy="4572000"/>
          </a:xfrm>
        </p:spPr>
        <p:txBody>
          <a:bodyPr>
            <a:normAutofit fontScale="62500" lnSpcReduction="20000"/>
          </a:bodyPr>
          <a:lstStyle/>
          <a:p>
            <a:pPr>
              <a:buNone/>
            </a:pPr>
            <a:r>
              <a:rPr lang="ru-RU" sz="2900" dirty="0" smtClean="0">
                <a:solidFill>
                  <a:srgbClr val="FFFF00"/>
                </a:solidFill>
              </a:rPr>
              <a:t>      Второй вариант - те, кто, осознавая вред, наносимый курением организму (эх, если бы они на самом деле его осознавали), бросать курить не хотят. Свое пристрастие объясняют приятным ощущением, которое дает сигарета, возможностью лучше сосредоточиться или расслабиться в зависимости от ситуации, облегчением интеллектуальной деятельности и контактов с курящими друзьями. В момент умственного напряжения курильщику нет нужды грызть ручку или ногти. Для этого есть сигарета или трубка. То, что никотин в определенном смысле стимулирует работу мозга, знает каждый курильщик. Дело в том, что никотин усиливает сообщение клеток мозга - нейронов между собой. Нейроны, практически сразу (так как никотин уже через несколько секунд попадает в мозг), начинают проявлять активность. Выбрасываются адреналин, кортизол, гормон роста... Курение участвует в деятельности сфер мышления и настроения. Все это так, но взлет сменяется спадом. Работоспособность уменьшается с числом выкуренных сигарет. Включается токсический фактор, который приводит к утомляемости вплоть до изнеможения. В этот же вариант попадают и те, кто думает, что сможет бросить курить в любой момент. "Вот надоест - и брошу" - думают они. Дудки! Не бросите! И то, что на спор с товарищем, вы не курили месяц, не значит, что вы так же легко можете завязать с сигаретой совсем. Еще раз повторяюсь: курение - это болезнь, курение - это вид наркомании.</a:t>
            </a:r>
            <a:endParaRPr lang="ru-RU" sz="2900" dirty="0">
              <a:solidFill>
                <a:srgbClr val="FFFF00"/>
              </a:solidFill>
            </a:endParaRPr>
          </a:p>
        </p:txBody>
      </p:sp>
      <p:pic>
        <p:nvPicPr>
          <p:cNvPr id="5" name="Рисунок 4" descr="i (9).jpg"/>
          <p:cNvPicPr>
            <a:picLocks noChangeAspect="1"/>
          </p:cNvPicPr>
          <p:nvPr/>
        </p:nvPicPr>
        <p:blipFill>
          <a:blip r:embed="rId2" cstate="print"/>
          <a:stretch>
            <a:fillRect/>
          </a:stretch>
        </p:blipFill>
        <p:spPr>
          <a:xfrm>
            <a:off x="755576" y="4725144"/>
            <a:ext cx="2407948" cy="1584176"/>
          </a:xfrm>
          <a:prstGeom prst="rect">
            <a:avLst/>
          </a:prstGeom>
          <a:ln>
            <a:noFill/>
          </a:ln>
          <a:effectLst>
            <a:softEdge rad="112500"/>
          </a:effectLst>
        </p:spPr>
      </p:pic>
      <p:pic>
        <p:nvPicPr>
          <p:cNvPr id="6" name="Рисунок 5" descr="i (8).jpg"/>
          <p:cNvPicPr>
            <a:picLocks noChangeAspect="1"/>
          </p:cNvPicPr>
          <p:nvPr/>
        </p:nvPicPr>
        <p:blipFill>
          <a:blip r:embed="rId3" cstate="print"/>
          <a:stretch>
            <a:fillRect/>
          </a:stretch>
        </p:blipFill>
        <p:spPr>
          <a:xfrm>
            <a:off x="3203848" y="4797152"/>
            <a:ext cx="2304256" cy="1838502"/>
          </a:xfrm>
          <a:prstGeom prst="rect">
            <a:avLst/>
          </a:prstGeom>
          <a:ln>
            <a:noFill/>
          </a:ln>
          <a:effectLst>
            <a:softEdge rad="112500"/>
          </a:effectLst>
        </p:spPr>
      </p:pic>
      <p:pic>
        <p:nvPicPr>
          <p:cNvPr id="8" name="Рисунок 7" descr="i (4).jpg"/>
          <p:cNvPicPr>
            <a:picLocks noChangeAspect="1"/>
          </p:cNvPicPr>
          <p:nvPr/>
        </p:nvPicPr>
        <p:blipFill>
          <a:blip r:embed="rId4" cstate="print"/>
          <a:stretch>
            <a:fillRect/>
          </a:stretch>
        </p:blipFill>
        <p:spPr>
          <a:xfrm>
            <a:off x="5796136" y="4869160"/>
            <a:ext cx="2160240" cy="162018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0_big.jpg"/>
          <p:cNvPicPr>
            <a:picLocks noGrp="1" noChangeAspect="1"/>
          </p:cNvPicPr>
          <p:nvPr>
            <p:ph sz="quarter" idx="13"/>
          </p:nvPr>
        </p:nvPicPr>
        <p:blipFill>
          <a:blip r:embed="rId2" cstate="print"/>
          <a:stretch>
            <a:fillRect/>
          </a:stretch>
        </p:blipFill>
        <p:spPr>
          <a:xfrm>
            <a:off x="755576" y="620688"/>
            <a:ext cx="3810000" cy="2857500"/>
          </a:xfrm>
          <a:prstGeom prst="rect">
            <a:avLst/>
          </a:prstGeom>
          <a:ln>
            <a:noFill/>
          </a:ln>
          <a:effectLst>
            <a:softEdge rad="112500"/>
          </a:effectLst>
        </p:spPr>
      </p:pic>
      <p:pic>
        <p:nvPicPr>
          <p:cNvPr id="5" name="Рисунок 4" descr="1361606105_smoking-kids.jpg"/>
          <p:cNvPicPr>
            <a:picLocks noChangeAspect="1"/>
          </p:cNvPicPr>
          <p:nvPr/>
        </p:nvPicPr>
        <p:blipFill>
          <a:blip r:embed="rId3" cstate="print"/>
          <a:stretch>
            <a:fillRect/>
          </a:stretch>
        </p:blipFill>
        <p:spPr>
          <a:xfrm>
            <a:off x="4788024" y="3573016"/>
            <a:ext cx="3954016" cy="2965512"/>
          </a:xfrm>
          <a:prstGeom prst="rect">
            <a:avLst/>
          </a:prstGeom>
          <a:ln>
            <a:noFill/>
          </a:ln>
          <a:effectLst>
            <a:softEdge rad="112500"/>
          </a:effectLst>
        </p:spPr>
      </p:pic>
      <p:pic>
        <p:nvPicPr>
          <p:cNvPr id="6" name="Рисунок 5" descr="1291148962_ktotut.net_the_bet3.jpg"/>
          <p:cNvPicPr>
            <a:picLocks noChangeAspect="1"/>
          </p:cNvPicPr>
          <p:nvPr/>
        </p:nvPicPr>
        <p:blipFill>
          <a:blip r:embed="rId4" cstate="print"/>
          <a:stretch>
            <a:fillRect/>
          </a:stretch>
        </p:blipFill>
        <p:spPr>
          <a:xfrm>
            <a:off x="467544" y="3501008"/>
            <a:ext cx="4356040" cy="3024336"/>
          </a:xfrm>
          <a:prstGeom prst="rect">
            <a:avLst/>
          </a:prstGeom>
          <a:ln>
            <a:noFill/>
          </a:ln>
          <a:effectLst>
            <a:softEdge rad="112500"/>
          </a:effectLst>
        </p:spPr>
      </p:pic>
      <p:pic>
        <p:nvPicPr>
          <p:cNvPr id="7" name="Рисунок 6" descr="435201_44285.jpg"/>
          <p:cNvPicPr>
            <a:picLocks noChangeAspect="1"/>
          </p:cNvPicPr>
          <p:nvPr/>
        </p:nvPicPr>
        <p:blipFill>
          <a:blip r:embed="rId5" cstate="print"/>
          <a:stretch>
            <a:fillRect/>
          </a:stretch>
        </p:blipFill>
        <p:spPr>
          <a:xfrm>
            <a:off x="5076056" y="116632"/>
            <a:ext cx="3312368" cy="3547288"/>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87624" y="188640"/>
            <a:ext cx="6400800" cy="3489568"/>
          </a:xfrm>
        </p:spPr>
        <p:txBody>
          <a:bodyPr>
            <a:noAutofit/>
          </a:bodyPr>
          <a:lstStyle/>
          <a:p>
            <a:pPr marL="45720" indent="0">
              <a:buNone/>
            </a:pPr>
            <a:r>
              <a:rPr lang="ru-RU" sz="2800" dirty="0" smtClean="0">
                <a:solidFill>
                  <a:srgbClr val="FFFF00"/>
                </a:solidFill>
              </a:rPr>
              <a:t>Табак-это злейший враг красоты ,это ускоритель старения.</a:t>
            </a:r>
          </a:p>
          <a:p>
            <a:pPr marL="45720" indent="0">
              <a:buNone/>
            </a:pPr>
            <a:r>
              <a:rPr lang="ru-RU" sz="2800" dirty="0" smtClean="0">
                <a:solidFill>
                  <a:srgbClr val="FFFF00"/>
                </a:solidFill>
              </a:rPr>
              <a:t>Курение </a:t>
            </a:r>
            <a:r>
              <a:rPr lang="ru-RU" sz="2800" dirty="0" err="1" smtClean="0">
                <a:solidFill>
                  <a:srgbClr val="FFFF00"/>
                </a:solidFill>
              </a:rPr>
              <a:t>женщины,готовящейся</a:t>
            </a:r>
            <a:r>
              <a:rPr lang="ru-RU" sz="2800" dirty="0" smtClean="0">
                <a:solidFill>
                  <a:srgbClr val="FFFF00"/>
                </a:solidFill>
              </a:rPr>
              <a:t> стать </a:t>
            </a:r>
            <a:r>
              <a:rPr lang="ru-RU" sz="2800" dirty="0" err="1" smtClean="0">
                <a:solidFill>
                  <a:srgbClr val="FFFF00"/>
                </a:solidFill>
              </a:rPr>
              <a:t>матерью,это</a:t>
            </a:r>
            <a:r>
              <a:rPr lang="ru-RU" sz="2800" dirty="0" smtClean="0">
                <a:solidFill>
                  <a:srgbClr val="FFFF00"/>
                </a:solidFill>
              </a:rPr>
              <a:t> двойной </a:t>
            </a:r>
            <a:r>
              <a:rPr lang="ru-RU" sz="2800" dirty="0" err="1" smtClean="0">
                <a:solidFill>
                  <a:srgbClr val="FFFF00"/>
                </a:solidFill>
              </a:rPr>
              <a:t>вред:и</a:t>
            </a:r>
            <a:r>
              <a:rPr lang="ru-RU" sz="2800" dirty="0" smtClean="0">
                <a:solidFill>
                  <a:srgbClr val="FFFF00"/>
                </a:solidFill>
              </a:rPr>
              <a:t> себе и своему будущему ребенку.</a:t>
            </a:r>
          </a:p>
          <a:p>
            <a:pPr marL="45720" indent="0">
              <a:buNone/>
            </a:pPr>
            <a:r>
              <a:rPr lang="ru-RU" sz="2800" dirty="0" smtClean="0">
                <a:solidFill>
                  <a:srgbClr val="FFFF00"/>
                </a:solidFill>
              </a:rPr>
              <a:t>Табак-это наиболее </a:t>
            </a:r>
            <a:r>
              <a:rPr lang="ru-RU" sz="2800" dirty="0" err="1" smtClean="0">
                <a:solidFill>
                  <a:srgbClr val="FFFF00"/>
                </a:solidFill>
              </a:rPr>
              <a:t>дешевый,наиболее</a:t>
            </a:r>
            <a:r>
              <a:rPr lang="ru-RU" sz="2800" dirty="0" smtClean="0">
                <a:solidFill>
                  <a:srgbClr val="FFFF00"/>
                </a:solidFill>
              </a:rPr>
              <a:t> «мягкий» </a:t>
            </a:r>
            <a:r>
              <a:rPr lang="ru-RU" sz="2800" dirty="0" err="1" smtClean="0">
                <a:solidFill>
                  <a:srgbClr val="FFFF00"/>
                </a:solidFill>
              </a:rPr>
              <a:t>наркотик,тяжелые</a:t>
            </a:r>
            <a:r>
              <a:rPr lang="ru-RU" sz="2800" dirty="0" smtClean="0">
                <a:solidFill>
                  <a:srgbClr val="FFFF00"/>
                </a:solidFill>
              </a:rPr>
              <a:t> последствия применения которого сразу бывают </a:t>
            </a:r>
            <a:r>
              <a:rPr lang="ru-RU" sz="2800" dirty="0" err="1" smtClean="0">
                <a:solidFill>
                  <a:srgbClr val="FFFF00"/>
                </a:solidFill>
              </a:rPr>
              <a:t>незаметны,а</a:t>
            </a:r>
            <a:r>
              <a:rPr lang="ru-RU" sz="2800" dirty="0" smtClean="0">
                <a:solidFill>
                  <a:srgbClr val="FFFF00"/>
                </a:solidFill>
              </a:rPr>
              <a:t> проявляются в более или менее отдаленном </a:t>
            </a:r>
            <a:r>
              <a:rPr lang="ru-RU" sz="2800" dirty="0" err="1" smtClean="0">
                <a:solidFill>
                  <a:srgbClr val="FFFF00"/>
                </a:solidFill>
              </a:rPr>
              <a:t>будущем,что</a:t>
            </a:r>
            <a:r>
              <a:rPr lang="ru-RU" sz="2800" dirty="0" smtClean="0">
                <a:solidFill>
                  <a:srgbClr val="FFFF00"/>
                </a:solidFill>
              </a:rPr>
              <a:t> и создает иллюзию его безвредности.</a:t>
            </a:r>
          </a:p>
          <a:p>
            <a:pPr marL="45720" indent="0">
              <a:buNone/>
            </a:pPr>
            <a:r>
              <a:rPr lang="ru-RU" sz="2800" dirty="0" smtClean="0">
                <a:solidFill>
                  <a:srgbClr val="FFFF00"/>
                </a:solidFill>
              </a:rPr>
              <a:t>(</a:t>
            </a:r>
            <a:r>
              <a:rPr lang="ru-RU" sz="2800" dirty="0" err="1" smtClean="0">
                <a:solidFill>
                  <a:srgbClr val="FFFF00"/>
                </a:solidFill>
              </a:rPr>
              <a:t>В.Бахур</a:t>
            </a:r>
            <a:r>
              <a:rPr lang="ru-RU" sz="2800" dirty="0" smtClean="0">
                <a:solidFill>
                  <a:srgbClr val="FFFF00"/>
                </a:solidFill>
              </a:rPr>
              <a:t>-ДМН)                                           </a:t>
            </a:r>
            <a:r>
              <a:rPr lang="ru-RU" sz="2800" dirty="0" smtClean="0"/>
              <a:t>            </a:t>
            </a:r>
            <a:endParaRPr lang="ru-RU" sz="2800" dirty="0"/>
          </a:p>
        </p:txBody>
      </p:sp>
    </p:spTree>
    <p:extLst>
      <p:ext uri="{BB962C8B-B14F-4D97-AF65-F5344CB8AC3E}">
        <p14:creationId xmlns="" xmlns:p14="http://schemas.microsoft.com/office/powerpoint/2010/main" val="3196341294"/>
      </p:ext>
    </p:extLst>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371</TotalTime>
  <Words>3908</Words>
  <Application>Microsoft Office PowerPoint</Application>
  <PresentationFormat>Экран (4:3)</PresentationFormat>
  <Paragraphs>105</Paragraphs>
  <Slides>68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68</vt:i4>
      </vt:variant>
    </vt:vector>
  </HeadingPairs>
  <TitlesOfParts>
    <vt:vector size="69" baseType="lpstr">
      <vt:lpstr>Горизонт</vt:lpstr>
      <vt:lpstr>Жизнь без сигарет.</vt:lpstr>
      <vt:lpstr>Слайд 2</vt:lpstr>
      <vt:lpstr>Слайд 3</vt:lpstr>
      <vt:lpstr>Слайд 4</vt:lpstr>
      <vt:lpstr>Слайд 5</vt:lpstr>
      <vt:lpstr>Слайд 6</vt:lpstr>
      <vt:lpstr>Слайд 7</vt:lpstr>
      <vt:lpstr>Слайд 8</vt:lpstr>
      <vt:lpstr>Слайд 9</vt:lpstr>
      <vt:lpstr>Слайд 10</vt:lpstr>
      <vt:lpstr>Какой вред наносит курение женскому организму?</vt:lpstr>
      <vt:lpstr>Слайд 12</vt:lpstr>
      <vt:lpstr>Слайд 13</vt:lpstr>
      <vt:lpstr>Откуда появился табак?</vt:lpstr>
      <vt:lpstr>Слайд 15</vt:lpstr>
      <vt:lpstr>Слайд 16</vt:lpstr>
      <vt:lpstr>Слайд 17</vt:lpstr>
      <vt:lpstr>Слайд 18</vt:lpstr>
      <vt:lpstr>Слайд 19</vt:lpstr>
      <vt:lpstr>Слайд 20</vt:lpstr>
      <vt:lpstr>Слайд 21</vt:lpstr>
      <vt:lpstr>Слайд 22</vt:lpstr>
      <vt:lpstr>Слайд 23</vt:lpstr>
      <vt:lpstr>Из чего состоит табачный дым?</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Что означает пассивное курение?</vt:lpstr>
      <vt:lpstr>Слайд 36</vt:lpstr>
      <vt:lpstr>Слайд 37</vt:lpstr>
      <vt:lpstr>Слайд 38</vt:lpstr>
      <vt:lpstr>Какое влияния оказывает табачный дым на организм человека?</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Как бросить курить?</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          Вывод</vt:lpstr>
      <vt:lpstr>Слайд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Жизнь без сигарет</dc:title>
  <dc:creator>Ученик</dc:creator>
  <cp:lastModifiedBy>.</cp:lastModifiedBy>
  <cp:revision>53</cp:revision>
  <dcterms:modified xsi:type="dcterms:W3CDTF">2014-04-10T13:30:29Z</dcterms:modified>
</cp:coreProperties>
</file>