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6" r:id="rId11"/>
    <p:sldId id="266" r:id="rId12"/>
    <p:sldId id="277" r:id="rId13"/>
    <p:sldId id="267" r:id="rId14"/>
    <p:sldId id="275" r:id="rId15"/>
    <p:sldId id="268" r:id="rId16"/>
    <p:sldId id="278" r:id="rId17"/>
    <p:sldId id="284" r:id="rId18"/>
    <p:sldId id="269" r:id="rId19"/>
    <p:sldId id="270" r:id="rId20"/>
    <p:sldId id="279" r:id="rId21"/>
    <p:sldId id="271" r:id="rId22"/>
    <p:sldId id="280" r:id="rId23"/>
    <p:sldId id="272" r:id="rId24"/>
    <p:sldId id="281" r:id="rId25"/>
    <p:sldId id="273" r:id="rId26"/>
    <p:sldId id="282" r:id="rId27"/>
    <p:sldId id="274" r:id="rId28"/>
    <p:sldId id="283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A"/>
    <a:srgbClr val="0038A8"/>
    <a:srgbClr val="FFFFFF"/>
    <a:srgbClr val="060856"/>
    <a:srgbClr val="001F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 snapToGrid="0">
      <p:cViewPr varScale="1">
        <p:scale>
          <a:sx n="80" d="100"/>
          <a:sy n="80" d="100"/>
        </p:scale>
        <p:origin x="22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532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853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7493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915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0288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337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716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26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222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17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480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58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413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357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90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827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accent1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2B46A-959A-441A-8C15-9D84D330AAA2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1460D35-98C3-44CF-BA3B-C1F271004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711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4825" y="1604712"/>
            <a:ext cx="789622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Башҡорт</a:t>
            </a:r>
            <a: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теленең</a:t>
            </a:r>
            <a: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өн</a:t>
            </a:r>
            <a: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хәрефтәре</a:t>
            </a:r>
            <a: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8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(звуки речи и буквы </a:t>
            </a:r>
          </a:p>
          <a:p>
            <a:pPr algn="ctr"/>
            <a:r>
              <a:rPr lang="ru-RU" sz="48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башкирского языка) </a:t>
            </a:r>
          </a:p>
        </p:txBody>
      </p:sp>
    </p:spTree>
    <p:extLst>
      <p:ext uri="{BB962C8B-B14F-4D97-AF65-F5344CB8AC3E}">
        <p14:creationId xmlns:p14="http://schemas.microsoft.com/office/powerpoint/2010/main" val="2784912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718" y="526883"/>
            <a:ext cx="758891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[о].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Огубленный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гласный звук заднего ряда.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данного звука по сравнению с русским характерна краткость. Например: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мука, 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тот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держи; рус. 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тот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[ө].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Губной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переднерядный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звук. Характеризуется большей открытостью, хотя звучание его и сосредоточено главным образом в надгортанном резонаторе.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Данный звук есть и в английском языке. Например: </a:t>
            </a:r>
            <a:r>
              <a:rPr lang="ru-RU" sz="28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өй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дом; англ. </a:t>
            </a:r>
            <a:r>
              <a:rPr lang="ru-RU" sz="28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bird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птица; </a:t>
            </a:r>
            <a:r>
              <a:rPr lang="ru-RU" sz="28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бөгөн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сегодня; </a:t>
            </a:r>
            <a:r>
              <a:rPr lang="ru-RU" sz="28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англ.</a:t>
            </a:r>
            <a:r>
              <a:rPr lang="ru-RU" sz="28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первый.</a:t>
            </a:r>
          </a:p>
        </p:txBody>
      </p:sp>
    </p:spTree>
    <p:extLst>
      <p:ext uri="{BB962C8B-B14F-4D97-AF65-F5344CB8AC3E}">
        <p14:creationId xmlns:p14="http://schemas.microsoft.com/office/powerpoint/2010/main" val="2786162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573" y="281237"/>
            <a:ext cx="804010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у].</a:t>
            </a:r>
            <a:r>
              <a:rPr lang="ru-RU" sz="26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Гласный звук [у] заднего ряда, </a:t>
            </a:r>
            <a:r>
              <a:rPr lang="ru-RU" sz="2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огубленный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долгий, верхнего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подъема. Звук [у] в башкирском языке в начале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между согласными произносится как русский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у], а между гласными 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середине слова и в конце слова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ў [w]. Например: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урам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улица,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ҡурай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курай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</a:p>
          <a:p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тау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гора,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тауыҡ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курица.</a:t>
            </a:r>
            <a:b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[ү].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Губной </a:t>
            </a:r>
            <a:r>
              <a:rPr lang="ru-RU" sz="2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переднерядный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Данный звук есть в английском и немецком языках. Звук [ү] в начале слова и между согласными произносится как [у] мягкое, а между гласными и в конце слова, как ү[w], т.е. примерно как немецкое и английское [u]. 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26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үлән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трава,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кеүек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как; англ. </a:t>
            </a:r>
          </a:p>
          <a:p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throw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бросать, кидать.</a:t>
            </a:r>
          </a:p>
        </p:txBody>
      </p:sp>
    </p:spTree>
    <p:extLst>
      <p:ext uri="{BB962C8B-B14F-4D97-AF65-F5344CB8AC3E}">
        <p14:creationId xmlns:p14="http://schemas.microsoft.com/office/powerpoint/2010/main" val="2752533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040" y="477253"/>
            <a:ext cx="739039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[ы].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Звук [ы] похож на заударный русский [ы]: </a:t>
            </a:r>
          </a:p>
          <a:p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тын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тихо, </a:t>
            </a:r>
            <a:r>
              <a:rPr lang="ru-RU" sz="28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ысыҡ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роса.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для данного звука по сравнению с русским характерна краткость.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28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этот; рус. 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тыл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тыква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[э].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Переднерядный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негубной звук. В открытых слогах, особенно под ударением, мало чем отличается от остальных гласных с нормальной долготой, хотя и считается по сравнению с ними кратким. Для данного звука по сравнению с русским характерна краткость. Например: </a:t>
            </a:r>
            <a:r>
              <a:rPr lang="ru-RU" sz="28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раньше; рус. 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эпоха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электрик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8904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884" y="585538"/>
            <a:ext cx="736332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[ә].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Широкий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переднерядный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долгий.                   При произношении звука [ә] язык почти не поднимается, челюсть опускается вниз; опустите кончик языка к нижним зубам и Вы получите звук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[ә]. Гласный [ә] переднего ряда более открытый, чем русский 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[э].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Данный звук есть и в английском языке. Примеры: </a:t>
            </a:r>
            <a:r>
              <a:rPr lang="ru-RU" sz="3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32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әсәй</a:t>
            </a:r>
            <a:r>
              <a:rPr lang="ru-RU" sz="3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мать, </a:t>
            </a:r>
            <a:r>
              <a:rPr lang="ru-RU" sz="32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әкиәт</a:t>
            </a:r>
            <a:r>
              <a:rPr lang="ru-RU" sz="3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сказка; англ. </a:t>
            </a:r>
            <a:r>
              <a:rPr lang="ru-RU" sz="32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ru-RU" sz="3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благодарность, </a:t>
            </a:r>
            <a:endParaRPr lang="ru-RU" sz="32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bag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сумка. </a:t>
            </a:r>
          </a:p>
        </p:txBody>
      </p:sp>
    </p:spTree>
    <p:extLst>
      <p:ext uri="{BB962C8B-B14F-4D97-AF65-F5344CB8AC3E}">
        <p14:creationId xmlns:p14="http://schemas.microsoft.com/office/powerpoint/2010/main" val="3177020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735" y="1353553"/>
            <a:ext cx="77879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Тартынҡы</a:t>
            </a:r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</a:t>
            </a:r>
            <a:r>
              <a:rPr lang="ru-RU" sz="4400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өндәр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pPr algn="ctr"/>
            <a:r>
              <a:rPr lang="ru-RU" sz="4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(согласные звуки).  </a:t>
            </a:r>
            <a:br>
              <a:rPr lang="ru-RU" sz="4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</a:br>
            <a:r>
              <a:rPr lang="ru-RU" sz="4400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Тартынҡыларҙың</a:t>
            </a:r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дөрөҫ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</a:t>
            </a:r>
            <a:r>
              <a:rPr lang="ru-RU" sz="4400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әйтелеше</a:t>
            </a:r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(</a:t>
            </a:r>
            <a:r>
              <a:rPr lang="ru-RU" sz="4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правильное произношение </a:t>
            </a:r>
            <a:endParaRPr lang="ru-RU" sz="4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согласных </a:t>
            </a:r>
            <a:r>
              <a:rPr lang="ru-RU" sz="4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звуков).</a:t>
            </a:r>
          </a:p>
        </p:txBody>
      </p:sp>
    </p:spTree>
    <p:extLst>
      <p:ext uri="{BB962C8B-B14F-4D97-AF65-F5344CB8AC3E}">
        <p14:creationId xmlns:p14="http://schemas.microsoft.com/office/powerpoint/2010/main" val="2869608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321" y="1198145"/>
            <a:ext cx="78877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башкирском языке 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согласных:          </a:t>
            </a:r>
          </a:p>
          <a:p>
            <a:pPr algn="ctr"/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б, в, г, ғ, д, ҙ, ж, з, и, к, ҡ, л, м, н, </a:t>
            </a:r>
            <a:endParaRPr lang="ru-RU" sz="3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ң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р, с, ҫ, т, ф, х, һ, ц, ч, ш, щ.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Согласные ц, щ, ч употребляются только 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заимствованных из русского языка словах.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согласные звуки, кроме специфических башкирских (ғ, ҙ, ҫ, ҡ, ң, һ), произносятся так же, как и в русском языке.</a:t>
            </a:r>
          </a:p>
        </p:txBody>
      </p:sp>
    </p:spTree>
    <p:extLst>
      <p:ext uri="{BB962C8B-B14F-4D97-AF65-F5344CB8AC3E}">
        <p14:creationId xmlns:p14="http://schemas.microsoft.com/office/powerpoint/2010/main" val="4157769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751" y="432133"/>
            <a:ext cx="842812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[б].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Звонкий звук [б] соответствует русскому звуку [б],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произносится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более мягко. Звук [б] произносится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напряжения плавным размыканием сомкнутых губ.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Губы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следует мягко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сомкнуть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несколько задержать в сомкнутом положении.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напоре струи воздуха разомкнуть и выпустить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воздух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рот. Например: 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баҙар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базар, </a:t>
            </a:r>
          </a:p>
          <a:p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бөҙрә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кудрявый; рус. 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небо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берет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[в].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Данная буква в башкирском языке служит для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обозначения двух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звуков: [в] и [ў] = [w]. [в] соответствует звуку [в] в русских заимствованиях. Произнесение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достигается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некоторым напряжением губ. Нижняя губа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слегка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прижимается к верхним зубам, и в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образованную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щель проходит струя воздуха.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вагон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вертолет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2554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942" y="543426"/>
            <a:ext cx="730918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[ў] = [w]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Башкирский губной звонкий щелевой звук, образующийся работой обеих губ при вибрации голосовых связок, артикуляционно-акустически отличается от своего русского соответствия ослаблением смычки и плавным звучанием, очень близким к [ў] = [w]. Аналогичного звука в русском языке нет. При произнесении напряженные губы выдвигаются вперед, сильно округляются, струя воздуха с силой проходит через образованную губами щель, и уголки рта быстро и энергично раздвигаются, примерно так, как при произношении русского [у] в сочетании «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уа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». Данный звук есть и в английском языке. Например: 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башк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ваҡыт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время,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ваҡиға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событие; англ.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when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когда,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west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запад.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144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5" y="497306"/>
            <a:ext cx="809625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[г].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Среднеязычный звонкий смычный согласный 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произносится почти так же, как русский звук [г], 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менее напряженно. Например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гөл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цветок; рус. 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гараж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[ғ].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Звук [ғ] глубокозаднеязычный звонкий щелевой. Произносится без напряжения, плавно при опущенном 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мягком небе, почти смыкающемся с поднятой вверх задней частью спинки языка, где образуется щель. 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артикуляции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задняя часть спинки языка и язычок смыкаются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размыкаются, создавая конусообразную восходящую щель. 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ағай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старший брат, дядя, </a:t>
            </a:r>
            <a:endParaRPr lang="ru-RU" sz="26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Агиҙел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Агидель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3401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739" y="487781"/>
            <a:ext cx="823534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[д].</a:t>
            </a: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Звонкий звук соответствует русскому [д]. При произнесении кончик языка поднят и прижат к альвеолам, образуя 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преграду.Струя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воздуха с шумом разрывает эту преграду, и получается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звук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[д]. Например: </a:t>
            </a:r>
            <a:r>
              <a:rPr lang="ru-RU" sz="2600" i="1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башк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. </a:t>
            </a:r>
            <a:r>
              <a:rPr lang="ru-RU" sz="2600" i="1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дарыу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- лекарство, </a:t>
            </a:r>
            <a:r>
              <a:rPr lang="ru-RU" sz="2600" i="1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доға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- молитва;                    рус. домбра, дамба.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[ҙ].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Звонкий межзубный звук. В русском языке этот звук отсутствует. При произношении согласного [ҙ] язык распластан и не напряжен, кончик языка находится между зубами. Зубы неплотно прижимают язык. В эту щель проходит струя воздуха и образуется звук [ҙ].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Данный звук есть и в английском языке. Примеры: 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r>
              <a:rPr lang="ru-RU" sz="2600" i="1" u="sng" dirty="0" err="1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беҙ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мы; англ.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they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они.</a:t>
            </a:r>
          </a:p>
        </p:txBody>
      </p:sp>
    </p:spTree>
    <p:extLst>
      <p:ext uri="{BB962C8B-B14F-4D97-AF65-F5344CB8AC3E}">
        <p14:creationId xmlns:p14="http://schemas.microsoft.com/office/powerpoint/2010/main" val="2762277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250" y="371475"/>
            <a:ext cx="81153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Башкирский язык - один из древних и своеобразных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языков.В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отличие от других языков он полнее вобрал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себя звуковое богатство мира, в частности, башкирский язык отличается не только от русского, но и от других тюркских языков наличием специфических гласных и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cогласных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звуков 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ә, ө, ҫ, ң, ҙ, ҫ, һ, ҡ, ғ.</a:t>
            </a:r>
            <a:b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них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ә, ө, ҫ, ң, ҙ, ҫ, һ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сходны со звуками английского языка. 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.: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ә: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әсәй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- мать, англ. 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thank 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благодарность;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ө: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- дом, англ. 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bird 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птица;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ү: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үлән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трава, англ. 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throw 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бросать, кидать;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ң: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моң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мелодия, англ. 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thing 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вещь;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ҙ: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беҙ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мы, англ. 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there 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там;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ҫ: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кеҫә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карман, англ. 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think 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думать;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һ: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һауа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воздух, англ. </a:t>
            </a:r>
            <a:r>
              <a:rPr lang="en-U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heart 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сердце.</a:t>
            </a:r>
          </a:p>
        </p:txBody>
      </p:sp>
    </p:spTree>
    <p:extLst>
      <p:ext uri="{BB962C8B-B14F-4D97-AF65-F5344CB8AC3E}">
        <p14:creationId xmlns:p14="http://schemas.microsoft.com/office/powerpoint/2010/main" val="2563505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5" y="283745"/>
            <a:ext cx="851835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[ж].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Соответствует русскому звуку [ж]. При произнесении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передняя часть языка поднята к небу. Например: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журнал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бажа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свояк.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[з].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Соответствует русскому звуку [з]. Это достигается некоторым напряжением языка. Кончик языка находится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против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альвеол.Струя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воздуха с трением проходит через желобок, образующийся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передней частью языка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альвеолами.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24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заман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время; рус. 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замечание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[й].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Соответствует русскому звуку [й]. При произнесении средняя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языка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поднимается к нёбу, воздух выпускается с напряжением,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при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этом слышится шум. Например: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башк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йылан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змея, </a:t>
            </a:r>
          </a:p>
          <a:p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йылы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теплый.</a:t>
            </a:r>
          </a:p>
        </p:txBody>
      </p:sp>
    </p:spTree>
    <p:extLst>
      <p:ext uri="{BB962C8B-B14F-4D97-AF65-F5344CB8AC3E}">
        <p14:creationId xmlns:p14="http://schemas.microsoft.com/office/powerpoint/2010/main" val="8470348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520" y="804547"/>
            <a:ext cx="858222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[к].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Глухой среднеязычный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слабосмычный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согласный [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к] произносится почти так же, как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 [к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], плавно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без особого напряжения.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осуществляется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некоторым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напряжением языка.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Взрыв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осуществляется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результате смыкания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задней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части языка с мягким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нёбом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Например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кәрәк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надо, нужно;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картина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[ҡ].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Звук [ҡ] глубокозаднеязычный глухой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смычный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8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ҡурай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курай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ҡымыҙ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кумыс, </a:t>
            </a:r>
            <a:endParaRPr lang="ru-RU" sz="28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ҡыҙ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девушка.</a:t>
            </a:r>
          </a:p>
        </p:txBody>
      </p:sp>
    </p:spTree>
    <p:extLst>
      <p:ext uri="{BB962C8B-B14F-4D97-AF65-F5344CB8AC3E}">
        <p14:creationId xmlns:p14="http://schemas.microsoft.com/office/powerpoint/2010/main" val="798577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537412"/>
            <a:ext cx="746359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5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л].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Щелевой альвеолярно-нёбный сонант. Звук [л] соответствует русскому звуку [л], произносится плавно,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напряжения.При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произношении кончик языка следует приподнять к альвеолам.</a:t>
            </a:r>
            <a:b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башкирском языке мягкость согласных зависит от гласных. Рядом с мягкими гласными согласные произносятся мягко.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r>
              <a:rPr lang="ru-RU" sz="2600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Илдар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Ильдар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ләкин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но.</a:t>
            </a:r>
          </a:p>
          <a:p>
            <a:endParaRPr lang="ru-RU" sz="2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[м].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Соответствует русскому звуку [м]. Образуется размыканием свободно сомкнутых губ, обусловливающим ее шумность. Например: </a:t>
            </a:r>
            <a:r>
              <a:rPr lang="ru-RU" sz="26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красивый, </a:t>
            </a:r>
          </a:p>
          <a:p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мәктәп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школа; рус. 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мама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малина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77090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819" y="513348"/>
            <a:ext cx="791230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[</a:t>
            </a: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н].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Щелевой альвеолярно-нёбный носовой сонант, произносится без напряжения и плавно. Звук [н] соответствует русскому [н]. При произнесении кончик языка следует приподнять к альвеолам. Например: </a:t>
            </a:r>
            <a:r>
              <a:rPr lang="ru-RU" sz="2600" i="1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башк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.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никах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брак,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наҙ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ласка; рус. 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ночь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, 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ночлег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.</a:t>
            </a:r>
          </a:p>
          <a:p>
            <a:endParaRPr lang="ru-RU" sz="2600" dirty="0">
              <a:solidFill>
                <a:srgbClr val="002060"/>
              </a:solidFill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[ң].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Глубокозаднеязычный смычный носовой согласный. При образовании этого звука корень языка и язычок опираются о мягкое нёбо и закрывают выход воздуха через рот; воздушная струя направляется в нос и образуется звук [ң] с носовым 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характером.Звук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[ң] есть и в английском языке.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2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миңә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мне,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беҙҙең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наш,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моң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мелодия; англ.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thing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вещь, предмет,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благодарность.</a:t>
            </a:r>
          </a:p>
        </p:txBody>
      </p:sp>
    </p:spTree>
    <p:extLst>
      <p:ext uri="{BB962C8B-B14F-4D97-AF65-F5344CB8AC3E}">
        <p14:creationId xmlns:p14="http://schemas.microsoft.com/office/powerpoint/2010/main" val="7316673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526382"/>
            <a:ext cx="854392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[п].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Глухой звук [п] соответствует русскому звуку [п].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Произнесение звука достигается некоторым напряжением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губ.Звук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образуется путем энергичного мгновенного размыкания сомкнутых губ при значительном мышечном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напряжении, при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этом струя воздуха с силой вырывается наружу, создавая взрывоподобный шум, который образуется над зубами.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ҡапҡа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ворота; рус. 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парта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[р].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Переднеязычный согласный звук произносится без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напряжения при сближении слегка приподнятого кончика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языка с альвеолами или передней частью твердого нёба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благодаря еле уловимому колебанию кончика языка под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давлением воздушной струи.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ҡыяр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огурец, </a:t>
            </a:r>
            <a:r>
              <a:rPr lang="ru-RU" sz="24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есть; рус. 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роман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ракета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61639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2435" y="176686"/>
            <a:ext cx="796548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[с].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Переднеязычный зубно-небный щелевой согласный похож на русский звук [с]. Кончик языка находится против альвеол, струя воздуха с трением проходит через желобок, образующийся между передней частью языка и альвеолой. Звук [с] произносится вяло,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но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значительно более напряженно, чем [ҫ]. Например: 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башк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һандуғас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соловей,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сәскә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цветок; рус. 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сани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, 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сказка</a:t>
            </a:r>
          </a:p>
          <a:p>
            <a:endParaRPr lang="ru-RU" sz="2400" i="1" u="sng" dirty="0">
              <a:solidFill>
                <a:srgbClr val="002060"/>
              </a:solidFill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[ҫ].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Глухой межзубный звук. В русском языке этот звук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отсутствует.При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произношении согласного [ҫ] язык распластан и не напряжен. Кончик языка следует поставить к режущему краю верхних передних зубов.   Зубы неплотно прижимают язык. В эту щель проходит струя воздуха и образуется звук [ҫ]. Звук [ҫ] имеет «шепелявый» характер, а не «свистящий».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Данный звук есть и в английском языке. Например: 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кеҫә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карман; англ.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think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думать.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6431773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7543" y="645195"/>
            <a:ext cx="797740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5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т].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Соответствует русскому звуку [т]. При произношении </a:t>
            </a: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звука [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т] кончик языка, образуя полную преграду, прижат к задней стороне передних верхних зубов. Струя воздуха с </a:t>
            </a: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шумом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разрывает эту преграду и получается звук [т]. Например: </a:t>
            </a:r>
            <a:r>
              <a:rPr lang="ru-RU" sz="2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2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тамыр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корень,  </a:t>
            </a:r>
            <a:r>
              <a:rPr lang="ru-RU" sz="22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тарих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история; рус. 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топор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[ф].</a:t>
            </a:r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Соответствует русскому звуку [ф]. Звук достигается некоторым напряжением губ. Нижняя губа слегка прижимается </a:t>
            </a: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верхним зубам, и в образованную щель проходит струя воздуха. Например: </a:t>
            </a:r>
            <a:r>
              <a:rPr lang="ru-RU" sz="2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2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сифат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прилагательное, </a:t>
            </a:r>
            <a:endParaRPr lang="ru-RU" sz="22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саф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чистый; рус. 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ферма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морфология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[х].</a:t>
            </a:r>
            <a:r>
              <a:rPr lang="ru-RU" sz="22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Башкирский звук [х] произносится в более задней артикуляции и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с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сильным придыханием, чем русский [х]. Например: </a:t>
            </a:r>
            <a:r>
              <a:rPr lang="ru-RU" sz="2200" i="1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башк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. </a:t>
            </a:r>
            <a:r>
              <a:rPr lang="ru-RU" sz="22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халыҡ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народ, 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хата 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ошибка,   </a:t>
            </a:r>
            <a:r>
              <a:rPr lang="ru-RU" sz="2200" i="1" u="sng" dirty="0" err="1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хикәйә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 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- рассказ; рус. 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хата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, </a:t>
            </a:r>
            <a:r>
              <a:rPr lang="ru-RU" sz="2200" i="1" u="sng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хижина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73361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0577" y="772026"/>
            <a:ext cx="74094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[һ].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Такого звука в русском языке нет. [һ] - плавный гортанный глухой звук, хоть и напоминает [х], но в отличие от него представляет собой легкий, почти беззвучный выдох через суженую глотку с еле заметным участием голоса, без участия языка, в отличие от русского [х].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Язык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имеет определенного положения и принимает положение, необходимое для произнесения следующего за этим звуком гласного. Задняя часть языка не поднимается близко к мягкому небу, иначе получится русский [х].Звук [һ] есть и в английском языке.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һауа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воздух, </a:t>
            </a:r>
          </a:p>
          <a:p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һаулыҡ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здоровье; </a:t>
            </a: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англ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heart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сердце, </a:t>
            </a:r>
            <a:r>
              <a:rPr lang="ru-RU" sz="24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hand</a:t>
            </a:r>
            <a:r>
              <a:rPr lang="ru-RU" sz="24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рука.</a:t>
            </a:r>
          </a:p>
        </p:txBody>
      </p:sp>
    </p:spTree>
    <p:extLst>
      <p:ext uri="{BB962C8B-B14F-4D97-AF65-F5344CB8AC3E}">
        <p14:creationId xmlns:p14="http://schemas.microsoft.com/office/powerpoint/2010/main" val="34938546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8202" y="788570"/>
            <a:ext cx="743551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[ц].</a:t>
            </a:r>
            <a:r>
              <a:rPr lang="ru-RU" sz="26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Данный звук в башкирских словах не употребляется, освоен благодаря заимствованиям из русского языка. Произносится как в русском языке.              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цирк, циркуль, цистерна.</a:t>
            </a:r>
          </a:p>
          <a:p>
            <a:endParaRPr lang="ru-RU" sz="2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[ч].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Представляет собой глухой </a:t>
            </a:r>
            <a:r>
              <a:rPr lang="ru-RU" sz="2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слабосмычный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твердонебный </a:t>
            </a:r>
            <a:r>
              <a:rPr lang="ru-RU" sz="2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переднесреднеязычный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согласный звук.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[ч] в исконно башкирских словах не употребляется, освоен сравнительно недавно благодаря заимствованиям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русского языка. Например: 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чех, </a:t>
            </a:r>
            <a:r>
              <a:rPr lang="ru-RU" sz="26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чечен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539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625" y="881313"/>
            <a:ext cx="6948237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[ш]</a:t>
            </a:r>
            <a:r>
              <a:rPr lang="ru-RU" sz="26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Твердонебный щелевой согласный звук соответствует русскому [ш]. При произнесении поднимается к небу передняя часть языка.    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 образуется без напряжения и взрыва. Например: </a:t>
            </a:r>
            <a:r>
              <a:rPr lang="ru-RU" sz="26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шаршау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занавес, </a:t>
            </a:r>
          </a:p>
          <a:p>
            <a:r>
              <a:rPr lang="ru-RU" sz="26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шаршамбы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среда; рус. 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шахматы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[щ].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Данный звук в башкирских словах 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употребляется, освоен благодаря заимствованиям из русского языка. Произносится как в русском языке. 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щетка.</a:t>
            </a:r>
            <a:b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718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3452" y="883820"/>
            <a:ext cx="6386072" cy="1983452"/>
          </a:xfrm>
        </p:spPr>
        <p:txBody>
          <a:bodyPr>
            <a:normAutofit fontScale="90000"/>
          </a:bodyPr>
          <a:lstStyle/>
          <a:p>
            <a:pPr algn="ctr"/>
            <a:r>
              <a:rPr lang="ru-RU" i="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Башҡорт</a:t>
            </a:r>
            <a:r>
              <a:rPr lang="ru-RU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алфавиты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(башкирский алфавит) 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3267" y="2309257"/>
            <a:ext cx="7285511" cy="3206220"/>
          </a:xfrm>
        </p:spPr>
        <p:txBody>
          <a:bodyPr>
            <a:noAutofit/>
          </a:bodyPr>
          <a:lstStyle/>
          <a:p>
            <a:pPr algn="ctr"/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Башкиры с древнейших времен пользовались руническим письмом, которое с принятием ислама было вытеснено арабской графикой.  </a:t>
            </a:r>
            <a:endParaRPr lang="ru-RU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1929 году арабская графика была заменена латинской, а с 1940 года </a:t>
            </a:r>
            <a:endParaRPr lang="ru-RU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башкиры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используют кириллицу.</a:t>
            </a:r>
          </a:p>
        </p:txBody>
      </p:sp>
    </p:spTree>
    <p:extLst>
      <p:ext uri="{BB962C8B-B14F-4D97-AF65-F5344CB8AC3E}">
        <p14:creationId xmlns:p14="http://schemas.microsoft.com/office/powerpoint/2010/main" val="238332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9813" y="773029"/>
            <a:ext cx="69843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Существующий ныне башкирский алфавит основан на русской графике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состоит из 42 букв. 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современной башкирской письменности употребляются все буквы русского алфавита с добавлением к ним особых знаков для специфических фонем: 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ө, ҫ, ң, ҙ, ҫ, һ, ҡ, ғ.</a:t>
            </a:r>
          </a:p>
        </p:txBody>
      </p:sp>
    </p:spTree>
    <p:extLst>
      <p:ext uri="{BB962C8B-B14F-4D97-AF65-F5344CB8AC3E}">
        <p14:creationId xmlns:p14="http://schemas.microsoft.com/office/powerpoint/2010/main" val="275426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17359" y="612107"/>
            <a:ext cx="6495293" cy="1321469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Порядок букв алфавита следующий:</a:t>
            </a: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4314703"/>
              </p:ext>
            </p:extLst>
          </p:nvPr>
        </p:nvGraphicFramePr>
        <p:xfrm>
          <a:off x="740442" y="2305052"/>
          <a:ext cx="6677526" cy="324451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088358"/>
                <a:gridCol w="1137484"/>
                <a:gridCol w="1112921"/>
                <a:gridCol w="1112921"/>
                <a:gridCol w="1112921"/>
                <a:gridCol w="1112921"/>
              </a:tblGrid>
              <a:tr h="463502"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Аа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Ее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Ҡҡ</a:t>
                      </a:r>
                      <a:endParaRPr lang="ru-RU" sz="2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Пп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Фф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</a:rPr>
                        <a:t>ь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</a:tr>
              <a:tr h="463502"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Бб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Ёё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Лл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Рр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Хх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Ыы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</a:tr>
              <a:tr h="463502"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Вв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Жж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Мм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Сс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Һһ</a:t>
                      </a:r>
                      <a:endParaRPr lang="ru-RU" sz="2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ъ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</a:tr>
              <a:tr h="463502"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Гг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Зз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Нн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ҫ</a:t>
                      </a:r>
                      <a:endParaRPr lang="ru-RU" sz="2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Цц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Ээ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</a:tr>
              <a:tr h="463502"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Ғғ</a:t>
                      </a:r>
                      <a:endParaRPr lang="ru-RU" sz="2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</a:rPr>
                        <a:t>Ии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ң</a:t>
                      </a:r>
                      <a:endParaRPr lang="ru-RU" sz="2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Тт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Чч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Әә</a:t>
                      </a:r>
                      <a:endParaRPr lang="ru-RU" sz="2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</a:tr>
              <a:tr h="463502"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Дд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Йй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Оо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Уу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Шш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Юю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</a:tr>
              <a:tr h="463502"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Ҙҙ</a:t>
                      </a:r>
                      <a:endParaRPr lang="ru-RU" sz="2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</a:rPr>
                        <a:t>Кк</a:t>
                      </a:r>
                      <a:endParaRPr lang="ru-RU" sz="2400" b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Өө</a:t>
                      </a:r>
                      <a:endParaRPr lang="ru-RU" sz="2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Үү</a:t>
                      </a:r>
                      <a:endParaRPr lang="ru-RU" sz="24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Щщ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</a:rPr>
                        <a:t>Яя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9397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8149" y="1275855"/>
            <a:ext cx="768667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33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42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букв:</a:t>
            </a:r>
            <a:b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гласных: </a:t>
            </a:r>
            <a:r>
              <a:rPr lang="ru-RU" sz="33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а, о, у, ы, ә, ө, ү, э(е), и;</a:t>
            </a:r>
            <a:br>
              <a:rPr lang="ru-RU" sz="33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 согласных: </a:t>
            </a:r>
            <a:r>
              <a:rPr lang="ru-RU" sz="3300" dirty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б, в, г, ғ, д, ҙ, ж, з, й, к, ҡ, </a:t>
            </a:r>
            <a:endParaRPr lang="ru-RU" sz="3300" dirty="0" smtClean="0">
              <a:solidFill>
                <a:srgbClr val="00589A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300" dirty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, м, н, ң, п, р, с, ҫ, т, ф, х, һ, ц, ч, ш, щ;</a:t>
            </a:r>
            <a:br>
              <a:rPr lang="ru-RU" sz="3300" dirty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solidFill>
                  <a:srgbClr val="00589A"/>
                </a:solidFill>
                <a:latin typeface="Times New Roman" pitchFamily="18" charset="0"/>
                <a:cs typeface="Times New Roman" pitchFamily="18" charset="0"/>
              </a:rPr>
              <a:t>ъ, ь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не обозначают звука;</a:t>
            </a:r>
            <a:b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буквы </a:t>
            </a:r>
            <a:r>
              <a:rPr lang="ru-RU" sz="33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е(</a:t>
            </a:r>
            <a:r>
              <a:rPr lang="ru-RU" sz="33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йэ</a:t>
            </a:r>
            <a:r>
              <a:rPr lang="ru-RU" sz="33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33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ё(</a:t>
            </a:r>
            <a:r>
              <a:rPr lang="ru-RU" sz="33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йо</a:t>
            </a:r>
            <a:r>
              <a:rPr lang="ru-RU" sz="33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33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ю(</a:t>
            </a:r>
            <a:r>
              <a:rPr lang="ru-RU" sz="33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йу</a:t>
            </a:r>
            <a:r>
              <a:rPr lang="ru-RU" sz="33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33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я(</a:t>
            </a:r>
            <a:r>
              <a:rPr lang="ru-RU" sz="33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йа</a:t>
            </a:r>
            <a:r>
              <a:rPr lang="ru-RU" sz="33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3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дифтонги, состоят из соединений звуков.</a:t>
            </a:r>
          </a:p>
        </p:txBody>
      </p:sp>
    </p:spTree>
    <p:extLst>
      <p:ext uri="{BB962C8B-B14F-4D97-AF65-F5344CB8AC3E}">
        <p14:creationId xmlns:p14="http://schemas.microsoft.com/office/powerpoint/2010/main" val="3214934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207" y="1588168"/>
            <a:ext cx="73788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Һуҙынҡы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өндәр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(гласные звуки). </a:t>
            </a:r>
          </a:p>
          <a:p>
            <a:pPr algn="ctr"/>
            <a:r>
              <a:rPr lang="ba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уҙынҡыларҙың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дөрөҫ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әйтелеше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(правильное произношение гласных звуков).</a:t>
            </a:r>
          </a:p>
        </p:txBody>
      </p:sp>
    </p:spTree>
    <p:extLst>
      <p:ext uri="{BB962C8B-B14F-4D97-AF65-F5344CB8AC3E}">
        <p14:creationId xmlns:p14="http://schemas.microsoft.com/office/powerpoint/2010/main" val="1544621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262" y="1141496"/>
            <a:ext cx="755833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- ә, у - ү, о - ө, ы - э(е).</a:t>
            </a:r>
            <a:br>
              <a:rPr lang="ru-RU" sz="3600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Гласные</a:t>
            </a:r>
            <a:r>
              <a:rPr lang="ru-RU" sz="36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а, у, о, ы</a:t>
            </a:r>
            <a:r>
              <a:rPr lang="ru-RU" sz="36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называются гласными заднего ряда (твердые гласные), произносятся более твердо.</a:t>
            </a:r>
            <a:b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Гласные</a:t>
            </a:r>
            <a:r>
              <a:rPr lang="ru-RU" sz="36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ә, ү, ө, э(е),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называются гласными переднего ряда (мягкие гласные), произносятся мягче.</a:t>
            </a:r>
          </a:p>
        </p:txBody>
      </p:sp>
    </p:spTree>
    <p:extLst>
      <p:ext uri="{BB962C8B-B14F-4D97-AF65-F5344CB8AC3E}">
        <p14:creationId xmlns:p14="http://schemas.microsoft.com/office/powerpoint/2010/main" val="3629963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682" y="629200"/>
            <a:ext cx="808522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[а].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башкирском языке [а] имеет более заднеязычную, более широкую артикуляцию,                  чем соответствующий русский гласный [а]. Например: </a:t>
            </a:r>
            <a:r>
              <a:rPr lang="ru-RU" sz="3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32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атай</a:t>
            </a:r>
            <a:r>
              <a:rPr lang="ru-RU" sz="3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отец, </a:t>
            </a:r>
            <a:r>
              <a:rPr lang="ru-RU" sz="32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ағай</a:t>
            </a:r>
            <a:r>
              <a:rPr lang="ru-RU" sz="3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старший брат, </a:t>
            </a:r>
            <a:r>
              <a:rPr lang="ru-RU" sz="32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апай</a:t>
            </a:r>
            <a:r>
              <a:rPr lang="ru-RU" sz="3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старшая сестра; рус.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армия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палатка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[и].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Гласный звук переднего ряда [и] мало                      отличается от русского [и], произносится так же. Например: </a:t>
            </a:r>
            <a:r>
              <a:rPr lang="ru-RU" sz="3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3200" i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билдә</a:t>
            </a:r>
            <a:r>
              <a:rPr lang="ru-RU" sz="3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знак; рус. </a:t>
            </a:r>
            <a:r>
              <a:rPr lang="ru-RU" sz="32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диван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565005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349</TotalTime>
  <Words>305</Words>
  <Application>Microsoft Office PowerPoint</Application>
  <PresentationFormat>Экран (4:3)</PresentationFormat>
  <Paragraphs>182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 unicode ms</vt:lpstr>
      <vt:lpstr>Arial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Башҡорт алфавиты (башкирский алфавит)  </vt:lpstr>
      <vt:lpstr>Презентация PowerPoint</vt:lpstr>
      <vt:lpstr>Порядок букв алфавита следующий: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32</cp:revision>
  <dcterms:created xsi:type="dcterms:W3CDTF">2014-10-17T14:34:41Z</dcterms:created>
  <dcterms:modified xsi:type="dcterms:W3CDTF">2014-11-27T11:06:37Z</dcterms:modified>
</cp:coreProperties>
</file>