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6"/>
  </p:notesMasterIdLst>
  <p:sldIdLst>
    <p:sldId id="256" r:id="rId2"/>
    <p:sldId id="272" r:id="rId3"/>
    <p:sldId id="273" r:id="rId4"/>
    <p:sldId id="271" r:id="rId5"/>
    <p:sldId id="274" r:id="rId6"/>
    <p:sldId id="262" r:id="rId7"/>
    <p:sldId id="260" r:id="rId8"/>
    <p:sldId id="261" r:id="rId9"/>
    <p:sldId id="263" r:id="rId10"/>
    <p:sldId id="264" r:id="rId11"/>
    <p:sldId id="269" r:id="rId12"/>
    <p:sldId id="270" r:id="rId13"/>
    <p:sldId id="276" r:id="rId14"/>
    <p:sldId id="27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min" initials="A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3AC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7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6FF71B-A255-40BB-B530-C723D6385A17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943141-9E1D-4A47-867F-B8081DFA089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strips dir="rd"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://s00.yaplakal.com/pics/pics_original/8/7/8/4177878.jpg"/>
          <p:cNvPicPr>
            <a:picLocks noChangeAspect="1" noChangeArrowheads="1"/>
          </p:cNvPicPr>
          <p:nvPr/>
        </p:nvPicPr>
        <p:blipFill>
          <a:blip r:embed="rId2" cstate="print"/>
          <a:srcRect t="10000" b="6256"/>
          <a:stretch>
            <a:fillRect/>
          </a:stretch>
        </p:blipFill>
        <p:spPr bwMode="auto">
          <a:xfrm>
            <a:off x="0" y="-1"/>
            <a:ext cx="9144000" cy="693951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39552" y="407707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Урок-мастерская  в 5а классе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Составила:  </a:t>
            </a:r>
            <a:r>
              <a:rPr lang="ru-RU" b="1" dirty="0" err="1" smtClean="0">
                <a:solidFill>
                  <a:schemeClr val="bg1"/>
                </a:solidFill>
              </a:rPr>
              <a:t>Кокорина</a:t>
            </a:r>
            <a:r>
              <a:rPr lang="ru-RU" b="1" dirty="0" smtClean="0">
                <a:solidFill>
                  <a:schemeClr val="bg1"/>
                </a:solidFill>
              </a:rPr>
              <a:t> Ольга Валерьевна, 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учитель русского языка и литературы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                                 </a:t>
            </a:r>
            <a:r>
              <a:rPr lang="ru-RU" dirty="0" smtClean="0"/>
              <a:t>(АЛЁША)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4400" dirty="0" smtClean="0"/>
              <a:t>«…сделался страшным шалуном…занимался шалостями, и эта праздность еще более портила его нрав…»</a:t>
            </a:r>
            <a:endParaRPr lang="ru-RU" sz="4400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85800" y="908720"/>
            <a:ext cx="7774632" cy="5166643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ДОБРОДЕ́ТЕЛЬ </a:t>
            </a:r>
            <a:r>
              <a:rPr lang="ru-RU" dirty="0" smtClean="0"/>
              <a:t>- положительное нравственное качество, высокая нравственность.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ПРАЗДНОСТЬ</a:t>
            </a:r>
            <a:r>
              <a:rPr lang="ru-RU" dirty="0" smtClean="0"/>
              <a:t> – ничегонеделанье, праздное времяпрепровождение.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ПОРОК</a:t>
            </a:r>
            <a:r>
              <a:rPr lang="ru-RU" dirty="0" smtClean="0"/>
              <a:t> – предосудительный недостаток, позорное свойство.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068960"/>
            <a:ext cx="8496944" cy="84124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РАБОТА В ГРУППАХ.</a:t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ГРУППА1. </a:t>
            </a:r>
            <a:r>
              <a:rPr lang="ru-RU" dirty="0" smtClean="0"/>
              <a:t>Презентация «Петербург 1829 г</a:t>
            </a:r>
            <a:r>
              <a:rPr lang="ru-RU" dirty="0" smtClean="0"/>
              <a:t>.»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ГРУППА </a:t>
            </a:r>
            <a:r>
              <a:rPr lang="ru-RU" b="1" dirty="0" smtClean="0"/>
              <a:t>2.  </a:t>
            </a:r>
            <a:r>
              <a:rPr lang="ru-RU" dirty="0" smtClean="0"/>
              <a:t>ДАТЬ </a:t>
            </a:r>
            <a:r>
              <a:rPr lang="ru-RU" dirty="0" err="1" smtClean="0"/>
              <a:t>СравнительнУЮ</a:t>
            </a:r>
            <a:r>
              <a:rPr lang="ru-RU" dirty="0" smtClean="0"/>
              <a:t> </a:t>
            </a:r>
            <a:r>
              <a:rPr lang="ru-RU" dirty="0" err="1" smtClean="0"/>
              <a:t>характеристикУ</a:t>
            </a:r>
            <a:r>
              <a:rPr lang="ru-RU" dirty="0" smtClean="0"/>
              <a:t>  </a:t>
            </a:r>
            <a:r>
              <a:rPr lang="ru-RU" dirty="0" smtClean="0"/>
              <a:t>Алеши до получения конопляного семечка и </a:t>
            </a:r>
            <a:r>
              <a:rPr lang="ru-RU" dirty="0" smtClean="0"/>
              <a:t>после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b="1" dirty="0" smtClean="0"/>
              <a:t>ГРУППА </a:t>
            </a:r>
            <a:r>
              <a:rPr lang="ru-RU" b="1" dirty="0" smtClean="0"/>
              <a:t>3. </a:t>
            </a:r>
            <a:r>
              <a:rPr lang="ru-RU" dirty="0" err="1" smtClean="0"/>
              <a:t>НайТИ</a:t>
            </a:r>
            <a:r>
              <a:rPr lang="ru-RU" dirty="0" smtClean="0"/>
              <a:t> изобразительно-выразительные </a:t>
            </a:r>
            <a:r>
              <a:rPr lang="ru-RU" dirty="0" smtClean="0"/>
              <a:t>средства речи </a:t>
            </a:r>
            <a:r>
              <a:rPr lang="ru-RU" dirty="0" smtClean="0"/>
              <a:t>В ПРЕДЛОЖЕННЫХ ОТРЫВКАХ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 ГРУППА 4. </a:t>
            </a:r>
            <a:r>
              <a:rPr lang="ru-RU" dirty="0" smtClean="0"/>
              <a:t>Викторина по содержанию сказки «Черная курица…»</a:t>
            </a:r>
            <a:endParaRPr lang="ru-RU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</a:rPr>
              <a:t>Дата написания — 1829 год</a:t>
            </a:r>
          </a:p>
          <a:p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261260661_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27984" y="332656"/>
            <a:ext cx="2879725" cy="3514725"/>
          </a:xfrm>
          <a:prstGeom prst="rect">
            <a:avLst/>
          </a:prstGeom>
          <a:ln>
            <a:solidFill>
              <a:schemeClr val="bg2">
                <a:lumMod val="95000"/>
                <a:lumOff val="5000"/>
              </a:schemeClr>
            </a:solidFill>
          </a:ln>
        </p:spPr>
      </p:pic>
      <p:pic>
        <p:nvPicPr>
          <p:cNvPr id="5" name="Рисунок 4" descr="321529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3068960"/>
            <a:ext cx="2130425" cy="2735263"/>
          </a:xfrm>
          <a:prstGeom prst="rect">
            <a:avLst/>
          </a:prstGeom>
          <a:ln>
            <a:solidFill>
              <a:schemeClr val="bg2">
                <a:lumMod val="95000"/>
                <a:lumOff val="5000"/>
              </a:schemeClr>
            </a:solidFill>
          </a:ln>
        </p:spPr>
      </p:pic>
      <p:pic>
        <p:nvPicPr>
          <p:cNvPr id="6" name="Рисунок 5" descr="460125035376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59832" y="3861048"/>
            <a:ext cx="2508379" cy="2492896"/>
          </a:xfrm>
          <a:prstGeom prst="rect">
            <a:avLst/>
          </a:prstGeom>
          <a:ln>
            <a:solidFill>
              <a:schemeClr val="bg2">
                <a:lumMod val="95000"/>
                <a:lumOff val="5000"/>
              </a:schemeClr>
            </a:solidFill>
          </a:ln>
        </p:spPr>
      </p:pic>
      <p:pic>
        <p:nvPicPr>
          <p:cNvPr id="7" name="Рисунок 6" descr="11293350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76256" y="3933056"/>
            <a:ext cx="1800225" cy="2327275"/>
          </a:xfrm>
          <a:prstGeom prst="rect">
            <a:avLst/>
          </a:prstGeom>
          <a:ln>
            <a:solidFill>
              <a:schemeClr val="bg2">
                <a:lumMod val="95000"/>
                <a:lumOff val="5000"/>
              </a:schemeClr>
            </a:solidFill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Написать сочинение: «Я  ПОЛУЧИЛ В  ПОДАРОК  ВОЛШЕБНОЕ ЗЁРНЫШКО»</a:t>
            </a:r>
            <a:endParaRPr lang="ru-RU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АЛЁША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i="1" dirty="0" smtClean="0"/>
              <a:t>ПОСТУПКИ</a:t>
            </a:r>
          </a:p>
          <a:p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475656" y="2420888"/>
          <a:ext cx="6096000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2800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/>
                        <a:t>НРАВСТВЕННЫЕ</a:t>
                      </a:r>
                    </a:p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БЕЗНРАВСТВЕННЫЕ</a:t>
                      </a:r>
                      <a:endParaRPr lang="ru-RU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ДОБРЫЕ 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/>
                        <a:t>ЖЕСТОКИЕ</a:t>
                      </a:r>
                    </a:p>
                    <a:p>
                      <a:pPr algn="ctr"/>
                      <a:endParaRPr lang="ru-RU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ХОРОШИЕ 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/>
                        <a:t>ПЛОХИЕ</a:t>
                      </a:r>
                    </a:p>
                    <a:p>
                      <a:pPr algn="ctr"/>
                      <a:endParaRPr lang="ru-RU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/>
                        <a:t>ПРАВИЛЬНЫЕ</a:t>
                      </a:r>
                    </a:p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НЕПРАВИЛЬНЫЕ</a:t>
                      </a:r>
                      <a:endParaRPr lang="ru-RU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51520" y="4005064"/>
            <a:ext cx="8458200" cy="1222375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43AC3"/>
                </a:solidFill>
              </a:rPr>
              <a:t>НРАВОУЧЕНИЕ</a:t>
            </a:r>
            <a:endParaRPr lang="ru-RU" sz="5400" dirty="0">
              <a:solidFill>
                <a:srgbClr val="F43AC3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23528" y="2708920"/>
            <a:ext cx="8458200" cy="914400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7030A0"/>
                </a:solidFill>
              </a:rPr>
              <a:t>НРАВУ+УЧИТЬ</a:t>
            </a:r>
            <a:endParaRPr lang="ru-RU" sz="44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-0.33164  E" pathEditMode="relative" ptsTypes=""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995936" y="4005064"/>
            <a:ext cx="4644008" cy="2286000"/>
          </a:xfrm>
        </p:spPr>
        <p:txBody>
          <a:bodyPr/>
          <a:lstStyle/>
          <a:p>
            <a:endParaRPr lang="ru-RU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8511480" cy="1362075"/>
          </a:xfrm>
        </p:spPr>
        <p:txBody>
          <a:bodyPr>
            <a:noAutofit/>
          </a:bodyPr>
          <a:lstStyle/>
          <a:p>
            <a:pPr algn="ctr"/>
            <a:r>
              <a:rPr lang="ru-RU" sz="3400" b="1" dirty="0" smtClean="0">
                <a:solidFill>
                  <a:schemeClr val="tx1"/>
                </a:solidFill>
              </a:rPr>
              <a:t>Тема  урока: А. Погорельский «Чёрная курица, или</a:t>
            </a:r>
            <a:br>
              <a:rPr lang="ru-RU" sz="3400" b="1" dirty="0" smtClean="0">
                <a:solidFill>
                  <a:schemeClr val="tx1"/>
                </a:solidFill>
              </a:rPr>
            </a:br>
            <a:r>
              <a:rPr lang="ru-RU" sz="3400" b="1" dirty="0" smtClean="0">
                <a:solidFill>
                  <a:schemeClr val="tx1"/>
                </a:solidFill>
              </a:rPr>
              <a:t>Подземные жители» как нравоучительное произведение</a:t>
            </a:r>
            <a:endParaRPr lang="ru-RU" sz="3400" b="1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3215294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1835696" y="2780928"/>
            <a:ext cx="2592388" cy="3330575"/>
          </a:xfrm>
          <a:prstGeom prst="rect">
            <a:avLst/>
          </a:prstGeom>
          <a:ln>
            <a:solidFill>
              <a:schemeClr val="bg2">
                <a:lumMod val="95000"/>
                <a:lumOff val="5000"/>
              </a:schemeClr>
            </a:solidFill>
          </a:ln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323528" y="1844824"/>
            <a:ext cx="8458200" cy="122237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МЫСЛИТЬ</a:t>
            </a:r>
            <a:br>
              <a:rPr lang="ru-RU" dirty="0" smtClean="0"/>
            </a:br>
            <a:r>
              <a:rPr lang="ru-RU" dirty="0" smtClean="0"/>
              <a:t>АНАЛИЗИРОВАТЬ</a:t>
            </a:r>
            <a:br>
              <a:rPr lang="ru-RU" dirty="0" smtClean="0"/>
            </a:br>
            <a:r>
              <a:rPr lang="ru-RU" dirty="0" smtClean="0"/>
              <a:t>СРАВНИВАТЬ</a:t>
            </a:r>
            <a:br>
              <a:rPr lang="ru-RU" dirty="0" smtClean="0"/>
            </a:br>
            <a:r>
              <a:rPr lang="ru-RU" dirty="0" smtClean="0"/>
              <a:t>РЕШАТЬ</a:t>
            </a:r>
            <a:br>
              <a:rPr lang="ru-RU" dirty="0" smtClean="0"/>
            </a:br>
            <a:r>
              <a:rPr lang="ru-RU" dirty="0" smtClean="0"/>
              <a:t>ВСПОМИНАТЬ</a:t>
            </a:r>
            <a:br>
              <a:rPr lang="ru-RU" dirty="0" smtClean="0"/>
            </a:br>
            <a:r>
              <a:rPr lang="ru-RU" dirty="0" smtClean="0"/>
              <a:t>НАХОДИТЬ</a:t>
            </a:r>
            <a:br>
              <a:rPr lang="ru-RU" dirty="0" smtClean="0"/>
            </a:br>
            <a:r>
              <a:rPr lang="ru-RU" dirty="0" smtClean="0"/>
              <a:t>ДЕЛАТЬ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323528" y="548680"/>
            <a:ext cx="8458200" cy="914400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7030A0"/>
                </a:solidFill>
              </a:rPr>
              <a:t>ЗАДАЧИ УРОКА:</a:t>
            </a:r>
            <a:endParaRPr lang="ru-RU" sz="6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                          </a:t>
            </a:r>
            <a:r>
              <a:rPr lang="ru-RU" dirty="0" smtClean="0"/>
              <a:t>(АЛЁША)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«…был мальчик умненький, миленький, учился хорошо, и все его любили и ласкали. Однако, несмотря на то, ему часто скучно бывало в пансионе, а иногда даже и грустно…»</a:t>
            </a:r>
            <a:endParaRPr lang="ru-RU" sz="4000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dirty="0" smtClean="0">
                <a:solidFill>
                  <a:schemeClr val="tx1"/>
                </a:solidFill>
                <a:effectLst/>
              </a:rPr>
              <a:t/>
            </a:r>
            <a:br>
              <a:rPr lang="ru-RU" dirty="0" smtClean="0">
                <a:solidFill>
                  <a:schemeClr val="tx1"/>
                </a:solidFill>
                <a:effectLst/>
              </a:rPr>
            </a:br>
            <a:r>
              <a:rPr lang="ru-RU" dirty="0" smtClean="0">
                <a:solidFill>
                  <a:schemeClr val="tx1"/>
                </a:solidFill>
                <a:effectLst/>
              </a:rPr>
              <a:t>                                           (ЧЕРНУШКА)</a:t>
            </a:r>
            <a:endParaRPr lang="ru-RU" dirty="0">
              <a:solidFill>
                <a:schemeClr val="tx1"/>
              </a:solidFill>
              <a:effectLst/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381000" y="1124744"/>
            <a:ext cx="8458200" cy="3675856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chemeClr val="tx1"/>
                </a:solidFill>
              </a:rPr>
              <a:t>«…была… ласковее других…Она была нрава тихого; редко прохаживалась с другими и, казалось, любила Алешу более, нежели подруг своих…»</a:t>
            </a:r>
            <a:endParaRPr lang="ru-RU" sz="4400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 smtClean="0"/>
              <a:t>                  (КОРОЛЬ ПОДЗЕМНОЙ СТРАНЫ)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323528" y="1052736"/>
            <a:ext cx="8134672" cy="3888432"/>
          </a:xfrm>
        </p:spPr>
        <p:txBody>
          <a:bodyPr>
            <a:noAutofit/>
          </a:bodyPr>
          <a:lstStyle/>
          <a:p>
            <a:r>
              <a:rPr lang="ru-RU" sz="3600" dirty="0" smtClean="0"/>
              <a:t>«…в залу вошел человек с величественною осанкою, на голове с венцом, блестящим драгоценными камнями. На нем была светло-зеленая мантия, подбитая мышьим мехом, с длинным шлейфом, который несли двадцать маленьких пажей в пунцовых платьях…»</a:t>
            </a:r>
            <a:endParaRPr lang="ru-RU" sz="3600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 smtClean="0"/>
              <a:t>                     (ЧЕРНУШКА-МИНИСТР)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67544" y="3356992"/>
            <a:ext cx="8062664" cy="1440160"/>
          </a:xfrm>
        </p:spPr>
        <p:txBody>
          <a:bodyPr>
            <a:noAutofit/>
          </a:bodyPr>
          <a:lstStyle/>
          <a:p>
            <a:r>
              <a:rPr lang="ru-RU" sz="3600" dirty="0" smtClean="0"/>
              <a:t>«маленький человек, одетый весь в черное. На голове у него была особенного рода шапка малинового цвета, наверху с зубчиками, надетая немного набок; а на шее белый платок, очень накрахмаленный, отчего казался немного синеватым…»</a:t>
            </a:r>
            <a:endParaRPr lang="ru-RU" sz="3600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185</TotalTime>
  <Words>227</Words>
  <Application>Microsoft Office PowerPoint</Application>
  <PresentationFormat>Экран (4:3)</PresentationFormat>
  <Paragraphs>33</Paragraphs>
  <Slides>14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Слайд 1</vt:lpstr>
      <vt:lpstr>АЛЁША</vt:lpstr>
      <vt:lpstr>НРАВОУЧЕНИЕ</vt:lpstr>
      <vt:lpstr>Тема  урока: А. Погорельский «Чёрная курица, или Подземные жители» как нравоучительное произведение</vt:lpstr>
      <vt:lpstr>МЫСЛИТЬ АНАЛИЗИРОВАТЬ СРАВНИВАТЬ РЕШАТЬ ВСПОМИНАТЬ НАХОДИТЬ ДЕЛАТЬ </vt:lpstr>
      <vt:lpstr>                                                    (АЛЁША) </vt:lpstr>
      <vt:lpstr>                                            (ЧЕРНУШКА)</vt:lpstr>
      <vt:lpstr>                    (КОРОЛЬ ПОДЗЕМНОЙ СТРАНЫ) </vt:lpstr>
      <vt:lpstr>                       (ЧЕРНУШКА-МИНИСТР)</vt:lpstr>
      <vt:lpstr>                                                           (АЛЁША)</vt:lpstr>
      <vt:lpstr>ДОБРОДЕ́ТЕЛЬ - положительное нравственное качество, высокая нравственность.  ПРАЗДНОСТЬ – ничегонеделанье, праздное времяпрепровождение.  ПОРОК – предосудительный недостаток, позорное свойство. </vt:lpstr>
      <vt:lpstr>РАБОТА В ГРУППАХ.  ГРУППА1. Презентация «Петербург 1829 г.»   ГРУППА 2.  ДАТЬ СравнительнУЮ характеристикУ  Алеши до получения конопляного семечка и после   ГРУППА 3. НайТИ изобразительно-выразительные средства речи В ПРЕДЛОЖЕННЫХ ОТРЫВКАХ   ГРУППА 4. Викторина по содержанию сказки «Черная курица…»</vt:lpstr>
      <vt:lpstr>Слайд 13</vt:lpstr>
      <vt:lpstr>ДОМАШНЕЕ ЗАДАНИЕ: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22</cp:revision>
  <dcterms:created xsi:type="dcterms:W3CDTF">2016-11-14T17:22:57Z</dcterms:created>
  <dcterms:modified xsi:type="dcterms:W3CDTF">2016-11-22T21:46:42Z</dcterms:modified>
</cp:coreProperties>
</file>