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2A7D6-D518-421F-90A5-D6071C11F01C}" type="datetimeFigureOut">
              <a:rPr lang="ru-RU" smtClean="0"/>
              <a:pPr/>
              <a:t>21.01.2016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9B4A6-F3C4-466F-9B90-4C88D4D1B8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2A7D6-D518-421F-90A5-D6071C11F01C}" type="datetimeFigureOut">
              <a:rPr lang="ru-RU" smtClean="0"/>
              <a:pPr/>
              <a:t>21.01.2016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9B4A6-F3C4-466F-9B90-4C88D4D1B8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2A7D6-D518-421F-90A5-D6071C11F01C}" type="datetimeFigureOut">
              <a:rPr lang="ru-RU" smtClean="0"/>
              <a:pPr/>
              <a:t>21.01.2016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9B4A6-F3C4-466F-9B90-4C88D4D1B8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2A7D6-D518-421F-90A5-D6071C11F01C}" type="datetimeFigureOut">
              <a:rPr lang="ru-RU" smtClean="0"/>
              <a:pPr/>
              <a:t>21.01.2016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9B4A6-F3C4-466F-9B90-4C88D4D1B8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2A7D6-D518-421F-90A5-D6071C11F01C}" type="datetimeFigureOut">
              <a:rPr lang="ru-RU" smtClean="0"/>
              <a:pPr/>
              <a:t>21.01.2016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2E79B4A6-F3C4-466F-9B90-4C88D4D1B8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2A7D6-D518-421F-90A5-D6071C11F01C}" type="datetimeFigureOut">
              <a:rPr lang="ru-RU" smtClean="0"/>
              <a:pPr/>
              <a:t>21.01.2016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9B4A6-F3C4-466F-9B90-4C88D4D1B8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2A7D6-D518-421F-90A5-D6071C11F01C}" type="datetimeFigureOut">
              <a:rPr lang="ru-RU" smtClean="0"/>
              <a:pPr/>
              <a:t>21.01.2016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9B4A6-F3C4-466F-9B90-4C88D4D1B8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2A7D6-D518-421F-90A5-D6071C11F01C}" type="datetimeFigureOut">
              <a:rPr lang="ru-RU" smtClean="0"/>
              <a:pPr/>
              <a:t>21.01.2016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9B4A6-F3C4-466F-9B90-4C88D4D1B8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2A7D6-D518-421F-90A5-D6071C11F01C}" type="datetimeFigureOut">
              <a:rPr lang="ru-RU" smtClean="0"/>
              <a:pPr/>
              <a:t>21.01.2016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9B4A6-F3C4-466F-9B90-4C88D4D1B8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2A7D6-D518-421F-90A5-D6071C11F01C}" type="datetimeFigureOut">
              <a:rPr lang="ru-RU" smtClean="0"/>
              <a:pPr/>
              <a:t>21.01.2016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9B4A6-F3C4-466F-9B90-4C88D4D1B8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2A7D6-D518-421F-90A5-D6071C11F01C}" type="datetimeFigureOut">
              <a:rPr lang="ru-RU" smtClean="0"/>
              <a:pPr/>
              <a:t>21.01.2016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9B4A6-F3C4-466F-9B90-4C88D4D1B8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C00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2B2A7D6-D518-421F-90A5-D6071C11F01C}" type="datetimeFigureOut">
              <a:rPr lang="ru-RU" smtClean="0"/>
              <a:pPr/>
              <a:t>21.01.2016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E79B4A6-F3C4-466F-9B90-4C88D4D1B83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500042"/>
            <a:ext cx="8229600" cy="1828800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7030A0"/>
                </a:solidFill>
                <a:latin typeface="+mn-lt"/>
              </a:rPr>
              <a:t>Детские  страхи</a:t>
            </a:r>
            <a:endParaRPr lang="ru-RU" sz="6000" dirty="0">
              <a:solidFill>
                <a:srgbClr val="7030A0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3429000"/>
            <a:ext cx="8643998" cy="3214710"/>
          </a:xfrm>
        </p:spPr>
        <p:txBody>
          <a:bodyPr>
            <a:normAutofit lnSpcReduction="10000"/>
          </a:bodyPr>
          <a:lstStyle/>
          <a:p>
            <a:pPr algn="r">
              <a:spcBef>
                <a:spcPts val="0"/>
              </a:spcBef>
            </a:pPr>
            <a:r>
              <a:rPr lang="ru-RU" sz="2400" dirty="0" smtClean="0">
                <a:solidFill>
                  <a:schemeClr val="bg1"/>
                </a:solidFill>
              </a:rPr>
              <a:t>Выполнила:</a:t>
            </a:r>
          </a:p>
          <a:p>
            <a:pPr algn="r">
              <a:spcBef>
                <a:spcPts val="0"/>
              </a:spcBef>
            </a:pPr>
            <a:r>
              <a:rPr lang="ru-RU" sz="2400" i="1" dirty="0" smtClean="0">
                <a:solidFill>
                  <a:schemeClr val="bg1"/>
                </a:solidFill>
              </a:rPr>
              <a:t>Старший   воспитатель</a:t>
            </a:r>
          </a:p>
          <a:p>
            <a:pPr algn="r">
              <a:spcBef>
                <a:spcPts val="0"/>
              </a:spcBef>
            </a:pPr>
            <a:r>
              <a:rPr lang="ru-RU" sz="2400" dirty="0" smtClean="0">
                <a:solidFill>
                  <a:schemeClr val="bg1"/>
                </a:solidFill>
              </a:rPr>
              <a:t>Наталья Васильевна</a:t>
            </a:r>
          </a:p>
          <a:p>
            <a:pPr algn="r">
              <a:spcBef>
                <a:spcPts val="0"/>
              </a:spcBef>
            </a:pPr>
            <a:r>
              <a:rPr lang="ru-RU" sz="2400" dirty="0" smtClean="0">
                <a:solidFill>
                  <a:schemeClr val="bg1"/>
                </a:solidFill>
              </a:rPr>
              <a:t>Заморская</a:t>
            </a:r>
          </a:p>
          <a:p>
            <a:pPr algn="r"/>
            <a:endParaRPr lang="ru-RU" dirty="0" smtClean="0">
              <a:solidFill>
                <a:schemeClr val="bg1"/>
              </a:solidFill>
            </a:endParaRPr>
          </a:p>
          <a:p>
            <a:pPr algn="r"/>
            <a:endParaRPr lang="ru-RU" dirty="0" smtClean="0">
              <a:solidFill>
                <a:schemeClr val="bg1"/>
              </a:solidFill>
            </a:endParaRPr>
          </a:p>
          <a:p>
            <a:r>
              <a:rPr lang="ru-RU" sz="2000" dirty="0" smtClean="0">
                <a:solidFill>
                  <a:schemeClr val="bg1"/>
                </a:solidFill>
              </a:rPr>
              <a:t>Петергоф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2015</a:t>
            </a:r>
            <a:endParaRPr lang="ru-RU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357982"/>
          </a:xfrm>
        </p:spPr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ru-RU" sz="3800" b="1" i="1" dirty="0" smtClean="0">
                <a:solidFill>
                  <a:schemeClr val="accent4"/>
                </a:solidFill>
              </a:rPr>
              <a:t>Игровой метод</a:t>
            </a:r>
          </a:p>
          <a:p>
            <a:pPr>
              <a:buNone/>
            </a:pPr>
            <a:r>
              <a:rPr lang="ru-RU" sz="3200" dirty="0" smtClean="0">
                <a:solidFill>
                  <a:schemeClr val="bg1"/>
                </a:solidFill>
              </a:rPr>
              <a:t>          В игре ребенок может дать выход своим эмоциям, желаниям, набирается опыта общения и расширяет круг своих знакомств, учится управлять собой, следовать правилам, развивает воображение и физическую ловкость, приобретает знания и умения, укрепляет уверенность в себе. </a:t>
            </a:r>
            <a:r>
              <a:rPr lang="ru-RU" sz="3200" u="sng" dirty="0" smtClean="0">
                <a:solidFill>
                  <a:schemeClr val="bg1"/>
                </a:solidFill>
              </a:rPr>
              <a:t>Играя в сражения, прятки, лазая по деревьям, чердакам, сараям, изображая казаков-разбойников и строгую маму своей куклы, дети и сами изживают свои страхи.</a:t>
            </a:r>
            <a:endParaRPr lang="ru-RU" sz="32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u="sng" dirty="0" smtClean="0">
                <a:solidFill>
                  <a:srgbClr val="7030A0"/>
                </a:solidFill>
              </a:rPr>
              <a:t>«Пятнашки»</a:t>
            </a:r>
            <a:endParaRPr lang="ru-RU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         Эмоциональный накал игры создают и нарочито подчеркнутые </a:t>
            </a:r>
            <a:r>
              <a:rPr lang="ru-RU" u="sng" dirty="0" smtClean="0">
                <a:solidFill>
                  <a:schemeClr val="bg1"/>
                </a:solidFill>
              </a:rPr>
              <a:t>угрозы водящего</a:t>
            </a:r>
            <a:r>
              <a:rPr lang="ru-RU" dirty="0" smtClean="0">
                <a:solidFill>
                  <a:schemeClr val="bg1"/>
                </a:solidFill>
              </a:rPr>
              <a:t>, которыми он сыплет, как из рога изобилия: «Только попадись!», «Ну, погоди!», «Ага, попался!». Затем водящий взрослый восклицает с похвалой: «Ну и быстрый!», «Смотри, какой ловкий!», «Надо же, никак не могу догнать!», «Ух, устал!», «Сдаюсь!» и т.д. Убегающий в ответ: «Не догонишь!», «Все равно убегу!», «Только попробуй!» и т.п. Таким образом, одновременно</a:t>
            </a:r>
            <a:r>
              <a:rPr lang="ru-RU" u="sng" dirty="0" smtClean="0">
                <a:solidFill>
                  <a:schemeClr val="bg1"/>
                </a:solidFill>
              </a:rPr>
              <a:t> устраняются страхи боли и уколов, физических наказаний.</a:t>
            </a:r>
            <a:endParaRPr lang="ru-RU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u="sng" dirty="0" smtClean="0">
                <a:solidFill>
                  <a:srgbClr val="7030A0"/>
                </a:solidFill>
              </a:rPr>
              <a:t>«Жмурки»</a:t>
            </a:r>
            <a:endParaRPr lang="ru-RU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      Водящему плотно завязывают глаза, свет приглушен, и полумрак создает атмосферу необычности и таинственности происходящего. То есть имитируется </a:t>
            </a:r>
            <a:r>
              <a:rPr lang="ru-RU" u="sng" dirty="0" smtClean="0">
                <a:solidFill>
                  <a:schemeClr val="bg1"/>
                </a:solidFill>
              </a:rPr>
              <a:t>замкнутое пространство</a:t>
            </a:r>
            <a:r>
              <a:rPr lang="ru-RU" dirty="0" smtClean="0">
                <a:solidFill>
                  <a:schemeClr val="bg1"/>
                </a:solidFill>
              </a:rPr>
              <a:t>, которого так боятся дети в обычной жизни.</a:t>
            </a:r>
          </a:p>
          <a:p>
            <a:pPr>
              <a:buNone/>
            </a:pPr>
            <a:r>
              <a:rPr lang="ru-RU" u="sng" dirty="0" smtClean="0">
                <a:solidFill>
                  <a:srgbClr val="7030A0"/>
                </a:solidFill>
              </a:rPr>
              <a:t>«Быстрые ответы»</a:t>
            </a:r>
            <a:endParaRPr lang="ru-RU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Игра не только </a:t>
            </a:r>
            <a:r>
              <a:rPr lang="ru-RU" u="sng" dirty="0" smtClean="0">
                <a:solidFill>
                  <a:schemeClr val="bg1"/>
                </a:solidFill>
              </a:rPr>
              <a:t>снимает торможение, возникающее при внезапных вопросах, но и развивает сообразительность, находчивость, смекалку.</a:t>
            </a:r>
            <a:endParaRPr lang="ru-RU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02363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b="1" i="1" dirty="0" smtClean="0">
                <a:solidFill>
                  <a:schemeClr val="accent4"/>
                </a:solidFill>
              </a:rPr>
              <a:t>Ролевые игры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    Взрослый предлагает истории, моделирующие ситуации риска, опасности, тревоги, напряжения, борьбы, поражения и победы. Соответственно он и распределяет роли так, чтобы </a:t>
            </a:r>
            <a:r>
              <a:rPr lang="ru-RU" u="sng" dirty="0" smtClean="0">
                <a:solidFill>
                  <a:schemeClr val="bg1"/>
                </a:solidFill>
              </a:rPr>
              <a:t>тревожные и неуверенные в себе дети занимали ведущие позиции в игре</a:t>
            </a:r>
            <a:r>
              <a:rPr lang="ru-RU" dirty="0" smtClean="0">
                <a:solidFill>
                  <a:schemeClr val="bg1"/>
                </a:solidFill>
              </a:rPr>
              <a:t> или смогли приобрести их при его незаметной поддержке.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9717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952194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Раньше считалось, что смех - это лучшее средство против страха. Так что побольше смейтесь и все ваши страху уйдут.</a:t>
            </a:r>
          </a:p>
          <a:p>
            <a:pPr algn="ctr">
              <a:buNone/>
            </a:pPr>
            <a:endParaRPr lang="ru-RU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>
              <a:buNone/>
            </a:pPr>
            <a:endParaRPr lang="ru-RU" dirty="0"/>
          </a:p>
        </p:txBody>
      </p:sp>
      <p:pic>
        <p:nvPicPr>
          <p:cNvPr id="4" name="Рисунок 3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728" y="1928802"/>
            <a:ext cx="6643734" cy="4429157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023632"/>
          </a:xfrm>
        </p:spPr>
        <p:txBody>
          <a:bodyPr/>
          <a:lstStyle/>
          <a:p>
            <a:pPr algn="just">
              <a:buNone/>
            </a:pPr>
            <a:r>
              <a:rPr lang="ru-RU" dirty="0" smtClean="0">
                <a:solidFill>
                  <a:schemeClr val="bg1"/>
                </a:solidFill>
              </a:rPr>
              <a:t>    Всем людям знакомо чувство страха. Каждый  человек, хоть раз в жизни, но чего-нибудь да боялся.  Страхи присутствуют и в детской жизни.</a:t>
            </a:r>
          </a:p>
          <a:p>
            <a:pPr algn="just">
              <a:buNone/>
            </a:pPr>
            <a:r>
              <a:rPr lang="ru-RU" dirty="0" smtClean="0">
                <a:solidFill>
                  <a:schemeClr val="bg1"/>
                </a:solidFill>
              </a:rPr>
              <a:t>    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Страх</a:t>
            </a:r>
            <a:r>
              <a:rPr lang="ru-RU" dirty="0" smtClean="0">
                <a:solidFill>
                  <a:schemeClr val="bg1"/>
                </a:solidFill>
              </a:rPr>
              <a:t> - это самая большая проблема во всем мире не только у взрослых, но и у детей. </a:t>
            </a:r>
          </a:p>
          <a:p>
            <a:pPr algn="just">
              <a:buNone/>
            </a:pPr>
            <a:r>
              <a:rPr lang="ru-RU" dirty="0" smtClean="0">
                <a:solidFill>
                  <a:schemeClr val="bg1"/>
                </a:solidFill>
              </a:rPr>
              <a:t>    Страх в своем выражении может иметь </a:t>
            </a:r>
            <a:r>
              <a:rPr lang="ru-RU" i="1" dirty="0" smtClean="0">
                <a:solidFill>
                  <a:schemeClr val="bg1"/>
                </a:solidFill>
              </a:rPr>
              <a:t>пассивную</a:t>
            </a:r>
            <a:r>
              <a:rPr lang="ru-RU" dirty="0" smtClean="0">
                <a:solidFill>
                  <a:schemeClr val="bg1"/>
                </a:solidFill>
              </a:rPr>
              <a:t> и </a:t>
            </a:r>
            <a:r>
              <a:rPr lang="ru-RU" i="1" dirty="0" smtClean="0">
                <a:solidFill>
                  <a:schemeClr val="bg1"/>
                </a:solidFill>
              </a:rPr>
              <a:t>активную</a:t>
            </a:r>
            <a:r>
              <a:rPr lang="ru-RU" dirty="0" smtClean="0">
                <a:solidFill>
                  <a:schemeClr val="bg1"/>
                </a:solidFill>
              </a:rPr>
              <a:t> форму – может вызывать психическую и психофизическую депрессию, а может выразиться и в переживании риска, во влечении ринуться навстречу опасности.</a:t>
            </a:r>
          </a:p>
          <a:p>
            <a:pPr algn="just">
              <a:buNone/>
            </a:pP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6095070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Страхи часто возникают у детей, и некоторые из них являются нормой. Только у одних эти страхи проходят с возрастом, а других преследуют на протяжении всей жизни или же наносят психологическую травму, если вовремя не разобраться, какие из них норма, а какие уже патология.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Обращайте внимание на то, что </a:t>
            </a:r>
            <a:r>
              <a:rPr lang="ru-RU" smtClean="0">
                <a:solidFill>
                  <a:schemeClr val="bg1"/>
                </a:solidFill>
              </a:rPr>
              <a:t>тревожит </a:t>
            </a:r>
            <a:r>
              <a:rPr lang="ru-RU" smtClean="0">
                <a:solidFill>
                  <a:schemeClr val="bg1"/>
                </a:solidFill>
              </a:rPr>
              <a:t>или</a:t>
            </a:r>
          </a:p>
          <a:p>
            <a:pPr>
              <a:buNone/>
            </a:pPr>
            <a:r>
              <a:rPr lang="ru-RU" smtClean="0">
                <a:solidFill>
                  <a:schemeClr val="bg1"/>
                </a:solidFill>
              </a:rPr>
              <a:t>пугает </a:t>
            </a:r>
            <a:r>
              <a:rPr lang="ru-RU" dirty="0" smtClean="0">
                <a:solidFill>
                  <a:schemeClr val="bg1"/>
                </a:solidFill>
              </a:rPr>
              <a:t>Вашего ребенка. Это 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поможет вовремя купировать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страх и не дать ему развиться 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в фобию.  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Рисунок 3" descr="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15074" y="3727574"/>
            <a:ext cx="2528887" cy="25937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u="sng" dirty="0" smtClean="0">
                <a:solidFill>
                  <a:srgbClr val="C00000"/>
                </a:solidFill>
                <a:latin typeface="Monotype Corsiva" pitchFamily="66" charset="0"/>
              </a:rPr>
              <a:t>Откуда берутся детские страхи ?</a:t>
            </a:r>
            <a:r>
              <a:rPr lang="ru-RU" sz="4400" dirty="0" smtClean="0"/>
              <a:t/>
            </a:r>
            <a:br>
              <a:rPr lang="ru-RU" sz="4400" dirty="0" smtClean="0"/>
            </a:b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857892"/>
          </a:xfrm>
        </p:spPr>
        <p:txBody>
          <a:bodyPr>
            <a:noAutofit/>
          </a:bodyPr>
          <a:lstStyle/>
          <a:p>
            <a:pPr algn="just">
              <a:buClr>
                <a:srgbClr val="FF0000"/>
              </a:buClr>
            </a:pPr>
            <a:r>
              <a:rPr lang="ru-RU" sz="1800" dirty="0" smtClean="0">
                <a:solidFill>
                  <a:schemeClr val="bg1"/>
                </a:solidFill>
              </a:rPr>
              <a:t>Самая основная и наиболее распространённая причина появления страхов у ребёнка – </a:t>
            </a:r>
            <a:r>
              <a:rPr lang="ru-RU" sz="1800" b="1" u="sng" dirty="0" smtClean="0">
                <a:solidFill>
                  <a:srgbClr val="002060"/>
                </a:solidFill>
              </a:rPr>
              <a:t>конкретный случай</a:t>
            </a:r>
            <a:r>
              <a:rPr lang="ru-RU" sz="1800" dirty="0" smtClean="0">
                <a:solidFill>
                  <a:schemeClr val="bg1"/>
                </a:solidFill>
              </a:rPr>
              <a:t>, например, его покусала собака, потерялся в магазине или другом людном месте и т.д. </a:t>
            </a:r>
          </a:p>
          <a:p>
            <a:pPr algn="just">
              <a:buClr>
                <a:srgbClr val="FF0000"/>
              </a:buClr>
              <a:buFont typeface="Wingdings" pitchFamily="2" charset="2"/>
              <a:buChar char="v"/>
            </a:pPr>
            <a:r>
              <a:rPr lang="ru-RU" sz="1800" dirty="0" smtClean="0">
                <a:solidFill>
                  <a:schemeClr val="bg1"/>
                </a:solidFill>
              </a:rPr>
              <a:t>Да и сами родители часто провоцируют страхи: «Не трогай – обожжёшься», «Не будешь кушать – Баба яга придёт» и т.д.</a:t>
            </a:r>
          </a:p>
          <a:p>
            <a:pPr algn="just">
              <a:buClr>
                <a:srgbClr val="FF0000"/>
              </a:buClr>
              <a:buFont typeface="Wingdings" pitchFamily="2" charset="2"/>
              <a:buChar char="v"/>
            </a:pPr>
            <a:r>
              <a:rPr lang="ru-RU" sz="1800" dirty="0" smtClean="0">
                <a:solidFill>
                  <a:schemeClr val="bg1"/>
                </a:solidFill>
              </a:rPr>
              <a:t>Мы часто предупреждаем детей об опасности, порой, не обращая внимания на то, в какой форме мы это делаем, и тем самым запугиваем ребёнка.</a:t>
            </a:r>
          </a:p>
          <a:p>
            <a:pPr algn="just">
              <a:buClr>
                <a:srgbClr val="FF0000"/>
              </a:buClr>
              <a:buFont typeface="Wingdings" pitchFamily="2" charset="2"/>
              <a:buChar char="v"/>
            </a:pPr>
            <a:r>
              <a:rPr lang="ru-RU" sz="1800" dirty="0" smtClean="0">
                <a:solidFill>
                  <a:schemeClr val="bg1"/>
                </a:solidFill>
              </a:rPr>
              <a:t>Наиболее частая причина страха – это </a:t>
            </a:r>
            <a:r>
              <a:rPr lang="ru-RU" sz="1800" i="1" dirty="0" smtClean="0">
                <a:solidFill>
                  <a:schemeClr val="bg1"/>
                </a:solidFill>
              </a:rPr>
              <a:t>детская фантазия</a:t>
            </a:r>
            <a:r>
              <a:rPr lang="ru-RU" sz="1800" dirty="0" smtClean="0">
                <a:solidFill>
                  <a:schemeClr val="bg1"/>
                </a:solidFill>
              </a:rPr>
              <a:t>. Вспомните, как в детстве вы боялись темноты. По сути, в этой темноте ничего нет, но богатая фантазия рисует другую картину: кажется, что там живут монстры и другие страшные существа. А какую панику вы испытывали, когда в толпе теряли из поля зрения свою маму, каждый боялся потеряться или быть похищенным.</a:t>
            </a:r>
          </a:p>
          <a:p>
            <a:pPr algn="just">
              <a:buClr>
                <a:srgbClr val="FF0000"/>
              </a:buClr>
              <a:buFont typeface="Wingdings" pitchFamily="2" charset="2"/>
              <a:buChar char="v"/>
            </a:pPr>
            <a:r>
              <a:rPr lang="ru-RU" sz="1800" dirty="0" smtClean="0">
                <a:solidFill>
                  <a:schemeClr val="bg1"/>
                </a:solidFill>
              </a:rPr>
              <a:t>Внутрисемейные конфликты и телесные наказания так же провоцируют  детские страхи. В таких случаях ребёнок боится оказаться причиной ссор и быть побитым, униженным.</a:t>
            </a:r>
          </a:p>
          <a:p>
            <a:pPr algn="just">
              <a:buClr>
                <a:srgbClr val="FF0000"/>
              </a:buClr>
              <a:buFont typeface="Wingdings" pitchFamily="2" charset="2"/>
              <a:buChar char="v"/>
            </a:pPr>
            <a:r>
              <a:rPr lang="ru-RU" sz="1800" dirty="0" smtClean="0">
                <a:solidFill>
                  <a:schemeClr val="bg1"/>
                </a:solidFill>
              </a:rPr>
              <a:t>Конфликты со сверстниками также могут быть причиной страха у ребёнка. Например, сверстники не хотят играть с ним, или старшие ребята обижают и унижают младших. После этого ребёнок боится знакомиться с людьми, находиться в обществе, часто замыкается в себе.</a:t>
            </a:r>
          </a:p>
          <a:p>
            <a:pPr algn="just"/>
            <a:endParaRPr lang="ru-RU" sz="1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u="sng" dirty="0" smtClean="0">
                <a:solidFill>
                  <a:srgbClr val="00B0F0"/>
                </a:solidFill>
                <a:effectLst/>
                <a:latin typeface="+mn-lt"/>
              </a:rPr>
              <a:t>Виды страхов</a:t>
            </a:r>
            <a:endParaRPr lang="ru-RU" dirty="0">
              <a:solidFill>
                <a:srgbClr val="00B0F0"/>
              </a:solidFill>
              <a:effectLst/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Clr>
                <a:srgbClr val="00B0F0"/>
              </a:buClr>
              <a:buSzPct val="71000"/>
              <a:buFont typeface="Wingdings" pitchFamily="2" charset="2"/>
              <a:buChar char="§"/>
            </a:pPr>
            <a:r>
              <a:rPr lang="ru-RU" dirty="0" smtClean="0">
                <a:solidFill>
                  <a:schemeClr val="bg1"/>
                </a:solidFill>
              </a:rPr>
              <a:t> Первый год жизни: страх посторонних людей и отдаления от матери.</a:t>
            </a:r>
          </a:p>
          <a:p>
            <a:pPr>
              <a:buClr>
                <a:srgbClr val="00B0F0"/>
              </a:buClr>
              <a:buSzPct val="71000"/>
              <a:buFont typeface="Wingdings" pitchFamily="2" charset="2"/>
              <a:buChar char="§"/>
            </a:pPr>
            <a:r>
              <a:rPr lang="ru-RU" dirty="0" smtClean="0">
                <a:solidFill>
                  <a:schemeClr val="bg1"/>
                </a:solidFill>
              </a:rPr>
              <a:t> От 1 до 3 лет: ночные страхи, в том числе боязнь темноты, страх оставаться одному.</a:t>
            </a:r>
          </a:p>
          <a:p>
            <a:pPr>
              <a:buClr>
                <a:srgbClr val="00B0F0"/>
              </a:buClr>
              <a:buSzPct val="71000"/>
              <a:buFont typeface="Wingdings" pitchFamily="2" charset="2"/>
              <a:buChar char="§"/>
            </a:pPr>
            <a:r>
              <a:rPr lang="ru-RU" dirty="0" smtClean="0">
                <a:solidFill>
                  <a:schemeClr val="bg1"/>
                </a:solidFill>
              </a:rPr>
              <a:t> От 3 до 5 лет: боязнь сказочных персонажей (к ним как раз относятся «</a:t>
            </a:r>
            <a:r>
              <a:rPr lang="ru-RU" dirty="0" err="1" smtClean="0">
                <a:solidFill>
                  <a:schemeClr val="bg1"/>
                </a:solidFill>
              </a:rPr>
              <a:t>Бабайки</a:t>
            </a:r>
            <a:r>
              <a:rPr lang="ru-RU" dirty="0" smtClean="0">
                <a:solidFill>
                  <a:schemeClr val="bg1"/>
                </a:solidFill>
              </a:rPr>
              <a:t>», которыми мы пугаем детей), страх темноты, боязнь замкнутого пространства.</a:t>
            </a:r>
          </a:p>
          <a:p>
            <a:pPr>
              <a:buClr>
                <a:srgbClr val="00B0F0"/>
              </a:buClr>
              <a:buSzPct val="71000"/>
              <a:buFont typeface="Wingdings" pitchFamily="2" charset="2"/>
              <a:buChar char="§"/>
            </a:pPr>
            <a:r>
              <a:rPr lang="ru-RU" dirty="0" smtClean="0">
                <a:solidFill>
                  <a:schemeClr val="bg1"/>
                </a:solidFill>
              </a:rPr>
              <a:t> От 5 до 7 лет: боязнь болезни и смерти, страх перед животными, боязнь родительского наказания, боязнь глубины или пожара, боязнь опоздать и быть наказанным.</a:t>
            </a:r>
          </a:p>
          <a:p>
            <a:pPr>
              <a:buClr>
                <a:srgbClr val="00B0F0"/>
              </a:buClr>
              <a:buSzPct val="71000"/>
              <a:buFont typeface="Wingdings" pitchFamily="2" charset="2"/>
              <a:buChar char="§"/>
            </a:pPr>
            <a:r>
              <a:rPr lang="ru-RU" dirty="0" smtClean="0">
                <a:solidFill>
                  <a:schemeClr val="bg1"/>
                </a:solidFill>
              </a:rPr>
              <a:t>От 7 до 11 лет начинаются так называемые «школьные фобии», начиная от боязни быть «никем» в новом коллективе и заканчивая боязнью получить плохую оценку.</a:t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 smtClean="0">
                <a:solidFill>
                  <a:srgbClr val="0070C0"/>
                </a:solidFill>
                <a:effectLst/>
                <a:latin typeface="+mn-lt"/>
              </a:rPr>
              <a:t>Как избежать появления страхов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Clr>
                <a:schemeClr val="accent6">
                  <a:lumMod val="75000"/>
                </a:schemeClr>
              </a:buClr>
              <a:buFont typeface="Wingdings" pitchFamily="2" charset="2"/>
              <a:buChar char="q"/>
            </a:pPr>
            <a:r>
              <a:rPr lang="ru-RU" dirty="0" smtClean="0">
                <a:solidFill>
                  <a:schemeClr val="bg1"/>
                </a:solidFill>
              </a:rPr>
              <a:t>Если ребенок боится чужих людей, старайтесь не оставлять его наедине с ними. Приходя в гости, не спешите передавать малыша на руки незнакомым для него людям. </a:t>
            </a:r>
          </a:p>
          <a:p>
            <a:pPr>
              <a:buClr>
                <a:schemeClr val="accent6">
                  <a:lumMod val="75000"/>
                </a:schemeClr>
              </a:buClr>
              <a:buFont typeface="Wingdings" pitchFamily="2" charset="2"/>
              <a:buChar char="q"/>
            </a:pPr>
            <a:r>
              <a:rPr lang="ru-RU" dirty="0" smtClean="0">
                <a:solidFill>
                  <a:schemeClr val="bg1"/>
                </a:solidFill>
              </a:rPr>
              <a:t>Не уговаривайте публично демонстрировать свою воспитанность – здороваться. Не принуждайте тотчас же отправляться играть с детьми в детскую. Пусть ребенок немного привыкнет и освоится в незнакомой для него обстановке. Вскоре он начнет сам исследовать пространство и станет более решительным.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Проводите профилактику данного страха. Чаще посещайте с ним детские игровые центры. Постепенно ребенок привыкнет к тому, что его окружают множество других людей. Хвалите за самостоятельность.  Если ребенок должен будет общаться с незнакомым для него человеком (на приеме у врача, например), будьте рядом с ним.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023632"/>
          </a:xfrm>
        </p:spPr>
        <p:txBody>
          <a:bodyPr>
            <a:normAutofit fontScale="92500" lnSpcReduction="20000"/>
          </a:bodyPr>
          <a:lstStyle/>
          <a:p>
            <a:pPr>
              <a:buClr>
                <a:schemeClr val="accent6">
                  <a:lumMod val="75000"/>
                </a:schemeClr>
              </a:buClr>
              <a:buFont typeface="Wingdings" pitchFamily="2" charset="2"/>
              <a:buChar char="q"/>
            </a:pPr>
            <a:r>
              <a:rPr lang="ru-RU" dirty="0" smtClean="0">
                <a:solidFill>
                  <a:schemeClr val="bg1"/>
                </a:solidFill>
              </a:rPr>
              <a:t>Не оставляйте ребенка одного в незнакомом месте. Даже перед тем, как отвести малыша в садик, предварительно познакомьте его с другими детьми в группе, которую он будет посещать, с воспитателями. </a:t>
            </a:r>
          </a:p>
          <a:p>
            <a:pPr>
              <a:buClr>
                <a:schemeClr val="accent6">
                  <a:lumMod val="75000"/>
                </a:schemeClr>
              </a:buClr>
              <a:buFont typeface="Wingdings" pitchFamily="2" charset="2"/>
              <a:buChar char="q"/>
            </a:pPr>
            <a:r>
              <a:rPr lang="ru-RU" dirty="0" smtClean="0">
                <a:solidFill>
                  <a:schemeClr val="bg1"/>
                </a:solidFill>
              </a:rPr>
              <a:t>Часто дети бояться темноты. Силуэты мебели активируют воображение ребенка, превращаясь в пугающих монстров. Если ребенка пугает темнота, оставляйте в комнате включенный ночник.</a:t>
            </a:r>
          </a:p>
          <a:p>
            <a:pPr>
              <a:buClr>
                <a:schemeClr val="accent6">
                  <a:lumMod val="75000"/>
                </a:schemeClr>
              </a:buClr>
              <a:buFont typeface="Wingdings" pitchFamily="2" charset="2"/>
              <a:buChar char="q"/>
            </a:pPr>
            <a:r>
              <a:rPr lang="ru-RU" dirty="0" smtClean="0">
                <a:solidFill>
                  <a:schemeClr val="bg1"/>
                </a:solidFill>
              </a:rPr>
              <a:t>Если ребенка пугают громкие звуки (грома или салюта), объясните малышу, откуда они берутся. Ведь у ребенка нет ни Вашего жизненного опыта, ни ваших знаний.  А все неизвестное пугает. Поэтому разоблачайте страхи малыша. Объясняйте источник пугающего звука, или включите свет и покажите предмет, чья тень тревожит ребенка.</a:t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023632"/>
          </a:xfrm>
        </p:spPr>
        <p:txBody>
          <a:bodyPr>
            <a:normAutofit fontScale="92500" lnSpcReduction="10000"/>
          </a:bodyPr>
          <a:lstStyle/>
          <a:p>
            <a:pPr>
              <a:buClr>
                <a:schemeClr val="accent6">
                  <a:lumMod val="75000"/>
                </a:schemeClr>
              </a:buClr>
              <a:buFont typeface="Wingdings" pitchFamily="2" charset="2"/>
              <a:buChar char="q"/>
            </a:pPr>
            <a:r>
              <a:rPr lang="ru-RU" sz="2600" dirty="0" smtClean="0">
                <a:solidFill>
                  <a:schemeClr val="bg1"/>
                </a:solidFill>
              </a:rPr>
              <a:t>Не пугайте ребенка сами. Не грозите ему, что придет </a:t>
            </a:r>
            <a:r>
              <a:rPr lang="ru-RU" sz="2600" dirty="0" err="1" smtClean="0">
                <a:solidFill>
                  <a:schemeClr val="bg1"/>
                </a:solidFill>
              </a:rPr>
              <a:t>бабай</a:t>
            </a:r>
            <a:r>
              <a:rPr lang="ru-RU" sz="2600" dirty="0" smtClean="0">
                <a:solidFill>
                  <a:schemeClr val="bg1"/>
                </a:solidFill>
              </a:rPr>
              <a:t>, Баба Яга или другое страшное чудовище и унесет с собой, если ребенок не кушает кашу, не идет спать или не слушается. Воображение ребенка нарисует пугающий портрет этого персонажа, и Вы получите запуганного малыша, который станет бояться спать один в комнате, бояться темноты, думая, что обещанный мамой или папой </a:t>
            </a:r>
            <a:r>
              <a:rPr lang="ru-RU" sz="2600" dirty="0" err="1" smtClean="0">
                <a:solidFill>
                  <a:schemeClr val="bg1"/>
                </a:solidFill>
              </a:rPr>
              <a:t>бабай</a:t>
            </a:r>
            <a:r>
              <a:rPr lang="ru-RU" sz="2600" dirty="0" smtClean="0">
                <a:solidFill>
                  <a:schemeClr val="bg1"/>
                </a:solidFill>
              </a:rPr>
              <a:t> прячется под кроватью.</a:t>
            </a:r>
          </a:p>
          <a:p>
            <a:pPr>
              <a:buClr>
                <a:schemeClr val="accent6">
                  <a:lumMod val="75000"/>
                </a:schemeClr>
              </a:buClr>
              <a:buFont typeface="Wingdings" pitchFamily="2" charset="2"/>
              <a:buChar char="q"/>
            </a:pPr>
            <a:r>
              <a:rPr lang="ru-RU" sz="2400" dirty="0" smtClean="0">
                <a:solidFill>
                  <a:schemeClr val="bg1"/>
                </a:solidFill>
              </a:rPr>
              <a:t>Чтобы избежать страха перед коллективом, постарайтесь заранее подготовить ребёнка к школе. Лучше всего, чтобы ребёнок ходил в детский сад, ведь чем младше человек, тем легче ему найти общий язык с людьми. Чтобы он не боялся сложных школьных заданий или плохих оценок, перед поступлением в школу отправьте будущего первоклассника на подготовительные курсы. Там в игровой форме детей подготовят к урокам и познакомят с будущими одноклассниками.</a:t>
            </a:r>
            <a:endParaRPr lang="ru-RU" sz="2600" dirty="0" smtClean="0">
              <a:solidFill>
                <a:schemeClr val="bg1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 smtClean="0">
                <a:solidFill>
                  <a:srgbClr val="92D050"/>
                </a:solidFill>
                <a:effectLst/>
              </a:rPr>
              <a:t>Как помочь ребенку избавиться от страхов</a:t>
            </a:r>
            <a:endParaRPr lang="ru-RU" u="sng" dirty="0">
              <a:solidFill>
                <a:srgbClr val="92D050"/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ru-RU" sz="4400" b="1" i="1" dirty="0" smtClean="0">
                <a:solidFill>
                  <a:schemeClr val="accent4"/>
                </a:solidFill>
              </a:rPr>
              <a:t>Рисуночный метод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Ребенку предлагается </a:t>
            </a:r>
            <a:r>
              <a:rPr lang="ru-RU" u="sng" dirty="0" smtClean="0">
                <a:solidFill>
                  <a:schemeClr val="bg1"/>
                </a:solidFill>
              </a:rPr>
              <a:t>нарисовать то, чего он боится.</a:t>
            </a:r>
            <a:endParaRPr lang="ru-RU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При использовании рисуночного метода эффективными являются упражнения: «Парикмахерская» и «Больница».</a:t>
            </a:r>
          </a:p>
          <a:p>
            <a:pPr>
              <a:buNone/>
            </a:pPr>
            <a:r>
              <a:rPr lang="ru-RU" u="sng" dirty="0" smtClean="0">
                <a:solidFill>
                  <a:schemeClr val="accent6">
                    <a:lumMod val="75000"/>
                  </a:schemeClr>
                </a:solidFill>
              </a:rPr>
              <a:t>Упражнение «Парикмахерская»:</a:t>
            </a:r>
            <a:endParaRPr lang="ru-RU" dirty="0" smtClean="0">
              <a:solidFill>
                <a:schemeClr val="accent6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Ведущий просит детей закрыть глаза и представить какое-либо страшное существо, которого обычно боятся все дети, и нарисовать его. Затем взрослый сообщает, что это существо – девушка, которая собирается выйти замуж. И, конечно, ей необходимо посетить парикмахерскую, где ей сделают красивую прическу, макияж и т.д. Детям предлагается в роли парикмахера и украсить свою «девушку» как можно лучше (подкрасить глаза, брови, губы, надеть серьги и т.д.).</a:t>
            </a:r>
          </a:p>
          <a:p>
            <a:pPr>
              <a:buNone/>
            </a:pPr>
            <a:r>
              <a:rPr lang="ru-RU" u="sng" dirty="0" smtClean="0">
                <a:solidFill>
                  <a:schemeClr val="accent6">
                    <a:lumMod val="75000"/>
                  </a:schemeClr>
                </a:solidFill>
              </a:rPr>
              <a:t>Упражнение «Больница»:</a:t>
            </a:r>
            <a:endParaRPr lang="ru-RU" dirty="0" smtClean="0">
              <a:solidFill>
                <a:schemeClr val="accent6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Взрослый сообщает, что у страшного существа очень болят зубы, распухла щека. Детям надо нарисовать на лице «существа» страдания (слезы, повязку и т.д.). Оно очень боится идти к врачу. Детям предлагается превратиться в добрых и внимательных врачей, которых никто не боится, полечить «существо» и нарисовать на его лице выражение радости (можно это сделать на другом рисунке).</a:t>
            </a:r>
          </a:p>
          <a:p>
            <a:pPr>
              <a:buNone/>
            </a:pPr>
            <a:endParaRPr lang="ru-RU" u="sng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u="sng" dirty="0" smtClean="0">
                <a:solidFill>
                  <a:schemeClr val="bg1"/>
                </a:solidFill>
              </a:rPr>
              <a:t>Главное</a:t>
            </a:r>
            <a:r>
              <a:rPr lang="ru-RU" dirty="0" smtClean="0">
                <a:solidFill>
                  <a:schemeClr val="bg1"/>
                </a:solidFill>
              </a:rPr>
              <a:t> (при использовании этих способов коррекции страхов) – </a:t>
            </a:r>
            <a:r>
              <a:rPr lang="ru-RU" u="sng" dirty="0" smtClean="0">
                <a:solidFill>
                  <a:schemeClr val="bg1"/>
                </a:solidFill>
              </a:rPr>
              <a:t>дать детям возможность побывать в роли помогающих, а значит, сильных!</a:t>
            </a:r>
            <a:endParaRPr lang="ru-RU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 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114</TotalTime>
  <Words>624</Words>
  <Application>Microsoft Office PowerPoint</Application>
  <PresentationFormat>Экран (4:3)</PresentationFormat>
  <Paragraphs>62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Апекс</vt:lpstr>
      <vt:lpstr>Детские  страхи</vt:lpstr>
      <vt:lpstr>Слайд 2</vt:lpstr>
      <vt:lpstr>Слайд 3</vt:lpstr>
      <vt:lpstr>Откуда берутся детские страхи ? </vt:lpstr>
      <vt:lpstr>Виды страхов</vt:lpstr>
      <vt:lpstr>Как избежать появления страхов </vt:lpstr>
      <vt:lpstr>Слайд 7</vt:lpstr>
      <vt:lpstr>Слайд 8</vt:lpstr>
      <vt:lpstr>Как помочь ребенку избавиться от страхов</vt:lpstr>
      <vt:lpstr>Слайд 10</vt:lpstr>
      <vt:lpstr>Слайд 11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Детские  страхи</dc:title>
  <dc:creator>Sasha</dc:creator>
  <cp:lastModifiedBy>Sasha</cp:lastModifiedBy>
  <cp:revision>19</cp:revision>
  <dcterms:created xsi:type="dcterms:W3CDTF">2016-01-21T11:55:25Z</dcterms:created>
  <dcterms:modified xsi:type="dcterms:W3CDTF">2016-01-21T15:32:55Z</dcterms:modified>
</cp:coreProperties>
</file>