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60" r:id="rId5"/>
    <p:sldId id="261" r:id="rId6"/>
    <p:sldId id="262" r:id="rId7"/>
    <p:sldId id="264" r:id="rId8"/>
    <p:sldId id="265" r:id="rId9"/>
    <p:sldId id="266"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695" autoAdjust="0"/>
    <p:restoredTop sz="94660"/>
  </p:normalViewPr>
  <p:slideViewPr>
    <p:cSldViewPr snapToGrid="0">
      <p:cViewPr varScale="1">
        <p:scale>
          <a:sx n="115" d="100"/>
          <a:sy n="115" d="100"/>
        </p:scale>
        <p:origin x="21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11/13/2016</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ru-RU" smtClean="0"/>
              <a:t>Вставка рисунка</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11/13/2016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11/13/2016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11/13/2016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11/13/2016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11/13/2016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ru-RU" smtClean="0"/>
              <a:t>Вставка рисунка</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ru-RU" smtClean="0"/>
              <a:t>Вставка рисунка</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ru-RU" smtClean="0"/>
              <a:t>Вставка рисунка</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11/13/2016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dirty="0"/>
              <a:t>11/13/2016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11/13/2016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41410" y="3073397"/>
            <a:ext cx="4878391" cy="27178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3073397"/>
            <a:ext cx="4875210" cy="27178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11/13/2016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11/13/2016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11/13/2016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11/13/2016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11/13/2016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11/13/2016</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www.muz-lit.info/%D0%B3%D0%B0%D0%BB%D0%B5%D1%80%D0%B5%D1%8F-%D1%81%D0%BB%D0%B0%D0%B2%D1%8B/%D1%80%D0%B0%D1%85%D0%BC%D0%B0%D0%BD%D0%B8%D0%BD%D0%BE%D0%B2-%D1%81%D0%B5%D1%80%D0%B3%D0%B5%D0%B9-%D0%B2%D0%B0%D1%81%D0%B8%D0%BB%D1%8C%D0%B5%D0%B2%D0%B8%D1%87/"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75435" y="424094"/>
            <a:ext cx="8791575" cy="2387600"/>
          </a:xfrm>
        </p:spPr>
        <p:txBody>
          <a:bodyPr/>
          <a:lstStyle/>
          <a:p>
            <a:r>
              <a:rPr lang="ru-RU" dirty="0" smtClean="0"/>
              <a:t>Презентация на тему: творчество д. Гершвина </a:t>
            </a:r>
            <a:endParaRPr lang="ru-RU" dirty="0"/>
          </a:p>
        </p:txBody>
      </p:sp>
      <p:sp>
        <p:nvSpPr>
          <p:cNvPr id="3" name="Подзаголовок 2"/>
          <p:cNvSpPr>
            <a:spLocks noGrp="1"/>
          </p:cNvSpPr>
          <p:nvPr>
            <p:ph type="subTitle" idx="1"/>
          </p:nvPr>
        </p:nvSpPr>
        <p:spPr>
          <a:xfrm>
            <a:off x="7996843" y="4582940"/>
            <a:ext cx="2812472" cy="1655762"/>
          </a:xfrm>
        </p:spPr>
        <p:txBody>
          <a:bodyPr>
            <a:normAutofit fontScale="92500" lnSpcReduction="20000"/>
          </a:bodyPr>
          <a:lstStyle/>
          <a:p>
            <a:r>
              <a:rPr lang="ru-RU" dirty="0" smtClean="0"/>
              <a:t>Выполнила:</a:t>
            </a:r>
          </a:p>
          <a:p>
            <a:r>
              <a:rPr lang="ru-RU" dirty="0" smtClean="0"/>
              <a:t>Ученица 7 «В» класса</a:t>
            </a:r>
          </a:p>
          <a:p>
            <a:r>
              <a:rPr lang="ru-RU" dirty="0" err="1" smtClean="0"/>
              <a:t>Маоу</a:t>
            </a:r>
            <a:r>
              <a:rPr lang="ru-RU" dirty="0" smtClean="0"/>
              <a:t> </a:t>
            </a:r>
            <a:r>
              <a:rPr lang="ru-RU" dirty="0" err="1" smtClean="0"/>
              <a:t>дсош</a:t>
            </a:r>
            <a:r>
              <a:rPr lang="ru-RU" dirty="0" smtClean="0"/>
              <a:t> №1</a:t>
            </a:r>
          </a:p>
          <a:p>
            <a:r>
              <a:rPr lang="ru-RU" dirty="0" err="1" smtClean="0"/>
              <a:t>Гаус</a:t>
            </a:r>
            <a:r>
              <a:rPr lang="ru-RU" dirty="0" smtClean="0"/>
              <a:t> Валерия</a:t>
            </a:r>
            <a:endParaRPr lang="ru-RU" dirty="0"/>
          </a:p>
        </p:txBody>
      </p:sp>
    </p:spTree>
    <p:extLst>
      <p:ext uri="{BB962C8B-B14F-4D97-AF65-F5344CB8AC3E}">
        <p14:creationId xmlns:p14="http://schemas.microsoft.com/office/powerpoint/2010/main" val="16730578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3059" y="224444"/>
            <a:ext cx="4094740" cy="770312"/>
          </a:xfrm>
        </p:spPr>
        <p:txBody>
          <a:bodyPr>
            <a:normAutofit/>
          </a:bodyPr>
          <a:lstStyle/>
          <a:p>
            <a:r>
              <a:rPr lang="ru-RU" dirty="0" smtClean="0"/>
              <a:t>  </a:t>
            </a:r>
            <a:r>
              <a:rPr lang="ru-RU" sz="2800" dirty="0" smtClean="0"/>
              <a:t>краткая </a:t>
            </a:r>
            <a:r>
              <a:rPr lang="ru-RU" sz="2800" dirty="0" err="1" smtClean="0"/>
              <a:t>боиграфия</a:t>
            </a:r>
            <a:r>
              <a:rPr lang="ru-RU" dirty="0" smtClean="0"/>
              <a:t>    </a:t>
            </a:r>
            <a:endParaRPr lang="ru-RU" sz="2800" dirty="0"/>
          </a:p>
        </p:txBody>
      </p:sp>
      <p:sp>
        <p:nvSpPr>
          <p:cNvPr id="3" name="Объект 2"/>
          <p:cNvSpPr>
            <a:spLocks noGrp="1"/>
          </p:cNvSpPr>
          <p:nvPr>
            <p:ph idx="1"/>
          </p:nvPr>
        </p:nvSpPr>
        <p:spPr>
          <a:xfrm>
            <a:off x="5156200" y="609600"/>
            <a:ext cx="6282113" cy="5541817"/>
          </a:xfrm>
        </p:spPr>
        <p:txBody>
          <a:bodyPr>
            <a:normAutofit fontScale="70000" lnSpcReduction="20000"/>
          </a:bodyPr>
          <a:lstStyle/>
          <a:p>
            <a:r>
              <a:rPr lang="ru-RU" dirty="0"/>
              <a:t>Как практически все население Америки, состоящее из волн эмиграции разных периодов и их потомков, Джордж Гершвин не является исключением. Он родился 26 сентября 1898 года в семье еврейского эмигранта из России, настоящее имя композитора – </a:t>
            </a:r>
            <a:r>
              <a:rPr lang="ru-RU" dirty="0" err="1"/>
              <a:t>Янкель</a:t>
            </a:r>
            <a:r>
              <a:rPr lang="ru-RU" dirty="0"/>
              <a:t> </a:t>
            </a:r>
            <a:r>
              <a:rPr lang="ru-RU" dirty="0" err="1"/>
              <a:t>Гершовиц</a:t>
            </a:r>
            <a:r>
              <a:rPr lang="ru-RU" dirty="0"/>
              <a:t>.</a:t>
            </a:r>
          </a:p>
          <a:p>
            <a:r>
              <a:rPr lang="ru-RU" dirty="0"/>
              <a:t>Детство Джордж провел в районе Ист-Сайд в Нью-Йорке. Родители не подозревали, какой музыкальный талант заложен в их озорном малыше, пока не купили пианино, предназначенное для занятий старшего брата Джорджа (всего в семье было четверо детей).</a:t>
            </a:r>
          </a:p>
          <a:p>
            <a:r>
              <a:rPr lang="ru-RU" dirty="0"/>
              <a:t>Взяв несколько уроков музыки у разных педагогов, Гершвин посвящает свою юность ежедневным многочасовым импровизациям за инструментом. Игнорируя мнение родителей, шестнадцатилетний будущий композитор устраивается на работу продавцом нот в музыкальный магазин. Он с удовольствием играет для посетителей на пианино, установленном в магазине, и мечтает попробовать себя в сочинении музыки.</a:t>
            </a:r>
          </a:p>
        </p:txBody>
      </p:sp>
      <p:sp>
        <p:nvSpPr>
          <p:cNvPr id="6" name="Текст 3"/>
          <p:cNvSpPr>
            <a:spLocks noGrp="1"/>
          </p:cNvSpPr>
          <p:nvPr>
            <p:ph type="body" sz="half" idx="2"/>
          </p:nvPr>
        </p:nvSpPr>
        <p:spPr>
          <a:xfrm>
            <a:off x="707929" y="1266616"/>
            <a:ext cx="4171469" cy="4726860"/>
          </a:xfrm>
        </p:spPr>
        <p:txBody>
          <a:bodyPr/>
          <a:lstStyle/>
          <a:p>
            <a:endParaRPr lang="ru-RU" dirty="0"/>
          </a:p>
        </p:txBody>
      </p:sp>
      <p:pic>
        <p:nvPicPr>
          <p:cNvPr id="7" name="Picture 2" descr="Картинки по запросу творчество гершвин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930" y="1266616"/>
            <a:ext cx="4171468" cy="47268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6101870"/>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vdvgazeta.ru/sites/default/files/inline/images/Kor/dzhordzh_gershvi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029831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67100" y="542925"/>
            <a:ext cx="4543425" cy="819150"/>
          </a:xfrm>
        </p:spPr>
        <p:txBody>
          <a:bodyPr/>
          <a:lstStyle/>
          <a:p>
            <a:r>
              <a:rPr lang="ru-RU" dirty="0" smtClean="0"/>
              <a:t>Расцвет творчества  </a:t>
            </a:r>
            <a:endParaRPr lang="ru-RU" dirty="0"/>
          </a:p>
        </p:txBody>
      </p:sp>
      <p:sp>
        <p:nvSpPr>
          <p:cNvPr id="3" name="Объект 2"/>
          <p:cNvSpPr>
            <a:spLocks noGrp="1"/>
          </p:cNvSpPr>
          <p:nvPr>
            <p:ph idx="1"/>
          </p:nvPr>
        </p:nvSpPr>
        <p:spPr>
          <a:xfrm>
            <a:off x="1141412" y="1095375"/>
            <a:ext cx="9905999" cy="4972050"/>
          </a:xfrm>
        </p:spPr>
        <p:txBody>
          <a:bodyPr>
            <a:normAutofit fontScale="85000" lnSpcReduction="10000"/>
          </a:bodyPr>
          <a:lstStyle/>
          <a:p>
            <a:r>
              <a:rPr lang="ru-RU" dirty="0"/>
              <a:t/>
            </a:r>
            <a:br>
              <a:rPr lang="ru-RU" dirty="0"/>
            </a:br>
            <a:r>
              <a:rPr lang="ru-RU" dirty="0"/>
              <a:t>В 1919 году состоялась премьера мюзикла «Ла </a:t>
            </a:r>
            <a:r>
              <a:rPr lang="ru-RU" dirty="0" err="1"/>
              <a:t>Ла</a:t>
            </a:r>
            <a:r>
              <a:rPr lang="ru-RU" dirty="0"/>
              <a:t> </a:t>
            </a:r>
            <a:r>
              <a:rPr lang="ru-RU" dirty="0" err="1"/>
              <a:t>Люсиль</a:t>
            </a:r>
            <a:r>
              <a:rPr lang="ru-RU" dirty="0"/>
              <a:t>», музыка которого была полностью основана на сочинениях Гершвина, а в последующие шесть лет композитор создал музыку к сорока с лишним спектаклям. Слава композитора быстро нашла Гершвина, но тот не собирался останавливаться на достигнутом. По словам самого Джорджа, гениального «самоучки», он мечтал стать «настоящим композитором». Гершвин не стесняется просить об уроках композиции знаменитых современников: Стравинского, Шенберга, Равеля, оттачивает игру на фортепиано.</a:t>
            </a:r>
          </a:p>
          <a:p>
            <a:r>
              <a:rPr lang="ru-RU" dirty="0"/>
              <a:t>С 1920 по 1924 года Гершвин неустанно работает, ежегодно сочиняя десятки произведений, среди которых — опера «</a:t>
            </a:r>
            <a:r>
              <a:rPr lang="ru-RU" dirty="0" err="1"/>
              <a:t>Blue</a:t>
            </a:r>
            <a:r>
              <a:rPr lang="ru-RU" dirty="0"/>
              <a:t> </a:t>
            </a:r>
            <a:r>
              <a:rPr lang="ru-RU" dirty="0" err="1"/>
              <a:t>Monday</a:t>
            </a:r>
            <a:r>
              <a:rPr lang="ru-RU" dirty="0"/>
              <a:t>». Тяготение композитора к джазовой музыке и блюзу ярко проявляется в совместной деятельности с джаз-</a:t>
            </a:r>
            <a:r>
              <a:rPr lang="ru-RU" dirty="0" err="1"/>
              <a:t>бэндом</a:t>
            </a:r>
            <a:r>
              <a:rPr lang="ru-RU" dirty="0"/>
              <a:t> Пола </a:t>
            </a:r>
            <a:r>
              <a:rPr lang="ru-RU" dirty="0" err="1"/>
              <a:t>Уайтмена</a:t>
            </a:r>
            <a:r>
              <a:rPr lang="ru-RU" dirty="0"/>
              <a:t>. Именно для этого музыкального коллектива Гершвин сочиняет гениальную «Рапсодию в стиле блюз». На премьере, прошедшей с оглушительным успехом, присутствовал сам </a:t>
            </a:r>
            <a:r>
              <a:rPr lang="ru-RU" dirty="0">
                <a:hlinkClick r:id="rId2"/>
              </a:rPr>
              <a:t>Рахманинов</a:t>
            </a:r>
            <a:r>
              <a:rPr lang="ru-RU" dirty="0"/>
              <a:t>.</a:t>
            </a:r>
          </a:p>
          <a:p>
            <a:endParaRPr lang="ru-RU" dirty="0"/>
          </a:p>
        </p:txBody>
      </p:sp>
    </p:spTree>
    <p:extLst>
      <p:ext uri="{BB962C8B-B14F-4D97-AF65-F5344CB8AC3E}">
        <p14:creationId xmlns:p14="http://schemas.microsoft.com/office/powerpoint/2010/main" val="39836966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6705" y="609601"/>
            <a:ext cx="3856037" cy="571499"/>
          </a:xfrm>
        </p:spPr>
        <p:txBody>
          <a:bodyPr/>
          <a:lstStyle/>
          <a:p>
            <a:r>
              <a:rPr lang="ru-RU" dirty="0" smtClean="0"/>
              <a:t>творчество</a:t>
            </a:r>
            <a:endParaRPr lang="ru-RU" dirty="0"/>
          </a:p>
        </p:txBody>
      </p:sp>
      <p:sp>
        <p:nvSpPr>
          <p:cNvPr id="3" name="Объект 2"/>
          <p:cNvSpPr>
            <a:spLocks noGrp="1"/>
          </p:cNvSpPr>
          <p:nvPr>
            <p:ph idx="1"/>
          </p:nvPr>
        </p:nvSpPr>
        <p:spPr>
          <a:xfrm>
            <a:off x="6149447" y="619127"/>
            <a:ext cx="5891209" cy="5198534"/>
          </a:xfrm>
        </p:spPr>
        <p:txBody>
          <a:bodyPr>
            <a:normAutofit fontScale="62500" lnSpcReduction="20000"/>
          </a:bodyPr>
          <a:lstStyle/>
          <a:p>
            <a:r>
              <a:rPr lang="ru-RU" dirty="0"/>
              <a:t>С 1918 года Гершвин больше не нуждался в ресторанных подработках, отпала нужда в частных уроках, он занимался тем, что ему нравилось, и получал за это деньги – Джордж писал музыку для </a:t>
            </a:r>
            <a:r>
              <a:rPr lang="ru-RU" dirty="0" err="1"/>
              <a:t>бродвейских</a:t>
            </a:r>
            <a:r>
              <a:rPr lang="ru-RU" dirty="0"/>
              <a:t> мюзиклов. Он работал в качестве композитора с джаз-</a:t>
            </a:r>
            <a:r>
              <a:rPr lang="ru-RU" dirty="0" err="1"/>
              <a:t>бэндом</a:t>
            </a:r>
            <a:r>
              <a:rPr lang="ru-RU" dirty="0"/>
              <a:t> Пола </a:t>
            </a:r>
            <a:r>
              <a:rPr lang="ru-RU" dirty="0" err="1"/>
              <a:t>Уайтмена</a:t>
            </a:r>
            <a:r>
              <a:rPr lang="ru-RU" dirty="0"/>
              <a:t>. За год он писал до 10 мюзиклов, многие из песен приобретали огромную популярность.</a:t>
            </a:r>
          </a:p>
          <a:p>
            <a:r>
              <a:rPr lang="ru-RU" dirty="0"/>
              <a:t>Так появилась «Рапсодия в блюзовых тонах». В феврале 1924 года на премьеру пришла слишком разномастная публика, в первом ряду сидели именитые люди в мире музыки: Рахманинов, </a:t>
            </a:r>
            <a:r>
              <a:rPr lang="ru-RU" dirty="0" err="1"/>
              <a:t>Годовский</a:t>
            </a:r>
            <a:r>
              <a:rPr lang="ru-RU" dirty="0"/>
              <a:t>, Стравинский. Успех был ошеломительный, рапсодия нокаутировала зрителей, а к Гершвину пришла настоящая слава.</a:t>
            </a:r>
          </a:p>
          <a:p>
            <a:r>
              <a:rPr lang="ru-RU" dirty="0"/>
              <a:t>А там, где слава, там и материальное благосостояние. Семья Гершвинов купила на 103-авеню дом в 5 этажей и отправилась в трёхлетнее путешествие по Европе. Джордж сам продумал весь маршрут, поездка началась с Лондона, потом был Париж, и закончилось путешествие в Вене.</a:t>
            </a:r>
            <a:br>
              <a:rPr lang="ru-RU" dirty="0"/>
            </a:br>
            <a:endParaRPr lang="ru-RU" dirty="0"/>
          </a:p>
        </p:txBody>
      </p:sp>
      <p:pic>
        <p:nvPicPr>
          <p:cNvPr id="5" name="Рисунок 4"/>
          <p:cNvPicPr>
            <a:picLocks noChangeAspect="1"/>
          </p:cNvPicPr>
          <p:nvPr/>
        </p:nvPicPr>
        <p:blipFill>
          <a:blip r:embed="rId2"/>
          <a:stretch>
            <a:fillRect/>
          </a:stretch>
        </p:blipFill>
        <p:spPr>
          <a:xfrm>
            <a:off x="760569" y="1181100"/>
            <a:ext cx="5388878" cy="6603489"/>
          </a:xfrm>
          <a:prstGeom prst="rect">
            <a:avLst/>
          </a:prstGeom>
        </p:spPr>
      </p:pic>
    </p:spTree>
    <p:extLst>
      <p:ext uri="{BB962C8B-B14F-4D97-AF65-F5344CB8AC3E}">
        <p14:creationId xmlns:p14="http://schemas.microsoft.com/office/powerpoint/2010/main" val="1918193674"/>
      </p:ext>
    </p:extLst>
  </p:cSld>
  <p:clrMapOvr>
    <a:masterClrMapping/>
  </p:clrMapOvr>
  <p:transition spd="slow">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943100" y="572423"/>
            <a:ext cx="8286750" cy="5909310"/>
          </a:xfrm>
          <a:prstGeom prst="rect">
            <a:avLst/>
          </a:prstGeom>
        </p:spPr>
        <p:txBody>
          <a:bodyPr wrap="square">
            <a:spAutoFit/>
          </a:bodyPr>
          <a:lstStyle/>
          <a:p>
            <a:r>
              <a:rPr lang="ru-RU" dirty="0"/>
              <a:t>По возвращении из Европы у Гершвина на руках уже была набросана симфоническая поэма «Американец в Париже».</a:t>
            </a:r>
          </a:p>
          <a:p>
            <a:r>
              <a:rPr lang="ru-RU" dirty="0"/>
              <a:t>Премьера прошла в филармоническом обществе Нью-Йорка. А через три года «Американец в Париже» звучал в </a:t>
            </a:r>
            <a:r>
              <a:rPr lang="ru-RU" dirty="0" err="1"/>
              <a:t>Куинс</a:t>
            </a:r>
            <a:r>
              <a:rPr lang="ru-RU" dirty="0"/>
              <a:t>-холле в Лондоне. Успех был грандиозным, после чего симфоническая поэма вошла в постоянный репертуар многих мировых оркестров.</a:t>
            </a:r>
          </a:p>
          <a:p>
            <a:r>
              <a:rPr lang="ru-RU" dirty="0"/>
              <a:t>Музыка и стиль композитора Джорджа Гершвина сочетает в себе сразу многое:</a:t>
            </a:r>
          </a:p>
          <a:p>
            <a:r>
              <a:rPr lang="ru-RU" dirty="0"/>
              <a:t>симфоническую классику;</a:t>
            </a:r>
          </a:p>
          <a:p>
            <a:r>
              <a:rPr lang="ru-RU" dirty="0"/>
              <a:t>современные негритянские ритмы;</a:t>
            </a:r>
          </a:p>
          <a:p>
            <a:r>
              <a:rPr lang="ru-RU" dirty="0"/>
              <a:t>народный </a:t>
            </a:r>
            <a:r>
              <a:rPr lang="ru-RU" dirty="0" err="1"/>
              <a:t>фольклороригинальную</a:t>
            </a:r>
            <a:r>
              <a:rPr lang="ru-RU" dirty="0"/>
              <a:t> мелодию;</a:t>
            </a:r>
          </a:p>
          <a:p>
            <a:r>
              <a:rPr lang="ru-RU" dirty="0"/>
              <a:t>экспрессию; резкие ритмы.</a:t>
            </a:r>
          </a:p>
          <a:p>
            <a:r>
              <a:rPr lang="ru-RU" dirty="0"/>
              <a:t>С приобретением мировой известности Джордж предложил своему старшему брату </a:t>
            </a:r>
            <a:r>
              <a:rPr lang="ru-RU" dirty="0" err="1"/>
              <a:t>Айре</a:t>
            </a:r>
            <a:r>
              <a:rPr lang="ru-RU" dirty="0"/>
              <a:t> стать соавтором его мюзиклов и песен. </a:t>
            </a:r>
            <a:r>
              <a:rPr lang="ru-RU" dirty="0" err="1"/>
              <a:t>Айра</a:t>
            </a:r>
            <a:r>
              <a:rPr lang="ru-RU" dirty="0"/>
              <a:t> с удовольствием согласился, но взял себе псевдоним Артур </a:t>
            </a:r>
            <a:r>
              <a:rPr lang="ru-RU" dirty="0" err="1"/>
              <a:t>Фрэнсис</a:t>
            </a:r>
            <a:r>
              <a:rPr lang="ru-RU" dirty="0"/>
              <a:t> (это два имени их младшеньких брата и сестры), он считал, что Гершвин в мировой музыке должен быть один – Джордж.</a:t>
            </a:r>
          </a:p>
          <a:p>
            <a:r>
              <a:rPr lang="ru-RU" dirty="0"/>
              <a:t>Их творческий союз получился очень плодотворным, братья создали около 20 мюзиклов для Бродвея и кино. Более востребованного дуэта в то время не было. Особенно триумфальным получился мюзикл «</a:t>
            </a:r>
            <a:r>
              <a:rPr lang="ru-RU" dirty="0" err="1"/>
              <a:t>Lady</a:t>
            </a:r>
            <a:r>
              <a:rPr lang="ru-RU" dirty="0"/>
              <a:t>, </a:t>
            </a:r>
            <a:r>
              <a:rPr lang="ru-RU" dirty="0" err="1"/>
              <a:t>Be</a:t>
            </a:r>
            <a:r>
              <a:rPr lang="ru-RU" dirty="0"/>
              <a:t> </a:t>
            </a:r>
            <a:r>
              <a:rPr lang="ru-RU" dirty="0" err="1"/>
              <a:t>Good</a:t>
            </a:r>
            <a:r>
              <a:rPr lang="ru-RU" dirty="0"/>
              <a:t>», одну композицию из него назвали лучшей любовной балладой ХХ века.</a:t>
            </a:r>
            <a:br>
              <a:rPr lang="ru-RU" dirty="0"/>
            </a:br>
            <a:endParaRPr lang="ru-RU" dirty="0"/>
          </a:p>
        </p:txBody>
      </p:sp>
    </p:spTree>
    <p:extLst>
      <p:ext uri="{BB962C8B-B14F-4D97-AF65-F5344CB8AC3E}">
        <p14:creationId xmlns:p14="http://schemas.microsoft.com/office/powerpoint/2010/main" val="58385388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81075" y="85725"/>
            <a:ext cx="10582275" cy="6524863"/>
          </a:xfrm>
          <a:prstGeom prst="rect">
            <a:avLst/>
          </a:prstGeom>
        </p:spPr>
        <p:txBody>
          <a:bodyPr wrap="square">
            <a:spAutoFit/>
          </a:bodyPr>
          <a:lstStyle/>
          <a:p>
            <a:pPr marL="285750" indent="-285750">
              <a:buFont typeface="Arial" panose="020B0604020202020204" pitchFamily="34" charset="0"/>
              <a:buChar char="•"/>
            </a:pPr>
            <a:r>
              <a:rPr lang="ru-RU" b="1" dirty="0" smtClean="0">
                <a:solidFill>
                  <a:srgbClr val="444444"/>
                </a:solidFill>
                <a:latin typeface="Trebuchet MS" panose="020B0603020202020204" pitchFamily="34" charset="0"/>
              </a:rPr>
              <a:t>                                               </a:t>
            </a:r>
            <a:r>
              <a:rPr lang="ru-RU" sz="4000" b="1" dirty="0" smtClean="0">
                <a:solidFill>
                  <a:srgbClr val="444444"/>
                </a:solidFill>
                <a:latin typeface="Trebuchet MS" panose="020B0603020202020204" pitchFamily="34" charset="0"/>
              </a:rPr>
              <a:t>«</a:t>
            </a:r>
            <a:r>
              <a:rPr lang="ru-RU" sz="4000" b="1" dirty="0">
                <a:solidFill>
                  <a:srgbClr val="444444"/>
                </a:solidFill>
                <a:latin typeface="Trebuchet MS" panose="020B0603020202020204" pitchFamily="34" charset="0"/>
              </a:rPr>
              <a:t>Порги и </a:t>
            </a:r>
            <a:r>
              <a:rPr lang="ru-RU" sz="4000" b="1" dirty="0" err="1">
                <a:solidFill>
                  <a:srgbClr val="444444"/>
                </a:solidFill>
                <a:latin typeface="Trebuchet MS" panose="020B0603020202020204" pitchFamily="34" charset="0"/>
              </a:rPr>
              <a:t>Бесс</a:t>
            </a:r>
            <a:r>
              <a:rPr lang="ru-RU" sz="4000" b="1" dirty="0">
                <a:solidFill>
                  <a:srgbClr val="444444"/>
                </a:solidFill>
                <a:latin typeface="Trebuchet MS" panose="020B0603020202020204" pitchFamily="34" charset="0"/>
              </a:rPr>
              <a:t>»</a:t>
            </a:r>
          </a:p>
          <a:p>
            <a:pPr marL="285750" indent="-285750">
              <a:buFont typeface="Arial" panose="020B0604020202020204" pitchFamily="34" charset="0"/>
              <a:buChar char="•"/>
            </a:pPr>
            <a:r>
              <a:rPr lang="ru-RU" dirty="0">
                <a:solidFill>
                  <a:srgbClr val="444444"/>
                </a:solidFill>
                <a:latin typeface="Trebuchet MS" panose="020B0603020202020204" pitchFamily="34" charset="0"/>
              </a:rPr>
              <a:t>Однажды ночью, мучаясь от бессонницы, Джордж решил почитать, и ему в руки попался роман </a:t>
            </a:r>
            <a:r>
              <a:rPr lang="ru-RU" dirty="0" err="1">
                <a:solidFill>
                  <a:srgbClr val="444444"/>
                </a:solidFill>
                <a:latin typeface="Trebuchet MS" panose="020B0603020202020204" pitchFamily="34" charset="0"/>
              </a:rPr>
              <a:t>Дюбоза</a:t>
            </a:r>
            <a:r>
              <a:rPr lang="ru-RU" dirty="0">
                <a:solidFill>
                  <a:srgbClr val="444444"/>
                </a:solidFill>
                <a:latin typeface="Trebuchet MS" panose="020B0603020202020204" pitchFamily="34" charset="0"/>
              </a:rPr>
              <a:t> </a:t>
            </a:r>
            <a:r>
              <a:rPr lang="ru-RU" dirty="0" err="1">
                <a:solidFill>
                  <a:srgbClr val="444444"/>
                </a:solidFill>
                <a:latin typeface="Trebuchet MS" panose="020B0603020202020204" pitchFamily="34" charset="0"/>
              </a:rPr>
              <a:t>Хейуорда</a:t>
            </a:r>
            <a:r>
              <a:rPr lang="ru-RU" dirty="0">
                <a:solidFill>
                  <a:srgbClr val="444444"/>
                </a:solidFill>
                <a:latin typeface="Trebuchet MS" panose="020B0603020202020204" pitchFamily="34" charset="0"/>
              </a:rPr>
              <a:t> «Порги». Созданные автором поэтические образы настолько увлекли композитора, что у него тут же в голове начались зарождаться мелодии. Джордж уже забыл о сне, читал до самого утра, а потом написал автору произведения письмо, в котором рассказал, что ему очень бы хотелось написать оперу на «Порги». Это был 1926 год.</a:t>
            </a:r>
          </a:p>
          <a:p>
            <a:pPr marL="285750" indent="-285750">
              <a:buFont typeface="Arial" panose="020B0604020202020204" pitchFamily="34" charset="0"/>
              <a:buChar char="•"/>
            </a:pPr>
            <a:r>
              <a:rPr lang="ru-RU" dirty="0">
                <a:solidFill>
                  <a:srgbClr val="444444"/>
                </a:solidFill>
                <a:latin typeface="Trebuchet MS" panose="020B0603020202020204" pitchFamily="34" charset="0"/>
              </a:rPr>
              <a:t>Автор романа ответил согласием, но так как Гершвин был очень занят другими сочинениями и дирижёрской работой, приступить к созданию оперы «Порги и </a:t>
            </a:r>
            <a:r>
              <a:rPr lang="ru-RU" dirty="0" err="1">
                <a:solidFill>
                  <a:srgbClr val="444444"/>
                </a:solidFill>
                <a:latin typeface="Trebuchet MS" panose="020B0603020202020204" pitchFamily="34" charset="0"/>
              </a:rPr>
              <a:t>Бесс</a:t>
            </a:r>
            <a:r>
              <a:rPr lang="ru-RU" dirty="0">
                <a:solidFill>
                  <a:srgbClr val="444444"/>
                </a:solidFill>
                <a:latin typeface="Trebuchet MS" panose="020B0603020202020204" pitchFamily="34" charset="0"/>
              </a:rPr>
              <a:t>» получилось лишь в 1934 году. Композитор уехал из Нью-Йорка в маленький рыбацкий посёлок в Южной Каролине, чтобы полностью проникнуться духом произведения. Он напряжённо работал над оперой 20 месяцев.</a:t>
            </a:r>
          </a:p>
          <a:p>
            <a:pPr marL="285750" indent="-285750">
              <a:buFont typeface="Arial" panose="020B0604020202020204" pitchFamily="34" charset="0"/>
              <a:buChar char="•"/>
            </a:pPr>
            <a:r>
              <a:rPr lang="ru-RU" dirty="0">
                <a:solidFill>
                  <a:srgbClr val="444444"/>
                </a:solidFill>
                <a:latin typeface="Trebuchet MS" panose="020B0603020202020204" pitchFamily="34" charset="0"/>
              </a:rPr>
              <a:t>Это произведение стало самым значительным и популярным из всех, созданных Джорджем Гершвином. Получился настоящий музыкальный шедевр, в котором переплелись джазовые импровизации, фольклор и симфонические мелодии. В 1935 году состоялась премьера в Америке, произошло это в Бостоне в «</a:t>
            </a:r>
            <a:r>
              <a:rPr lang="ru-RU" dirty="0" err="1">
                <a:solidFill>
                  <a:srgbClr val="444444"/>
                </a:solidFill>
                <a:latin typeface="Trebuchet MS" panose="020B0603020202020204" pitchFamily="34" charset="0"/>
              </a:rPr>
              <a:t>Колониел</a:t>
            </a:r>
            <a:r>
              <a:rPr lang="ru-RU" dirty="0">
                <a:solidFill>
                  <a:srgbClr val="444444"/>
                </a:solidFill>
                <a:latin typeface="Trebuchet MS" panose="020B0603020202020204" pitchFamily="34" charset="0"/>
              </a:rPr>
              <a:t>-театре». Успех был головокружительный, четверть часа не стихали аплодисменты и восторженные возгласы публики. В истории США «Порги и </a:t>
            </a:r>
            <a:r>
              <a:rPr lang="ru-RU" dirty="0" err="1">
                <a:solidFill>
                  <a:srgbClr val="444444"/>
                </a:solidFill>
                <a:latin typeface="Trebuchet MS" panose="020B0603020202020204" pitchFamily="34" charset="0"/>
              </a:rPr>
              <a:t>Бесс</a:t>
            </a:r>
            <a:r>
              <a:rPr lang="ru-RU" dirty="0">
                <a:solidFill>
                  <a:srgbClr val="444444"/>
                </a:solidFill>
                <a:latin typeface="Trebuchet MS" panose="020B0603020202020204" pitchFamily="34" charset="0"/>
              </a:rPr>
              <a:t>» стало первым представлением, на которое пускали людей разных рас.</a:t>
            </a:r>
          </a:p>
          <a:p>
            <a:pPr marL="285750" indent="-285750">
              <a:buFont typeface="Arial" panose="020B0604020202020204" pitchFamily="34" charset="0"/>
              <a:buChar char="•"/>
            </a:pPr>
            <a:r>
              <a:rPr lang="ru-RU" dirty="0">
                <a:solidFill>
                  <a:srgbClr val="444444"/>
                </a:solidFill>
                <a:latin typeface="Trebuchet MS" panose="020B0603020202020204" pitchFamily="34" charset="0"/>
              </a:rPr>
              <a:t>С января 1936 года опера поехала в гастрольный тур по американским городам, в Европу добралась лишь после 1945 года, а в 1956 «Порги и </a:t>
            </a:r>
            <a:r>
              <a:rPr lang="ru-RU" dirty="0" err="1">
                <a:solidFill>
                  <a:srgbClr val="444444"/>
                </a:solidFill>
                <a:latin typeface="Trebuchet MS" panose="020B0603020202020204" pitchFamily="34" charset="0"/>
              </a:rPr>
              <a:t>Бесс</a:t>
            </a:r>
            <a:r>
              <a:rPr lang="ru-RU" dirty="0">
                <a:solidFill>
                  <a:srgbClr val="444444"/>
                </a:solidFill>
                <a:latin typeface="Trebuchet MS" panose="020B0603020202020204" pitchFamily="34" charset="0"/>
              </a:rPr>
              <a:t>» была показана негритянской труппой в Москве и Ленинграде.</a:t>
            </a:r>
          </a:p>
          <a:p>
            <a:pPr marL="285750" indent="-285750">
              <a:buFont typeface="Arial" panose="020B0604020202020204" pitchFamily="34" charset="0"/>
              <a:buChar char="•"/>
            </a:pPr>
            <a:r>
              <a:rPr lang="ru-RU" dirty="0">
                <a:solidFill>
                  <a:srgbClr val="444444"/>
                </a:solidFill>
                <a:latin typeface="Trebuchet MS" panose="020B0603020202020204" pitchFamily="34" charset="0"/>
              </a:rPr>
              <a:t>Сотни постановок пережила эта опера и вошла в мировой музыкальный золотой фонд.</a:t>
            </a:r>
            <a:br>
              <a:rPr lang="ru-RU" dirty="0">
                <a:solidFill>
                  <a:srgbClr val="444444"/>
                </a:solidFill>
                <a:latin typeface="Trebuchet MS" panose="020B0603020202020204" pitchFamily="34" charset="0"/>
              </a:rPr>
            </a:br>
            <a:endParaRPr lang="ru-RU" b="0" i="0" dirty="0">
              <a:solidFill>
                <a:srgbClr val="444444"/>
              </a:solidFill>
              <a:effectLst/>
              <a:latin typeface="Trebuchet MS" panose="020B0603020202020204" pitchFamily="34" charset="0"/>
            </a:endParaRPr>
          </a:p>
        </p:txBody>
      </p:sp>
    </p:spTree>
    <p:extLst>
      <p:ext uri="{BB962C8B-B14F-4D97-AF65-F5344CB8AC3E}">
        <p14:creationId xmlns:p14="http://schemas.microsoft.com/office/powerpoint/2010/main" val="80892053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90960" y="361951"/>
            <a:ext cx="3856037" cy="666749"/>
          </a:xfrm>
        </p:spPr>
        <p:txBody>
          <a:bodyPr>
            <a:noAutofit/>
          </a:bodyPr>
          <a:lstStyle/>
          <a:p>
            <a:r>
              <a:rPr lang="ru-RU" sz="2800" dirty="0" smtClean="0"/>
              <a:t>Смерть композитора</a:t>
            </a:r>
            <a:endParaRPr lang="ru-RU" sz="2800" dirty="0"/>
          </a:p>
        </p:txBody>
      </p:sp>
      <p:sp>
        <p:nvSpPr>
          <p:cNvPr id="3" name="Объект 2"/>
          <p:cNvSpPr>
            <a:spLocks noGrp="1"/>
          </p:cNvSpPr>
          <p:nvPr>
            <p:ph idx="1"/>
          </p:nvPr>
        </p:nvSpPr>
        <p:spPr>
          <a:xfrm>
            <a:off x="600075" y="1028700"/>
            <a:ext cx="10437809" cy="6057900"/>
          </a:xfrm>
        </p:spPr>
        <p:txBody>
          <a:bodyPr>
            <a:normAutofit fontScale="70000" lnSpcReduction="20000"/>
          </a:bodyPr>
          <a:lstStyle/>
          <a:p>
            <a:r>
              <a:rPr lang="ru-RU" dirty="0" smtClean="0"/>
              <a:t>Великолепный </a:t>
            </a:r>
            <a:r>
              <a:rPr lang="ru-RU" dirty="0"/>
              <a:t>творческий союз братьев Гершвинов, популярность, слава, деньги – всё оборвалось в один миг трагически и неожиданно.</a:t>
            </a:r>
          </a:p>
          <a:p>
            <a:r>
              <a:rPr lang="ru-RU" dirty="0"/>
              <a:t>Джордж настолько усиленно работал над «Порги и </a:t>
            </a:r>
            <a:r>
              <a:rPr lang="ru-RU" dirty="0" err="1"/>
              <a:t>Бесс</a:t>
            </a:r>
            <a:r>
              <a:rPr lang="ru-RU" dirty="0"/>
              <a:t>», что подвергся колоссальному нервному перенапряжению, его силы были истощены. Дошло до того, что он не мог ни кушать, ни спать. Врачи в один голос утверждали, что композитору необходимо поменять климат и временно оставить музыку. Первый совет Гершвин воспринял с удовольствием, но вот остаться без музыки он не мог ни на один миг.</a:t>
            </a:r>
          </a:p>
          <a:p>
            <a:r>
              <a:rPr lang="ru-RU" dirty="0"/>
              <a:t>Внешний вид Джорджа практически не изменился, но внутренне он был крайне раздражён и чувствовал себя невероятно уставшим. В начале 1937 года медики обнаружили у Гершвина симптомы онкологического заболевания, у него была опухоль головного мозга. Назначили лечение, затем в клинике «</a:t>
            </a:r>
            <a:r>
              <a:rPr lang="ru-RU" dirty="0" err="1"/>
              <a:t>Седарс</a:t>
            </a:r>
            <a:r>
              <a:rPr lang="ru-RU" dirty="0"/>
              <a:t> </a:t>
            </a:r>
            <a:r>
              <a:rPr lang="ru-RU" dirty="0" err="1"/>
              <a:t>Синай</a:t>
            </a:r>
            <a:r>
              <a:rPr lang="ru-RU" dirty="0"/>
              <a:t>» ему удалили опухоль, но композитору уже ничего не могло помочь, он умер 11 июля 1937 года, не приходя в сознание после операции. Джордж совсем немного не дожил до 39 лет, самый расцвет сил и множество творческих планов были впереди у музыканта.</a:t>
            </a:r>
          </a:p>
          <a:p>
            <a:r>
              <a:rPr lang="ru-RU" dirty="0"/>
              <a:t>При жизни Джордж был настоящим Казановой, очень много на его счету любовных романов с самыми красивыми женщинами того времени. Одной из сильнейших его влюблённостей стал ученица Гершвина Александра Белых. Но семья у него так и не появилась, жены и детей не было. Всё наследие, которое досталось потомкам от композитора Джорджа Гершвина, – это его бесценная музыка.</a:t>
            </a:r>
            <a:br>
              <a:rPr lang="ru-RU" dirty="0"/>
            </a:br>
            <a:endParaRPr lang="ru-RU" dirty="0"/>
          </a:p>
        </p:txBody>
      </p:sp>
    </p:spTree>
    <p:extLst>
      <p:ext uri="{BB962C8B-B14F-4D97-AF65-F5344CB8AC3E}">
        <p14:creationId xmlns:p14="http://schemas.microsoft.com/office/powerpoint/2010/main" val="42296167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Джордж Гершвин"/>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7105270"/>
      </p:ext>
    </p:extLst>
  </p:cSld>
  <p:clrMapOvr>
    <a:masterClrMapping/>
  </p:clrMapOvr>
  <p:transition spd="slow">
    <p:randomBa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онтур">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
  <TotalTime>106</TotalTime>
  <Words>1038</Words>
  <Application>Microsoft Office PowerPoint</Application>
  <PresentationFormat>Широкоэкранный</PresentationFormat>
  <Paragraphs>36</Paragraphs>
  <Slides>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9</vt:i4>
      </vt:variant>
    </vt:vector>
  </HeadingPairs>
  <TitlesOfParts>
    <vt:vector size="13" baseType="lpstr">
      <vt:lpstr>Arial</vt:lpstr>
      <vt:lpstr>Trebuchet MS</vt:lpstr>
      <vt:lpstr>Tw Cen MT</vt:lpstr>
      <vt:lpstr>Контур</vt:lpstr>
      <vt:lpstr>Презентация на тему: творчество д. Гершвина </vt:lpstr>
      <vt:lpstr>  краткая боиграфия    </vt:lpstr>
      <vt:lpstr>Презентация PowerPoint</vt:lpstr>
      <vt:lpstr>Расцвет творчества  </vt:lpstr>
      <vt:lpstr>творчество</vt:lpstr>
      <vt:lpstr>Презентация PowerPoint</vt:lpstr>
      <vt:lpstr>Презентация PowerPoint</vt:lpstr>
      <vt:lpstr>Смерть композитора</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на тему: творчество д. Гершвина</dc:title>
  <dc:creator>DubleSpace</dc:creator>
  <cp:lastModifiedBy>DubleSpace</cp:lastModifiedBy>
  <cp:revision>10</cp:revision>
  <dcterms:created xsi:type="dcterms:W3CDTF">2016-11-13T16:13:11Z</dcterms:created>
  <dcterms:modified xsi:type="dcterms:W3CDTF">2016-11-13T18:03:38Z</dcterms:modified>
</cp:coreProperties>
</file>