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60" r:id="rId3"/>
    <p:sldId id="259" r:id="rId4"/>
    <p:sldId id="262" r:id="rId5"/>
    <p:sldId id="264" r:id="rId6"/>
    <p:sldId id="265" r:id="rId7"/>
    <p:sldId id="266" r:id="rId8"/>
    <p:sldId id="263" r:id="rId9"/>
    <p:sldId id="267" r:id="rId10"/>
    <p:sldId id="274" r:id="rId11"/>
    <p:sldId id="261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08" d="100"/>
          <a:sy n="108" d="100"/>
        </p:scale>
        <p:origin x="97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23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09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9195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03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94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86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4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7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9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9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30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0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10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3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88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2518" y="1354358"/>
            <a:ext cx="4395740" cy="23455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Гласные в приставках </a:t>
            </a:r>
          </a:p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пре- и при-</a:t>
            </a:r>
            <a:endParaRPr lang="ru-RU" sz="54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1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04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1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f8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15000"/>
            <a:ext cx="771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f8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91200"/>
            <a:ext cx="771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f8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81000"/>
            <a:ext cx="771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f8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771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2" descr="J028357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410200"/>
            <a:ext cx="19050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WordArt 16"/>
          <p:cNvSpPr>
            <a:spLocks noChangeArrowheads="1" noChangeShapeType="1" noTextEdit="1"/>
          </p:cNvSpPr>
          <p:nvPr/>
        </p:nvSpPr>
        <p:spPr bwMode="auto">
          <a:xfrm>
            <a:off x="762000" y="2362200"/>
            <a:ext cx="7315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Берегите глаза!</a:t>
            </a:r>
          </a:p>
        </p:txBody>
      </p:sp>
      <p:pic>
        <p:nvPicPr>
          <p:cNvPr id="8209" name="Picture 17" descr="4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43400"/>
            <a:ext cx="1828800" cy="63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0" name="WordArt 18"/>
          <p:cNvSpPr>
            <a:spLocks noChangeArrowheads="1" noChangeShapeType="1" noTextEdit="1"/>
          </p:cNvSpPr>
          <p:nvPr/>
        </p:nvSpPr>
        <p:spPr bwMode="auto">
          <a:xfrm>
            <a:off x="1295400" y="1447800"/>
            <a:ext cx="6934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Поморгаем...</a:t>
            </a:r>
          </a:p>
        </p:txBody>
      </p:sp>
    </p:spTree>
    <p:extLst>
      <p:ext uri="{BB962C8B-B14F-4D97-AF65-F5344CB8AC3E}">
        <p14:creationId xmlns:p14="http://schemas.microsoft.com/office/powerpoint/2010/main" val="122019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1.84971E-6 L -0.00417 -0.8092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0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-0.010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3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17 L -3.33333E-6 -0.8083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399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0.000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4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7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L 0.4125 -0.3986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0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39861 L 0.4125 -0.3986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59" presetID="5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3422 L 0.42083 -0.7759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-4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62" presetID="49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0417 0.01202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00" y="4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65" presetID="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-0.79815 L 0.42083 0.03422 L -0.44583 0.03422 L -0.44583 -0.79815 Z " pathEditMode="relative" rAng="0" ptsTypes="FFFFF">
                                      <p:cBhvr>
                                        <p:cTn id="66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41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7500"/>
                            </p:stCondLst>
                            <p:childTnLst>
                              <p:par>
                                <p:cTn id="68" presetID="44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083 0.04532 L -0.19983 -0.57041 C -0.1533 -0.71122 -0.08403 -0.78705 -0.01181 -0.78705 C 0.07031 -0.78705 0.13646 -0.71122 0.18264 -0.57041 L 0.40417 0.04532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50" y="-41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71" presetID="3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-0.21163 -0.18428 C -0.16233 -0.04555 -0.08889 0.03422 -0.01215 0.03422 C 0.07517 0.03422 0.14514 -0.04555 0.19427 -0.18428 L 0.42917 -0.79815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0" y="41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4532 L -0.44583 -0.79815 " pathEditMode="relative" ptsTypes="AA">
                                      <p:cBhvr>
                                        <p:cTn id="7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0.03422 " pathEditMode="relative" ptsTypes="AA">
                                      <p:cBhvr>
                                        <p:cTn id="7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416 0.01202 L 0.40416 -0.83145 " pathEditMode="relative" ptsTypes="AA">
                                      <p:cBhvr>
                                        <p:cTn id="8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15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84 -0.77595 L -0.44583 0.04532 " pathEditMode="relative" ptsTypes="AA">
                                      <p:cBhvr>
                                        <p:cTn id="84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25 0.03422 L 0.2625 0.03422 " pathEditMode="relative" ptsTypes="AA">
                                      <p:cBhvr>
                                        <p:cTn id="8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25 0.03422 L -0.2875 -0.80925 " pathEditMode="relative" ptsTypes="AA">
                                      <p:cBhvr>
                                        <p:cTn id="9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75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 -0.80925 L 0.22917 -0.80925 " pathEditMode="relative" ptsTypes="AA">
                                      <p:cBhvr>
                                        <p:cTn id="9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95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16 -0.80925 L 0.24583 0.02312 " pathEditMode="relative" ptsTypes="AA">
                                      <p:cBhvr>
                                        <p:cTn id="9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61500"/>
                            </p:stCondLst>
                            <p:childTnLst>
                              <p:par>
                                <p:cTn id="98" presetID="51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17 -0.79815 L -0.35035 -0.57226 C -0.39566 -0.52463 -0.42083 -0.45387 -0.42083 -0.38012 C -0.42083 -0.29572 -0.39566 -0.22844 -0.35035 -0.18081 L -0.15017 0.04532 " pathEditMode="relative" rAng="0" ptsTypes="FffFF">
                                      <p:cBhvr>
                                        <p:cTn id="9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42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65500"/>
                            </p:stCondLst>
                            <p:childTnLst>
                              <p:par>
                                <p:cTn id="101" presetID="5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17 -0.79815 L 0.33281 -0.56925 C 0.37326 -0.52116 0.39583 -0.44925 0.39583 -0.37457 C 0.39583 -0.28902 0.37326 -0.22081 0.33281 -0.17272 L 0.15417 0.05641 " pathEditMode="relative" rAng="0" ptsTypes="FffFF">
                                      <p:cBhvr>
                                        <p:cTn id="10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42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69500"/>
                            </p:stCondLst>
                            <p:childTnLst>
                              <p:par>
                                <p:cTn id="104" presetID="4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753 -0.3022 C -0.42917 -0.56717 -0.27934 -0.7963 -0.0783 -0.81179 C 0.11372 -0.83145 0.2934 -0.65411 0.30556 -0.39676 C 0.32083 -0.15954 0.19444 0.06173 0.01424 0.07745 C -0.15017 0.08971 -0.30642 -0.05711 -0.31858 -0.27838 C -0.33038 -0.47977 -0.22517 -0.67006 -0.07274 -0.68578 C 0.06858 -0.69734 0.20087 -0.5748 0.20955 -0.3889 C 0.21858 -0.22335 0.13455 -0.06104 0.00868 -0.05272 C -0.10538 -0.04139 -0.21337 -0.13572 -0.22274 -0.28648 C -0.2283 -0.42127 -0.16545 -0.55145 -0.06649 -0.55908 C 0.02049 -0.56717 0.10747 -0.49549 0.11372 -0.38104 C 0.11944 -0.28231 0.07465 -0.18775 0.00226 -0.17919 C -0.05764 -0.17202 -0.12066 -0.21503 -0.12378 -0.29387 C -0.12934 -0.35792 -0.10538 -0.4252 -0.06059 -0.43283 C -0.02431 -0.43283 0.01163 -0.41688 0.01753 -0.37341 C 0.02049 -0.3459 0.01424 -0.31792 -0.00347 -0.30613 C -0.01233 -0.3022 -0.0184 -0.3022 -0.02726 -0.30613 " pathEditMode="relative" rAng="0" ptsTypes="fffffffffffffffff">
                                      <p:cBhvr>
                                        <p:cTn id="105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37" y="-6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79500"/>
                            </p:stCondLst>
                            <p:childTnLst>
                              <p:par>
                                <p:cTn id="107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319 -0.38913 C -0.48906 -0.16694 -0.43038 -0.00231 -0.38316 -0.00231 C -0.3401 -0.0037 -0.30799 -0.16347 -0.30677 -0.37919 C -0.30799 -0.59399 -0.3401 -0.77596 -0.38316 -0.77596 C -0.43038 -0.77596 -0.44201 -0.58752 -0.41042 -0.37202 C -0.37361 -0.16 -0.31476 -0.00231 -0.27309 -0.00231 C -0.22934 -0.00231 -0.19253 -0.16694 -0.19392 -0.37919 C -0.19392 -0.59399 -0.22934 -0.77596 -0.27309 -0.77596 C -0.31632 -0.77596 -0.32778 -0.58752 -0.29635 -0.37549 C -0.26493 -0.16 -0.20625 -0.00231 -0.16181 -0.00231 C -0.11528 -0.00231 -0.07986 -0.16694 -0.07778 -0.38197 C -0.07986 -0.59399 -0.11528 -0.77596 -0.1625 -0.77596 C -0.20208 -0.77596 -0.21233 -0.58752 -0.18628 -0.37549 C -0.15486 -0.16463 -0.09201 -0.00231 -0.04687 -0.00231 C -0.00312 -0.0037 0.03021 -0.17064 0.03021 -0.38197 C 0.03021 -0.60093 -0.00312 -0.77596 -0.04687 -0.77596 C -0.09201 -0.77596 -0.10365 -0.59098 -0.07222 -0.37919 C -0.0408 -0.16694 0.01927 -0.00301 0.06163 -0.00231 C 0.10885 -0.00231 0.14028 -0.17064 0.14028 -0.38544 C 0.14028 -0.60093 0.10486 -0.77596 0.06163 -0.77596 C 0.01858 -0.77596 0.00642 -0.59098 0.03785 -0.37919 C 0.06997 -0.16694 0.13264 -0.00231 0.17517 -0.00231 C 0.21545 -0.00231 0.25035 -0.17364 0.25035 -0.38544 C 0.25035 -0.60093 0.21545 -0.77596 0.17361 -0.77596 C 0.13264 -0.77596 0.12188 -0.59353 0.15052 -0.37919 C 0.18194 -0.16763 0.24271 -0.00301 0.28576 -0.00231 C 0.32743 -0.00231 0.36441 -0.17364 0.36441 -0.38913 C 0.36441 -0.60463 0.32951 -0.77596 0.28576 -0.77596 C 0.24271 -0.77596 0.23108 -0.59399 0.26267 -0.38197 C 0.29531 -0.17064 0.35278 0.00092 0.39653 -0.00231 C 0.43958 -0.00532 0.47083 -0.17364 0.47083 -0.38913 C 0.47083 -0.60463 0.43542 -0.77596 0.39253 -0.77596 C 0.35278 -0.77596 0.34115 -0.60093 0.37674 -0.38913 " pathEditMode="relative" rAng="16200000" ptsTypes="fffffffffffffffffffffffffffffffff">
                                      <p:cBhvr>
                                        <p:cTn id="108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0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9500"/>
                            </p:stCondLst>
                            <p:childTnLst>
                              <p:par>
                                <p:cTn id="110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06705 C 0.14097 0.0437 0.24878 -0.0141 0.24878 -0.06058 C 0.24878 -0.10312 0.1434 -0.1348 0.00226 -0.1348 C -0.13837 -0.1348 -0.25729 -0.10289 -0.25729 -0.06058 C -0.25747 -0.01434 -0.13403 -0.00277 0.00677 -0.03399 C 0.14566 -0.06867 0.24878 -0.12647 0.24878 -0.16902 C 0.24878 -0.21202 0.14097 -0.24694 0.00226 -0.24694 C -0.13837 -0.24694 -0.25729 -0.21202 -0.25729 -0.16902 C -0.25729 -0.12647 -0.1342 -0.11514 0.00451 -0.14613 C 0.14566 -0.17711 0.24861 -0.23514 0.24878 -0.27792 C 0.24878 -0.32439 0.14097 -0.35954 0.00017 -0.35954 C -0.13837 -0.35954 -0.25729 -0.32439 -0.25729 -0.27815 C -0.25729 -0.23884 -0.1342 -0.22751 0.00451 -0.25434 C 0.1434 -0.28532 0.24861 -0.34728 0.24878 -0.39052 C 0.24861 -0.43283 0.13871 -0.46798 0.00017 -0.46798 C -0.14306 -0.46798 -0.25747 -0.43283 -0.25729 -0.39052 C -0.25747 -0.34728 -0.13646 -0.33595 0.00226 -0.3674 C 0.1408 -0.39792 0.24861 -0.45642 0.24861 -0.49873 C 0.24861 -0.5452 0.13854 -0.57618 -0.00208 -0.57618 C -0.14306 -0.57618 -0.25747 -0.54127 -0.25747 -0.49873 C -0.25729 -0.45642 -0.13646 -0.44439 0.00226 -0.47514 C 0.14097 -0.50682 0.24861 -0.56902 0.24878 -0.60717 C 0.24861 -0.6504 0.1368 -0.68462 -0.00208 -0.68462 C -0.14306 -0.68439 -0.25747 -0.6504 -0.25747 -0.60717 C -0.25747 -0.56902 -0.13837 -0.55676 0.00226 -0.58428 C 0.1408 -0.61503 0.24878 -0.67723 0.24878 -0.71954 C 0.24878 -0.75838 0.1368 -0.79676 -0.00417 -0.79699 C -0.14531 -0.79699 -0.25747 -0.76277 -0.25747 -0.71954 C -0.25747 -0.67723 -0.13837 -0.66543 0.00017 -0.69642 C 0.13871 -0.7274 0.25087 -0.78566 0.24878 -0.82867 C 0.24687 -0.87121 0.1368 -0.90243 -0.00417 -0.90243 C -0.14531 -0.90243 -0.25747 -0.86705 -0.25747 -0.82451 C -0.25747 -0.78566 -0.14306 -0.77387 -0.00417 -0.80925 " pathEditMode="relative" rAng="10800000" ptsTypes="fffffffffffffffffffffffffffffffff">
                                      <p:cBhvr>
                                        <p:cTn id="111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48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9500"/>
                            </p:stCondLst>
                            <p:childTnLst>
                              <p:par>
                                <p:cTn id="113" presetID="3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17 -0.70937 L -0.41962 -0.03376 L -0.36319 -0.70937 L -0.30365 -0.03376 L -0.24392 -0.70937 L -0.18819 -0.03376 L -0.12865 -0.70937 L -0.07222 -0.03376 L -0.0125 -0.70937 L 0.04705 -0.03376 L 0.10347 -0.70937 L 0.16302 -0.03376 L 0.21875 -0.70937 L 0.27847 -0.03376 L 0.33802 -0.70937 L 0.39444 -0.03376 L 0.45417 -0.70937 " pathEditMode="relative" rAng="0" ptsTypes="FFFFFFFFFFFFFFFFF">
                                      <p:cBhvr>
                                        <p:cTn id="114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667" y="337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09500"/>
                            </p:stCondLst>
                            <p:childTnLst>
                              <p:par>
                                <p:cTn id="116" presetID="2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C -0.45417 -0.19168 -0.3526 -0.02127 -0.2283 -0.02127 C -0.08177 -0.02127 -0.02865 -0.21018 -0.0066 -0.3237 L 0.01632 -0.47422 C 0.03924 -0.58752 0.09549 -0.77596 0.26094 -0.77596 C 0.36684 -0.77596 0.4875 -0.60601 0.4875 -0.39861 C 0.4875 -0.19168 0.36684 -0.02127 0.26094 -0.02127 C 0.09549 -0.02127 0.03924 -0.21018 0.01632 -0.3237 L -0.0066 -0.47422 C -0.02865 -0.58752 -0.08177 -0.77596 -0.2283 -0.77596 C -0.3526 -0.77596 -0.45417 -0.60601 -0.45417 -0.39861 Z " pathEditMode="relative" rAng="0" ptsTypes="ffFffffFfff">
                                      <p:cBhvr>
                                        <p:cTn id="117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19500"/>
                            </p:stCondLst>
                            <p:childTnLst>
                              <p:par>
                                <p:cTn id="1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25000"/>
                            </p:stCondLst>
                            <p:childTnLst>
                              <p:par>
                                <p:cTn id="1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25500"/>
                            </p:stCondLst>
                            <p:childTnLst>
                              <p:par>
                                <p:cTn id="1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26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animBg="1"/>
      <p:bldP spid="8210" grpId="0" animBg="1"/>
      <p:bldP spid="82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еще ко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" y="3983832"/>
            <a:ext cx="2519363" cy="2800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0526" y="301841"/>
            <a:ext cx="8775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Гласные в приставках </a:t>
            </a:r>
            <a:endParaRPr lang="ru-RU" altLang="ru-RU" sz="4000" b="1" i="1" dirty="0" smtClean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  <a:p>
            <a:pPr algn="ctr"/>
            <a:r>
              <a:rPr lang="ru-RU" altLang="ru-RU" sz="4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ПРЕ </a:t>
            </a:r>
            <a:r>
              <a:rPr lang="ru-RU" alt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– и </a:t>
            </a:r>
            <a:r>
              <a:rPr lang="ru-RU" altLang="ru-RU" sz="4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ПРИ </a:t>
            </a:r>
            <a:r>
              <a:rPr lang="ru-RU" alt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-</a:t>
            </a:r>
            <a:r>
              <a:rPr lang="ru-RU" altLang="ru-RU" sz="400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525" y="1777715"/>
            <a:ext cx="86306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Выпишите только те слова, которые не имеют </a:t>
            </a:r>
            <a:r>
              <a:rPr lang="ru-RU" altLang="ru-RU" sz="24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значения приближения</a:t>
            </a:r>
            <a:r>
              <a:rPr lang="ru-RU" altLang="ru-RU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, выделите приставки, запомните их написание.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3078" y="3517610"/>
            <a:ext cx="6971169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Приобрел, приехать, </a:t>
            </a:r>
            <a:endParaRPr lang="ru-RU" altLang="ru-RU" sz="3600" b="1" i="1" dirty="0" smtClean="0">
              <a:solidFill>
                <a:srgbClr val="3333CC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притечь, признать</a:t>
            </a: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, </a:t>
            </a:r>
            <a:endParaRPr lang="ru-RU" altLang="ru-RU" sz="3600" b="1" i="1" dirty="0" smtClean="0">
              <a:solidFill>
                <a:srgbClr val="3333CC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прискакать</a:t>
            </a: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, </a:t>
            </a: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прикатиться</a:t>
            </a: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 </a:t>
            </a: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присмиреть, </a:t>
            </a:r>
            <a:r>
              <a:rPr lang="ru-RU" altLang="ru-RU" sz="3600" b="1" i="1" dirty="0" smtClean="0">
                <a:solidFill>
                  <a:srgbClr val="3333CC"/>
                </a:solidFill>
                <a:latin typeface="Arial"/>
                <a:cs typeface="Arial"/>
              </a:rPr>
              <a:t>придумать</a:t>
            </a:r>
            <a:r>
              <a:rPr lang="ru-RU" altLang="ru-RU" sz="3600" b="1" i="1" dirty="0">
                <a:solidFill>
                  <a:srgbClr val="3333CC"/>
                </a:solidFill>
                <a:latin typeface="Arial"/>
                <a:cs typeface="Arial"/>
              </a:rPr>
              <a:t>.</a:t>
            </a:r>
            <a:endParaRPr lang="ru-RU" altLang="ru-RU" sz="3600" b="1" i="1" dirty="0">
              <a:solidFill>
                <a:srgbClr val="3333C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48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162" y="295143"/>
            <a:ext cx="8020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Arial"/>
                <a:ea typeface="+mj-ea"/>
                <a:cs typeface="Arial"/>
              </a:rPr>
              <a:t>Спишите, выделите приставки в тех словах, где они есть.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020" y="1728915"/>
            <a:ext cx="8602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anose="05000000000000000000" pitchFamily="2" charset="2"/>
              <a:buChar char="l"/>
            </a:pP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Искать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станища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найти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бежище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пр..одолеть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 все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пр..грады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и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пятствия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небрегать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советами,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градить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дорогу,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пр..сечь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ненужные разговоры, дать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сягу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сделать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вивку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вступить в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рекания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,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пр..мирить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спорящих,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пр..мерить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пальто,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сутствовать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на собрании, 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пр..одолеть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страх, пр..</a:t>
            </a:r>
            <a:r>
              <a:rPr lang="ru-RU" altLang="ru-RU" sz="3200" b="1" dirty="0" err="1">
                <a:solidFill>
                  <a:srgbClr val="003366"/>
                </a:solidFill>
                <a:latin typeface="Arial"/>
                <a:cs typeface="Arial"/>
              </a:rPr>
              <a:t>выкнуть</a:t>
            </a:r>
            <a:r>
              <a:rPr lang="ru-RU" altLang="ru-RU" sz="3200" b="1" dirty="0">
                <a:solidFill>
                  <a:srgbClr val="003366"/>
                </a:solidFill>
                <a:latin typeface="Arial"/>
                <a:cs typeface="Arial"/>
              </a:rPr>
              <a:t> к условиям.  </a:t>
            </a:r>
            <a:endParaRPr lang="ru-RU" altLang="ru-RU" sz="3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882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75" y="2286000"/>
            <a:ext cx="2714625" cy="4572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28049" y="302269"/>
            <a:ext cx="6339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/>
                <a:ea typeface="+mj-ea"/>
                <a:cs typeface="Arial"/>
              </a:rPr>
              <a:t>«Проверь себя»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2861" y="1698072"/>
            <a:ext cx="8558075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Искать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станища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найти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бежище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.одолеть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все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.грады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.пятствия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небрегать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советами,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.градить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дорогу,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.сечь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ненужные разговоры, дать 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сягу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сделать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вивку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вступить в 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рекания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.мирить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спорящих,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.мерить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пальто,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.сутствовать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</a:p>
          <a:p>
            <a:pPr marL="469900" lvl="0" indent="-469900" algn="just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собрании,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.одолеть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страх, 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  <a:r>
              <a:rPr lang="ru-RU" altLang="ru-RU" sz="2600" b="1" dirty="0" err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2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.выкнуть</a:t>
            </a:r>
            <a:r>
              <a:rPr lang="ru-RU" altLang="ru-RU" sz="2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 условиям.  </a:t>
            </a:r>
            <a:endParaRPr lang="ru-RU" altLang="ru-RU" sz="2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30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s/anglijskij-jazyk/Multimedijnye-uroki-anglijskogo-jazyka/0034-034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17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75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018" y="-1"/>
            <a:ext cx="923301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0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147" y="0"/>
            <a:ext cx="9139938" cy="6858000"/>
          </a:xfrm>
          <a:prstGeom prst="rect">
            <a:avLst/>
          </a:prstGeom>
        </p:spPr>
      </p:pic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685800" y="685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4000" b="1" i="0" u="none" strike="noStrike" kern="0" cap="none" spc="0" normalizeH="0" baseline="0" noProof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/>
            </a:r>
            <a:br>
              <a:rPr kumimoji="1" lang="ru-RU" altLang="ru-RU" sz="4000" b="1" i="0" u="none" strike="noStrike" kern="0" cap="none" spc="0" normalizeH="0" baseline="0" noProof="0" smtClean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endParaRPr kumimoji="1" lang="ru-RU" altLang="ru-RU" sz="4000" b="0" i="0" u="none" strike="noStrike" kern="0" cap="none" spc="0" normalizeH="0" baseline="0" noProof="0" smtClean="0">
              <a:ln>
                <a:noFill/>
              </a:ln>
              <a:solidFill>
                <a:srgbClr val="996633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685800" y="1354138"/>
            <a:ext cx="7772400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68E3"/>
              </a:buClr>
              <a:buSzPct val="90000"/>
              <a:buFont typeface="Monotype Sorts" pitchFamily="2" charset="2"/>
              <a:buNone/>
              <a:tabLst/>
              <a:defRPr/>
            </a:pPr>
            <a:endParaRPr kumimoji="1" lang="ru-RU" altLang="ru-RU" sz="3200" b="0" i="0" u="none" strike="noStrike" kern="0" cap="none" spc="0" normalizeH="0" baseline="0" noProof="0" smtClean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546475" y="2649538"/>
            <a:ext cx="1944688" cy="863600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Приставки</a:t>
            </a: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402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2611438" y="3802063"/>
            <a:ext cx="863600" cy="647700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пре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275263" y="3873500"/>
            <a:ext cx="792162" cy="647700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</a:t>
            </a: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H="1">
            <a:off x="3259138" y="3370263"/>
            <a:ext cx="576262" cy="503237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275263" y="3370263"/>
            <a:ext cx="287337" cy="503237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690938" y="1425575"/>
            <a:ext cx="1584325" cy="576263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Значение 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4554538" y="2001838"/>
            <a:ext cx="0" cy="647700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922963" y="1354138"/>
            <a:ext cx="2447925" cy="1655762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Приближение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Присоединение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Близость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Неполное действие</a:t>
            </a: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402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203825" y="1785938"/>
            <a:ext cx="792163" cy="287337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5995988" y="3009900"/>
            <a:ext cx="792162" cy="1008063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027113" y="2289175"/>
            <a:ext cx="1584325" cy="1008063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очень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пере</a:t>
            </a: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2538413" y="1928813"/>
            <a:ext cx="1368425" cy="649287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106613" y="3225800"/>
            <a:ext cx="576262" cy="792163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3546475" y="4521200"/>
            <a:ext cx="1800225" cy="1081088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Трудные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случаи</a:t>
            </a: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4554538" y="3513138"/>
            <a:ext cx="0" cy="1008062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715125" y="4521200"/>
            <a:ext cx="1439863" cy="792163"/>
          </a:xfrm>
          <a:prstGeom prst="ellipse">
            <a:avLst/>
          </a:prstGeom>
          <a:solidFill>
            <a:srgbClr val="4F68E3"/>
          </a:solidFill>
          <a:ln w="9525">
            <a:solidFill>
              <a:srgbClr val="4020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>
                <a:ln>
                  <a:noFill/>
                </a:ln>
                <a:solidFill>
                  <a:srgbClr val="FBFAE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словарь</a:t>
            </a: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5346700" y="5170488"/>
            <a:ext cx="1512888" cy="0"/>
          </a:xfrm>
          <a:prstGeom prst="line">
            <a:avLst/>
          </a:prstGeom>
          <a:noFill/>
          <a:ln w="9525">
            <a:solidFill>
              <a:srgbClr val="402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402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82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168" y="190517"/>
            <a:ext cx="9079832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ПРИСТАВКА 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Arial"/>
                <a:cs typeface="Arial"/>
              </a:rPr>
              <a:t>ПРИ-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был ли поезд, </a:t>
            </a: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плыл пароход,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Космонавт </a:t>
            </a: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летел из Вселенной –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Обо всех, кто придёт, </a:t>
            </a: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летит,                           </a:t>
            </a:r>
            <a:r>
              <a:rPr lang="ru-RU" altLang="ru-RU" sz="3600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плывёт,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Пишется 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Arial"/>
                <a:cs typeface="Arial"/>
              </a:rPr>
              <a:t>при</a:t>
            </a:r>
            <a:r>
              <a:rPr lang="ru-RU" altLang="ru-RU" sz="3600" i="1" dirty="0" smtClean="0">
                <a:solidFill>
                  <a:srgbClr val="3333CC"/>
                </a:solidFill>
                <a:latin typeface="Arial"/>
                <a:cs typeface="Arial"/>
              </a:rPr>
              <a:t>- несомненно.</a:t>
            </a:r>
            <a:endParaRPr lang="ru-RU" altLang="ru-RU" sz="3600" i="1" dirty="0">
              <a:solidFill>
                <a:srgbClr val="3333CC"/>
              </a:solidFill>
              <a:latin typeface="Arial"/>
              <a:cs typeface="Arial"/>
            </a:endParaRPr>
          </a:p>
        </p:txBody>
      </p:sp>
      <p:pic>
        <p:nvPicPr>
          <p:cNvPr id="1026" name="Picture 2" descr="http://lvivexpres.com/sites/default/files/news/poyiz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3" t="9714" r="7887"/>
          <a:stretch/>
        </p:blipFill>
        <p:spPr bwMode="auto">
          <a:xfrm>
            <a:off x="220436" y="5172932"/>
            <a:ext cx="1747157" cy="1415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308" y="3358922"/>
            <a:ext cx="1952625" cy="1952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427" y="4114799"/>
            <a:ext cx="3439887" cy="2579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67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063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u="sng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Из данных отрывков выпишите только те слова с приставкой </a:t>
            </a:r>
            <a:r>
              <a:rPr lang="ru-RU" altLang="ru-RU" sz="28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ПРИ</a:t>
            </a:r>
            <a:r>
              <a:rPr lang="ru-RU" altLang="ru-RU" sz="2800" u="sng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- ,которые обозначают </a:t>
            </a:r>
            <a:r>
              <a:rPr lang="ru-RU" altLang="ru-RU" sz="28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приближение</a:t>
            </a:r>
            <a:r>
              <a:rPr lang="ru-RU" altLang="ru-RU" sz="2800" u="sng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 или </a:t>
            </a:r>
            <a:r>
              <a:rPr lang="ru-RU" altLang="ru-RU" sz="28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ea typeface="+mj-ea"/>
                <a:cs typeface="Arial"/>
              </a:rPr>
              <a:t>присоединение.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006" y="1924568"/>
            <a:ext cx="8229600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Скоро ночь, Иван, начнется,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И </a:t>
            </a: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тебе стеречь придется,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Втихомолку </a:t>
            </a: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примечай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Да </a:t>
            </a: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смотри же, не </a:t>
            </a: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зевай.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До восхода, слышь, зарницы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Прилетят </a:t>
            </a: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сюда Жар – птицы</a:t>
            </a:r>
            <a:r>
              <a:rPr lang="ru-RU" altLang="ru-RU" sz="4000" dirty="0">
                <a:solidFill>
                  <a:srgbClr val="000000"/>
                </a:solidFill>
                <a:latin typeface="Comic Sans MS"/>
                <a:cs typeface="Arial"/>
              </a:rPr>
              <a:t>.</a:t>
            </a:r>
            <a:endParaRPr lang="ru-RU" altLang="ru-RU" sz="4000" dirty="0">
              <a:solidFill>
                <a:srgbClr val="000000"/>
              </a:solidFill>
              <a:latin typeface="Comic Sans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59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99668"/>
            <a:ext cx="8797771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Тут надел он свой кафтан,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Опояской подвязался,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    Приумылся, причесался,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       Кнут свой сбоку прицепил,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Словно утица поплыл.</a:t>
            </a: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                   (</a:t>
            </a:r>
            <a:r>
              <a:rPr lang="ru-RU" altLang="ru-RU" sz="4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П.Ершов</a:t>
            </a:r>
            <a:r>
              <a:rPr lang="ru-RU" altLang="ru-RU" sz="4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  <a:cs typeface="Arial"/>
              </a:rPr>
              <a:t>)</a:t>
            </a:r>
            <a:endParaRPr lang="ru-RU" altLang="ru-RU" sz="44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81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229" y="0"/>
            <a:ext cx="85935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500" b="1" u="sng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+mj-ea"/>
                <a:cs typeface="Arial"/>
              </a:rPr>
              <a:t>Замените словосочетания словом с приставкой</a:t>
            </a:r>
            <a:r>
              <a:rPr lang="ru-RU" altLang="ru-RU" sz="3500" b="1" dirty="0">
                <a:solidFill>
                  <a:srgbClr val="330066"/>
                </a:solidFill>
                <a:latin typeface="Arial"/>
                <a:ea typeface="+mj-ea"/>
                <a:cs typeface="Arial"/>
              </a:rPr>
              <a:t> </a:t>
            </a:r>
            <a:r>
              <a:rPr lang="ru-RU" altLang="ru-RU" sz="3500" b="1" i="1" dirty="0">
                <a:solidFill>
                  <a:srgbClr val="FF3300"/>
                </a:solidFill>
                <a:latin typeface="Arial"/>
                <a:ea typeface="+mj-ea"/>
                <a:cs typeface="Arial"/>
              </a:rPr>
              <a:t>ПРИ-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399" y="1613434"/>
            <a:ext cx="9019713" cy="393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anose="05000000000000000000" pitchFamily="2" charset="2"/>
              <a:buChar char="l"/>
            </a:pPr>
            <a:r>
              <a:rPr lang="ru-RU" altLang="ru-RU" sz="4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Немного поднял, не совсем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открыл, немного хромает,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слегка коснулся, ненадолго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лег, ненадолго затормозил,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  не совсем заглушил.</a:t>
            </a:r>
            <a:endParaRPr lang="ru-RU" altLang="ru-RU" sz="43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94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718" y="682231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ПРИСТАВКА </a:t>
            </a:r>
            <a:r>
              <a:rPr lang="ru-RU" sz="3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ПРЕ-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</a:t>
            </a:r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длинный достанет до крыши рукой,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</a:t>
            </a:r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жадный не даст вам конфету.</a:t>
            </a:r>
          </a:p>
          <a:p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lang="ru-RU" sz="3600" i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</a:t>
            </a:r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такой или </a:t>
            </a:r>
            <a:r>
              <a:rPr lang="ru-RU" sz="3600" i="1" u="sng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</a:t>
            </a:r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сякой –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</a:t>
            </a:r>
            <a:r>
              <a:rPr lang="ru-RU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i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мы напишем при этом.</a:t>
            </a:r>
            <a:endParaRPr lang="ru-RU" sz="3600" i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725" y="4415068"/>
            <a:ext cx="4476825" cy="2349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7359" t="5441" r="10505" b="8525"/>
          <a:stretch/>
        </p:blipFill>
        <p:spPr>
          <a:xfrm>
            <a:off x="603682" y="3639845"/>
            <a:ext cx="3141508" cy="229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19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718" y="1143818"/>
            <a:ext cx="883328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900" b="1" u="sng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+mj-ea"/>
                <a:cs typeface="Arial"/>
              </a:rPr>
              <a:t>Замените словосочетания словом с приставкой </a:t>
            </a:r>
            <a:r>
              <a:rPr lang="ru-RU" altLang="ru-RU" sz="39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+mj-ea"/>
                <a:cs typeface="Arial"/>
              </a:rPr>
              <a:t>ПРЕ-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11549" y="3606650"/>
            <a:ext cx="7421732" cy="234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anose="05000000000000000000" pitchFamily="2" charset="2"/>
              <a:buChar char="l"/>
            </a:pPr>
            <a:r>
              <a:rPr lang="ru-RU" altLang="ru-RU" sz="4300" dirty="0">
                <a:solidFill>
                  <a:srgbClr val="6600CC"/>
                </a:solidFill>
                <a:latin typeface="Arial"/>
                <a:cs typeface="Arial"/>
              </a:rPr>
              <a:t>Очень скверный, очень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dirty="0">
                <a:solidFill>
                  <a:srgbClr val="6600CC"/>
                </a:solidFill>
                <a:latin typeface="Arial"/>
                <a:cs typeface="Arial"/>
              </a:rPr>
              <a:t>  гадкий, очень неприятный,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</a:pPr>
            <a:r>
              <a:rPr lang="ru-RU" altLang="ru-RU" sz="4300" dirty="0">
                <a:solidFill>
                  <a:srgbClr val="6600CC"/>
                </a:solidFill>
                <a:latin typeface="Arial"/>
                <a:cs typeface="Arial"/>
              </a:rPr>
              <a:t>  очень хорошенький.</a:t>
            </a:r>
            <a:endParaRPr lang="ru-RU" altLang="ru-RU" sz="4300" dirty="0">
              <a:solidFill>
                <a:srgbClr val="6600C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41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410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Century Gothic</vt:lpstr>
      <vt:lpstr>Comic Sans MS</vt:lpstr>
      <vt:lpstr>Impact</vt:lpstr>
      <vt:lpstr>Monotype Corsiva</vt:lpstr>
      <vt:lpstr>Monotype Sorts</vt:lpstr>
      <vt:lpstr>Tahoma</vt:lpstr>
      <vt:lpstr>Times New Roman</vt:lpstr>
      <vt:lpstr>Verdana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Василий</cp:lastModifiedBy>
  <cp:revision>34</cp:revision>
  <dcterms:created xsi:type="dcterms:W3CDTF">2013-11-19T05:52:05Z</dcterms:created>
  <dcterms:modified xsi:type="dcterms:W3CDTF">2015-10-11T12:34:54Z</dcterms:modified>
</cp:coreProperties>
</file>