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4D7C01-8179-4C69-B0DA-F4BF71C9C6B9}" type="doc">
      <dgm:prSet loTypeId="urn:microsoft.com/office/officeart/2005/8/layout/vList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37BCA13A-86EE-4B01-B995-B98735F8459C}">
      <dgm:prSet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МБОУ ЛИЦЕЙ № 11 </a:t>
          </a:r>
          <a:endParaRPr lang="ru-RU" dirty="0" smtClean="0">
            <a:solidFill>
              <a:schemeClr val="bg1"/>
            </a:solidFill>
          </a:endParaRPr>
        </a:p>
        <a:p>
          <a:pPr rtl="0"/>
          <a:r>
            <a:rPr lang="ru-RU" dirty="0" smtClean="0">
              <a:solidFill>
                <a:schemeClr val="bg1"/>
              </a:solidFill>
            </a:rPr>
            <a:t>г</a:t>
          </a:r>
          <a:r>
            <a:rPr lang="ru-RU" dirty="0" smtClean="0">
              <a:solidFill>
                <a:schemeClr val="bg1"/>
              </a:solidFill>
            </a:rPr>
            <a:t>. Химки  представляет</a:t>
          </a:r>
          <a:endParaRPr lang="ru-RU" dirty="0">
            <a:solidFill>
              <a:schemeClr val="bg1"/>
            </a:solidFill>
          </a:endParaRPr>
        </a:p>
      </dgm:t>
    </dgm:pt>
    <dgm:pt modelId="{1A122A1B-DFCF-40BC-8001-0923531DCB5D}" type="parTrans" cxnId="{83A56022-CD84-41D7-9BC7-0ED4E85016C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F8532D7C-C9F5-4A2C-A875-84646667A393}" type="sibTrans" cxnId="{83A56022-CD84-41D7-9BC7-0ED4E85016C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8DA625E3-8661-4B3D-9DC3-38CF166922D8}" type="pres">
      <dgm:prSet presAssocID="{CC4D7C01-8179-4C69-B0DA-F4BF71C9C6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FE1877-C213-4908-98A9-34DD029FCC0B}" type="pres">
      <dgm:prSet presAssocID="{37BCA13A-86EE-4B01-B995-B98735F8459C}" presName="parentText" presStyleLbl="node1" presStyleIdx="0" presStyleCnt="1" custLinFactNeighborX="386" custLinFactNeighborY="-10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1814AD-31A6-49DA-9EC2-3E4A3E071548}" type="presOf" srcId="{CC4D7C01-8179-4C69-B0DA-F4BF71C9C6B9}" destId="{8DA625E3-8661-4B3D-9DC3-38CF166922D8}" srcOrd="0" destOrd="0" presId="urn:microsoft.com/office/officeart/2005/8/layout/vList2"/>
    <dgm:cxn modelId="{83A56022-CD84-41D7-9BC7-0ED4E85016CA}" srcId="{CC4D7C01-8179-4C69-B0DA-F4BF71C9C6B9}" destId="{37BCA13A-86EE-4B01-B995-B98735F8459C}" srcOrd="0" destOrd="0" parTransId="{1A122A1B-DFCF-40BC-8001-0923531DCB5D}" sibTransId="{F8532D7C-C9F5-4A2C-A875-84646667A393}"/>
    <dgm:cxn modelId="{A502BAE8-D9B7-4233-9692-39B8BE58F1D8}" type="presOf" srcId="{37BCA13A-86EE-4B01-B995-B98735F8459C}" destId="{72FE1877-C213-4908-98A9-34DD029FCC0B}" srcOrd="0" destOrd="0" presId="urn:microsoft.com/office/officeart/2005/8/layout/vList2"/>
    <dgm:cxn modelId="{F94DAE9B-6F97-47D8-B25E-45EB790FB898}" type="presParOf" srcId="{8DA625E3-8661-4B3D-9DC3-38CF166922D8}" destId="{72FE1877-C213-4908-98A9-34DD029FCC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C84729-BEDB-4E3D-BC2C-977B9579D08F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D841978-5796-4230-886A-FD13DA76E733}">
      <dgm:prSet/>
      <dgm:spPr/>
      <dgm:t>
        <a:bodyPr/>
        <a:lstStyle/>
        <a:p>
          <a:pPr rtl="0"/>
          <a:r>
            <a:rPr lang="ru-RU" b="1" i="1" dirty="0" smtClean="0"/>
            <a:t>«Пропаганда и внедрение Всероссийского физкультурно-спортивного комплекса «Готов к труду и обороне»»</a:t>
          </a:r>
          <a:endParaRPr lang="ru-RU" b="1" i="1" dirty="0"/>
        </a:p>
      </dgm:t>
    </dgm:pt>
    <dgm:pt modelId="{EC389B5E-F58B-4446-B2FB-235517AE6926}" type="parTrans" cxnId="{DA100038-5BE7-4196-965A-49A0E6C83A4F}">
      <dgm:prSet/>
      <dgm:spPr/>
      <dgm:t>
        <a:bodyPr/>
        <a:lstStyle/>
        <a:p>
          <a:endParaRPr lang="ru-RU"/>
        </a:p>
      </dgm:t>
    </dgm:pt>
    <dgm:pt modelId="{A962586F-40BF-4129-89EB-9E319B6225BB}" type="sibTrans" cxnId="{DA100038-5BE7-4196-965A-49A0E6C83A4F}">
      <dgm:prSet/>
      <dgm:spPr/>
      <dgm:t>
        <a:bodyPr/>
        <a:lstStyle/>
        <a:p>
          <a:endParaRPr lang="ru-RU"/>
        </a:p>
      </dgm:t>
    </dgm:pt>
    <dgm:pt modelId="{B3F2A25B-A481-46AE-BD63-0D21D0D0B71E}" type="pres">
      <dgm:prSet presAssocID="{88C84729-BEDB-4E3D-BC2C-977B9579D0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6B024D-FCEB-4280-BFDC-88C6666AA26C}" type="pres">
      <dgm:prSet presAssocID="{9D841978-5796-4230-886A-FD13DA76E733}" presName="parentText" presStyleLbl="node1" presStyleIdx="0" presStyleCnt="1" custScaleY="1293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059ED9-1925-4093-9168-C25696ABFD0F}" type="presOf" srcId="{88C84729-BEDB-4E3D-BC2C-977B9579D08F}" destId="{B3F2A25B-A481-46AE-BD63-0D21D0D0B71E}" srcOrd="0" destOrd="0" presId="urn:microsoft.com/office/officeart/2005/8/layout/vList2"/>
    <dgm:cxn modelId="{036BD162-5C0B-4156-A6A9-10CEFFF62FD3}" type="presOf" srcId="{9D841978-5796-4230-886A-FD13DA76E733}" destId="{996B024D-FCEB-4280-BFDC-88C6666AA26C}" srcOrd="0" destOrd="0" presId="urn:microsoft.com/office/officeart/2005/8/layout/vList2"/>
    <dgm:cxn modelId="{DA100038-5BE7-4196-965A-49A0E6C83A4F}" srcId="{88C84729-BEDB-4E3D-BC2C-977B9579D08F}" destId="{9D841978-5796-4230-886A-FD13DA76E733}" srcOrd="0" destOrd="0" parTransId="{EC389B5E-F58B-4446-B2FB-235517AE6926}" sibTransId="{A962586F-40BF-4129-89EB-9E319B6225BB}"/>
    <dgm:cxn modelId="{580FF7E5-49B2-457D-960B-0B6BBBAE19E4}" type="presParOf" srcId="{B3F2A25B-A481-46AE-BD63-0D21D0D0B71E}" destId="{996B024D-FCEB-4280-BFDC-88C6666AA26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4D7C01-8179-4C69-B0DA-F4BF71C9C6B9}" type="doc">
      <dgm:prSet loTypeId="urn:microsoft.com/office/officeart/2005/8/layout/vList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37BCA13A-86EE-4B01-B995-B98735F8459C}">
      <dgm:prSet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МБОУ ЛИЦЕЙ № 11 г</a:t>
          </a:r>
          <a:r>
            <a:rPr lang="ru-RU" dirty="0" smtClean="0">
              <a:solidFill>
                <a:schemeClr val="bg1"/>
              </a:solidFill>
            </a:rPr>
            <a:t>. Химки </a:t>
          </a:r>
          <a:endParaRPr lang="ru-RU" dirty="0">
            <a:solidFill>
              <a:schemeClr val="bg1"/>
            </a:solidFill>
          </a:endParaRPr>
        </a:p>
      </dgm:t>
    </dgm:pt>
    <dgm:pt modelId="{1A122A1B-DFCF-40BC-8001-0923531DCB5D}" type="parTrans" cxnId="{83A56022-CD84-41D7-9BC7-0ED4E85016C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F8532D7C-C9F5-4A2C-A875-84646667A393}" type="sibTrans" cxnId="{83A56022-CD84-41D7-9BC7-0ED4E85016C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8DA625E3-8661-4B3D-9DC3-38CF166922D8}" type="pres">
      <dgm:prSet presAssocID="{CC4D7C01-8179-4C69-B0DA-F4BF71C9C6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FE1877-C213-4908-98A9-34DD029FCC0B}" type="pres">
      <dgm:prSet presAssocID="{37BCA13A-86EE-4B01-B995-B98735F8459C}" presName="parentText" presStyleLbl="node1" presStyleIdx="0" presStyleCnt="1" custScaleY="157965" custLinFactY="24891" custLinFactNeighborX="-1135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A56022-CD84-41D7-9BC7-0ED4E85016CA}" srcId="{CC4D7C01-8179-4C69-B0DA-F4BF71C9C6B9}" destId="{37BCA13A-86EE-4B01-B995-B98735F8459C}" srcOrd="0" destOrd="0" parTransId="{1A122A1B-DFCF-40BC-8001-0923531DCB5D}" sibTransId="{F8532D7C-C9F5-4A2C-A875-84646667A393}"/>
    <dgm:cxn modelId="{198E187C-BA08-4E9C-A06E-E9FB035B452B}" type="presOf" srcId="{CC4D7C01-8179-4C69-B0DA-F4BF71C9C6B9}" destId="{8DA625E3-8661-4B3D-9DC3-38CF166922D8}" srcOrd="0" destOrd="0" presId="urn:microsoft.com/office/officeart/2005/8/layout/vList2"/>
    <dgm:cxn modelId="{F5B6E2CF-CD02-4188-A5E1-D6AC4829E44C}" type="presOf" srcId="{37BCA13A-86EE-4B01-B995-B98735F8459C}" destId="{72FE1877-C213-4908-98A9-34DD029FCC0B}" srcOrd="0" destOrd="0" presId="urn:microsoft.com/office/officeart/2005/8/layout/vList2"/>
    <dgm:cxn modelId="{C02557FD-91FE-48C4-8795-97E5B610A4EF}" type="presParOf" srcId="{8DA625E3-8661-4B3D-9DC3-38CF166922D8}" destId="{72FE1877-C213-4908-98A9-34DD029FCC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E1877-C213-4908-98A9-34DD029FCC0B}">
      <dsp:nvSpPr>
        <dsp:cNvPr id="0" name=""/>
        <dsp:cNvSpPr/>
      </dsp:nvSpPr>
      <dsp:spPr>
        <a:xfrm>
          <a:off x="0" y="223861"/>
          <a:ext cx="5616624" cy="1731600"/>
        </a:xfrm>
        <a:prstGeom prst="roundRect">
          <a:avLst/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bg1"/>
              </a:solidFill>
            </a:rPr>
            <a:t>МБОУ ЛИЦЕЙ № 11 </a:t>
          </a:r>
          <a:endParaRPr lang="ru-RU" sz="4000" kern="1200" dirty="0" smtClean="0">
            <a:solidFill>
              <a:schemeClr val="bg1"/>
            </a:solidFill>
          </a:endParaRPr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bg1"/>
              </a:solidFill>
            </a:rPr>
            <a:t>г</a:t>
          </a:r>
          <a:r>
            <a:rPr lang="ru-RU" sz="4000" kern="1200" dirty="0" smtClean="0">
              <a:solidFill>
                <a:schemeClr val="bg1"/>
              </a:solidFill>
            </a:rPr>
            <a:t>. Химки  представляет</a:t>
          </a:r>
          <a:endParaRPr lang="ru-RU" sz="4000" kern="1200" dirty="0">
            <a:solidFill>
              <a:schemeClr val="bg1"/>
            </a:solidFill>
          </a:endParaRPr>
        </a:p>
      </dsp:txBody>
      <dsp:txXfrm>
        <a:off x="84530" y="308391"/>
        <a:ext cx="5447564" cy="15625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B024D-FCEB-4280-BFDC-88C6666AA26C}">
      <dsp:nvSpPr>
        <dsp:cNvPr id="0" name=""/>
        <dsp:cNvSpPr/>
      </dsp:nvSpPr>
      <dsp:spPr>
        <a:xfrm>
          <a:off x="0" y="252131"/>
          <a:ext cx="8429684" cy="1210248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/>
            <a:t>«Пропаганда и внедрение Всероссийского физкультурно-спортивного комплекса «Готов к труду и обороне»»</a:t>
          </a:r>
          <a:endParaRPr lang="ru-RU" sz="2500" b="1" i="1" kern="1200" dirty="0"/>
        </a:p>
      </dsp:txBody>
      <dsp:txXfrm>
        <a:off x="59079" y="311210"/>
        <a:ext cx="8311526" cy="10920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E1877-C213-4908-98A9-34DD029FCC0B}">
      <dsp:nvSpPr>
        <dsp:cNvPr id="0" name=""/>
        <dsp:cNvSpPr/>
      </dsp:nvSpPr>
      <dsp:spPr>
        <a:xfrm>
          <a:off x="0" y="36036"/>
          <a:ext cx="5328591" cy="1117231"/>
        </a:xfrm>
        <a:prstGeom prst="roundRect">
          <a:avLst/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bg1"/>
              </a:solidFill>
            </a:rPr>
            <a:t>МБОУ ЛИЦЕЙ № 11 г</a:t>
          </a:r>
          <a:r>
            <a:rPr lang="ru-RU" sz="3100" kern="1200" dirty="0" smtClean="0">
              <a:solidFill>
                <a:schemeClr val="bg1"/>
              </a:solidFill>
            </a:rPr>
            <a:t>. Химки </a:t>
          </a:r>
          <a:endParaRPr lang="ru-RU" sz="3100" kern="1200" dirty="0">
            <a:solidFill>
              <a:schemeClr val="bg1"/>
            </a:solidFill>
          </a:endParaRPr>
        </a:p>
      </dsp:txBody>
      <dsp:txXfrm>
        <a:off x="54539" y="90575"/>
        <a:ext cx="5219513" cy="1008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November 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November 7,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2.&#1054;&#1088;&#1075;&#1072;&#1085;&#1080;&#1079;&#1072;&#1094;&#1080;&#1103;%20&#1088;&#1072;&#1073;&#1086;&#1090;&#1099;%20&#1087;&#1086;%20&#1082;&#1086;&#1084;&#1087;&#1083;&#1077;&#1082;&#1089;&#1091;%20&#1043;&#1058;&#1054;%20&#1074;%20&#1086;&#1073;&#1088;&#1072;&#1079;&#1086;&#1074;&#1072;&#1090;&#1077;&#1083;&#1100;&#1085;&#1099;&#1093;%20&#1086;&#1088;&#1075;&#1072;&#1085;&#1080;&#1079;&#1072;&#1094;&#1080;&#1103;&#1093;..pptx" TargetMode="External"/><Relationship Id="rId7" Type="http://schemas.openxmlformats.org/officeDocument/2006/relationships/hyperlink" Target="6.&#1054;&#1087;&#1099;&#1090;%20&#1089;&#1091;&#1073;&#1098;&#1077;&#1082;&#1090;&#1086;&#1074;%20&#1056;&#1086;&#1089;&#1089;&#1080;&#1081;&#1089;&#1082;&#1086;&#1081;%20&#1060;&#1077;&#1076;&#1077;&#1088;&#1072;&#1094;&#1080;&#1080;%20&#1087;&#1086;%20&#1086;&#1088;&#1075;&#1072;&#1085;&#1080;&#1079;&#1072;&#1094;&#1080;&#1080;%20&#1090;&#1077;&#1089;&#1090;&#1086;&#1074;&#1099;&#1093;%20&#1084;&#1077;&#1088;&#1086;&#1087;&#1088;&#1080;&#1103;&#1090;&#1080;&#1081;%20&#1082;&#1086;&#1084;&#1087;&#1083;&#1077;&#1082;&#1089;&#1072;%20&#1043;&#1058;&#1054;%20&#1089;&#1088;&#1077;&#1076;&#1080;%20&#1086;&#1073;&#1091;&#1095;&#1072;&#1102;&#1097;&#1080;&#1093;&#1089;&#1103;%20&#1086;&#1073;&#1088;&#1072;&#1079;&#1086;&#1074;.pptx" TargetMode="External"/><Relationship Id="rId2" Type="http://schemas.openxmlformats.org/officeDocument/2006/relationships/hyperlink" Target="1.&#1048;&#1089;&#1090;&#1086;&#1088;&#1080;&#1103;%20&#1043;&#1058;&#1054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5.&#1048;&#1085;&#1092;&#1086;&#1088;&#1084;&#1072;&#1094;&#1080;&#1086;&#1085;&#1085;&#1086;-&#1087;&#1088;&#1086;&#1087;&#1072;&#1075;&#1072;&#1085;&#1076;&#1080;&#1089;&#1090;&#1089;&#1082;&#1086;&#1077;%20&#1086;&#1073;&#1077;&#1089;&#1087;&#1077;&#1095;&#1077;&#1085;&#1080;&#1077;%20&#1074;&#1085;&#1077;&#1076;&#1088;&#1077;&#1085;&#1080;&#1103;%20&#1080;%20&#1092;&#1091;&#1085;&#1082;&#1094;&#1080;&#1086;&#1085;&#1080;&#1088;&#1086;&#1074;&#1072;&#1085;&#1080;&#1103;%20&#1050;&#1086;&#1084;&#1087;&#1083;&#1077;&#1082;&#1089;&#1072;%20&#1043;&#1058;&#1054;.pptx" TargetMode="External"/><Relationship Id="rId5" Type="http://schemas.openxmlformats.org/officeDocument/2006/relationships/hyperlink" Target="4.&#1053;&#1072;&#1091;&#1095;&#1085;&#1086;-&#1084;&#1077;&#1090;&#1086;&#1076;&#1080;&#1095;&#1077;&#1089;&#1082;&#1086;&#1077;%20&#1086;&#1073;&#1077;&#1089;&#1087;&#1077;&#1095;&#1077;&#1085;&#1080;&#1077;.pptx" TargetMode="External"/><Relationship Id="rId4" Type="http://schemas.openxmlformats.org/officeDocument/2006/relationships/hyperlink" Target="3.&#1055;&#1086;&#1074;&#1099;&#1096;&#1077;&#1085;&#1080;&#1077;%20&#1101;&#1092;&#1092;&#1077;&#1082;&#1090;&#1080;&#1074;&#1085;&#1086;&#1089;&#1090;&#1080;%20&#1080;&#1089;&#1087;&#1086;&#1083;&#1100;&#1079;&#1086;&#1074;&#1072;&#1085;&#1080;&#1103;%20&#1074;&#1086;&#1079;&#1084;&#1086;&#1078;&#1085;&#1086;&#1089;&#1090;&#1077;&#1081;%20&#1092;&#1080;&#1079;&#1080;&#1095;&#1077;&#1089;&#1082;&#1086;&#1081;%20&#1082;&#1091;&#1083;&#1100;&#1090;&#1091;&#1088;&#1099;%20&#1080;%20&#1089;&#1087;&#1086;&#1088;&#1090;&#1072;%20&#1074;%20&#1091;&#1082;&#1088;&#1077;&#1087;&#1083;&#1077;&#1085;&#1080;&#1080;%20&#1079;&#1076;&#1086;&#1088;&#1086;&#1074;&#1100;&#1103;..ppt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gif"/><Relationship Id="rId7" Type="http://schemas.openxmlformats.org/officeDocument/2006/relationships/diagramColors" Target="../diagrams/colors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49315486"/>
              </p:ext>
            </p:extLst>
          </p:nvPr>
        </p:nvGraphicFramePr>
        <p:xfrm>
          <a:off x="1835696" y="500042"/>
          <a:ext cx="5616624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03648" y="24928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graphicFrame>
        <p:nvGraphicFramePr>
          <p:cNvPr id="12" name="Схема 11"/>
          <p:cNvGraphicFramePr/>
          <p:nvPr/>
        </p:nvGraphicFramePr>
        <p:xfrm>
          <a:off x="571472" y="3000372"/>
          <a:ext cx="8429684" cy="171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143372" y="5000636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Презентацию выполнили: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учащиеся МБОУ Лицей №11 г.Химки.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Руководители: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Марусяк Л.А. – учитель физической культуры;</a:t>
            </a:r>
          </a:p>
          <a:p>
            <a:pPr algn="just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Дорожкин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К.А. – учитель информатики.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711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64704"/>
            <a:ext cx="66437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Краткое содержание:</a:t>
            </a:r>
          </a:p>
          <a:p>
            <a:pPr marL="342900" indent="-342900">
              <a:buAutoNum type="arabicPeriod"/>
            </a:pPr>
            <a:r>
              <a:rPr lang="ru-RU" dirty="0" smtClean="0">
                <a:hlinkClick r:id="rId2" action="ppaction://hlinkpres?slideindex=1&amp;slidetitle="/>
              </a:rPr>
              <a:t>История ГТО.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hlinkClick r:id="rId3" action="ppaction://hlinkpres?slideindex=1&amp;slidetitle="/>
              </a:rPr>
              <a:t>Организация работы по комплексу ГТО в образовательных учреждениях.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 smtClean="0">
                <a:hlinkClick r:id="rId4" action="ppaction://hlinkpres?slideindex=1&amp;slidetitle="/>
              </a:rPr>
              <a:t>Повышение эффективности использования возможностей физической культуры и спорта в укреплении здоровья.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hlinkClick r:id="rId5" action="ppaction://hlinkpres?slideindex=1&amp;slidetitle="/>
              </a:rPr>
              <a:t>Научно – методическое обеспечение комплекса ГТО.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hlinkClick r:id="rId6" action="ppaction://hlinkpres?slideindex=1&amp;slidetitle="/>
              </a:rPr>
              <a:t>Информационно – пропагандистское обеспечение внедрения и функционирования комплекса ГТО.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hlinkClick r:id="rId7" action="ppaction://hlinkpres?slideindex=1&amp;slidetitle="/>
              </a:rPr>
              <a:t>Опыт субъектов Российской Федерации по организации тестовых мероприятий комплекса ГТО среди обучающих образов.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9068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9020" y="214290"/>
            <a:ext cx="6929486" cy="707886"/>
          </a:xfrm>
          <a:prstGeom prst="rect">
            <a:avLst/>
          </a:prstGeom>
          <a:noFill/>
          <a:effectLst/>
          <a:scene3d>
            <a:camera prst="orthographicFront"/>
            <a:lightRig rig="brightRoom" dir="t"/>
          </a:scene3d>
          <a:sp3d prstMaterial="metal">
            <a:bevelT prst="relaxedInset"/>
            <a:bevelB w="139700" prst="cross"/>
          </a:sp3d>
        </p:spPr>
        <p:txBody>
          <a:bodyPr wrap="square" rtlCol="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СПАСИБО  ЗА  ВНИМАНИЕ!</a:t>
            </a:r>
            <a:endParaRPr lang="ru-RU" sz="4000" b="1" cap="all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6" name="Рисунок 5" descr="Рисунок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142984"/>
            <a:ext cx="3357586" cy="1714512"/>
          </a:xfrm>
          <a:prstGeom prst="rect">
            <a:avLst/>
          </a:prstGeom>
        </p:spPr>
      </p:pic>
      <p:pic>
        <p:nvPicPr>
          <p:cNvPr id="7" name="Рисунок 6" descr="гто аним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357694"/>
            <a:ext cx="7786742" cy="2357454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2263304"/>
              </p:ext>
            </p:extLst>
          </p:nvPr>
        </p:nvGraphicFramePr>
        <p:xfrm>
          <a:off x="1907704" y="2857496"/>
          <a:ext cx="5328592" cy="1153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119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Angles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user33c</dc:creator>
  <cp:lastModifiedBy>cab33c</cp:lastModifiedBy>
  <cp:revision>20</cp:revision>
  <dcterms:created xsi:type="dcterms:W3CDTF">2016-11-03T06:06:17Z</dcterms:created>
  <dcterms:modified xsi:type="dcterms:W3CDTF">2016-11-07T13:36:54Z</dcterms:modified>
</cp:coreProperties>
</file>