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63" r:id="rId5"/>
    <p:sldId id="265" r:id="rId6"/>
    <p:sldId id="270" r:id="rId7"/>
    <p:sldId id="266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0099"/>
    <a:srgbClr val="0000CC"/>
    <a:srgbClr val="660066"/>
    <a:srgbClr val="9999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61540-47DA-4F23-ADE7-8F2EC43C3655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8329A-5A07-41E4-8CF3-BA8FA066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245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8329A-5A07-41E4-8CF3-BA8FA06672B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589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8329A-5A07-41E4-8CF3-BA8FA06672B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653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96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94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9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97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35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54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9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63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27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41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77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1F6D7-9FD7-4B61-B6DB-AB92DFAC168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C3552-BDB7-4EE5-9FA8-FAB7101E2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3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560840" cy="187220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Театрализованная деятельность детей старшей</a:t>
            </a:r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>группы</a:t>
            </a:r>
            <a:endParaRPr lang="ru-RU" sz="4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1"/>
            <a:ext cx="5936704" cy="1440159"/>
          </a:xfrm>
          <a:noFill/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5301208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CC"/>
                </a:solidFill>
              </a:rPr>
              <a:t>ТЕАТР - ЭТО ВОЛШЕБНЫЙ КРАЙ,</a:t>
            </a:r>
          </a:p>
          <a:p>
            <a:pPr algn="ctr"/>
            <a:r>
              <a:rPr lang="ru-RU" sz="2800" dirty="0" smtClean="0">
                <a:solidFill>
                  <a:srgbClr val="0000CC"/>
                </a:solidFill>
              </a:rPr>
              <a:t>В КОТОРОМ РЕБЕНОК РАДУЕТСЯ,</a:t>
            </a:r>
          </a:p>
          <a:p>
            <a:pPr algn="ctr"/>
            <a:r>
              <a:rPr lang="ru-RU" sz="2800" dirty="0" smtClean="0">
                <a:solidFill>
                  <a:srgbClr val="0000CC"/>
                </a:solidFill>
              </a:rPr>
              <a:t>ИГРАЯ, А В ИГРЕ ОН ПОЗНАЕТ МИР!</a:t>
            </a:r>
            <a:endParaRPr lang="ru-RU" sz="2800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72356">
            <a:off x="294237" y="3489079"/>
            <a:ext cx="2748976" cy="1927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255314">
            <a:off x="5822531" y="2790138"/>
            <a:ext cx="3339403" cy="3018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0931" y="2508033"/>
            <a:ext cx="2037173" cy="28015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2210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42925" y="4037044"/>
            <a:ext cx="475252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ru-RU" b="1" kern="0" dirty="0" smtClean="0">
                <a:solidFill>
                  <a:srgbClr val="000099"/>
                </a:solidFill>
                <a:latin typeface="Georgia" pitchFamily="18" charset="0"/>
              </a:rPr>
              <a:t>	Развивает </a:t>
            </a:r>
            <a:r>
              <a:rPr lang="ru-RU" b="1" kern="0" dirty="0">
                <a:solidFill>
                  <a:srgbClr val="000099"/>
                </a:solidFill>
                <a:latin typeface="Georgia" pitchFamily="18" charset="0"/>
              </a:rPr>
              <a:t>моторно-двигательную, зрительную, слуховую координацию;</a:t>
            </a:r>
          </a:p>
          <a:p>
            <a:pPr lvl="0" fontAlgn="base">
              <a:spcAft>
                <a:spcPct val="0"/>
              </a:spcAft>
            </a:pPr>
            <a:endParaRPr lang="ru-RU" b="1" kern="0" dirty="0" smtClean="0">
              <a:solidFill>
                <a:srgbClr val="000099"/>
              </a:solidFill>
              <a:latin typeface="Georgia" pitchFamily="18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b="1" kern="0" dirty="0" smtClean="0">
                <a:solidFill>
                  <a:srgbClr val="000099"/>
                </a:solidFill>
                <a:latin typeface="Georgia" pitchFamily="18" charset="0"/>
              </a:rPr>
              <a:t>	Формирует </a:t>
            </a:r>
            <a:r>
              <a:rPr lang="ru-RU" b="1" kern="0" dirty="0">
                <a:solidFill>
                  <a:srgbClr val="000099"/>
                </a:solidFill>
                <a:latin typeface="Georgia" pitchFamily="18" charset="0"/>
              </a:rPr>
              <a:t>творческие способности, артистизм</a:t>
            </a:r>
            <a:r>
              <a:rPr lang="ru-RU" b="1" kern="0" dirty="0" smtClean="0">
                <a:solidFill>
                  <a:srgbClr val="000099"/>
                </a:solidFill>
                <a:latin typeface="Georgia" pitchFamily="18" charset="0"/>
              </a:rPr>
              <a:t>;</a:t>
            </a:r>
          </a:p>
          <a:p>
            <a:pPr lvl="0" fontAlgn="base">
              <a:spcAft>
                <a:spcPct val="0"/>
              </a:spcAft>
            </a:pPr>
            <a:endParaRPr lang="ru-RU" b="1" kern="0" dirty="0" smtClean="0">
              <a:solidFill>
                <a:srgbClr val="000099"/>
              </a:solidFill>
              <a:latin typeface="Georgia" pitchFamily="18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b="1" kern="0" dirty="0" smtClean="0">
                <a:solidFill>
                  <a:srgbClr val="000099"/>
                </a:solidFill>
                <a:latin typeface="Georgia" pitchFamily="18" charset="0"/>
              </a:rPr>
              <a:t>	Обогащает пассивный и активный словарь</a:t>
            </a:r>
            <a:endParaRPr lang="ru-RU" b="1" kern="0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9621" y="3122526"/>
            <a:ext cx="60304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Вязаный театр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0596" y="980728"/>
            <a:ext cx="4392488" cy="2260847"/>
          </a:xfrm>
        </p:spPr>
        <p:txBody>
          <a:bodyPr>
            <a:normAutofit fontScale="70000" lnSpcReduction="20000"/>
          </a:bodyPr>
          <a:lstStyle/>
          <a:p>
            <a:pPr marL="0" lvl="0" indent="0" algn="ctr" fontAlgn="base">
              <a:spcAft>
                <a:spcPct val="0"/>
              </a:spcAft>
              <a:buNone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Помогает учить детей координировать движения рук и глаз;</a:t>
            </a:r>
          </a:p>
          <a:p>
            <a:pPr marL="0" lvl="0" indent="0" algn="ctr" fontAlgn="base">
              <a:spcAft>
                <a:spcPct val="0"/>
              </a:spcAft>
              <a:buNone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Сопровождать движения пальцев речью;</a:t>
            </a:r>
          </a:p>
          <a:p>
            <a:pPr marL="0" lvl="0" indent="0" algn="ctr" fontAlgn="base">
              <a:spcAft>
                <a:spcPct val="0"/>
              </a:spcAft>
              <a:buNone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Побуждает выражать свои эмоции посредством мимики и речи.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7030" y="620688"/>
            <a:ext cx="4176464" cy="210114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071" y="103722"/>
            <a:ext cx="5328592" cy="1152128"/>
          </a:xfrm>
        </p:spPr>
        <p:txBody>
          <a:bodyPr>
            <a:normAutofit/>
          </a:bodyPr>
          <a:lstStyle/>
          <a:p>
            <a:r>
              <a:rPr lang="ru-RU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CC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Georgia" pitchFamily="18" charset="0"/>
              </a:rPr>
              <a:t>Конусный театр</a:t>
            </a:r>
            <a:endParaRPr lang="ru-RU" dirty="0">
              <a:solidFill>
                <a:srgbClr val="0000CC"/>
              </a:solidFill>
              <a:latin typeface="Georgi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42" y="3891967"/>
            <a:ext cx="2994367" cy="2106036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806" y="4414918"/>
            <a:ext cx="2408415" cy="2417208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2536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/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97" y="260648"/>
            <a:ext cx="6491064" cy="994122"/>
          </a:xfrm>
        </p:spPr>
        <p:txBody>
          <a:bodyPr>
            <a:normAutofit/>
          </a:bodyPr>
          <a:lstStyle/>
          <a:p>
            <a:r>
              <a:rPr lang="ru-RU" b="1" i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CC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Georgia" pitchFamily="18" charset="0"/>
              </a:rPr>
              <a:t>Настольный театр</a:t>
            </a:r>
            <a:endParaRPr lang="ru-RU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9424" y="5155371"/>
            <a:ext cx="5184576" cy="1354728"/>
          </a:xfrm>
        </p:spPr>
        <p:txBody>
          <a:bodyPr>
            <a:normAutofit fontScale="77500" lnSpcReduction="20000"/>
          </a:bodyPr>
          <a:lstStyle/>
          <a:p>
            <a:pPr lvl="0" fontAlgn="base">
              <a:spcAft>
                <a:spcPct val="0"/>
              </a:spcAft>
              <a:buNone/>
            </a:pPr>
            <a:r>
              <a:rPr lang="ru-RU" sz="2300" b="1" kern="0" dirty="0" smtClean="0">
                <a:solidFill>
                  <a:srgbClr val="000000"/>
                </a:solidFill>
                <a:latin typeface="Georgia" pitchFamily="18" charset="0"/>
              </a:rPr>
              <a:t>      </a:t>
            </a:r>
            <a:r>
              <a:rPr lang="ru-RU" sz="2300" b="1" kern="0" dirty="0" smtClean="0">
                <a:solidFill>
                  <a:srgbClr val="000099"/>
                </a:solidFill>
                <a:latin typeface="Georgia" pitchFamily="18" charset="0"/>
              </a:rPr>
              <a:t>Действуя </a:t>
            </a:r>
            <a:r>
              <a:rPr lang="ru-RU" sz="2300" b="1" kern="0" dirty="0">
                <a:solidFill>
                  <a:srgbClr val="000099"/>
                </a:solidFill>
                <a:latin typeface="Georgia" pitchFamily="18" charset="0"/>
              </a:rPr>
              <a:t>с различными картинками, у ребенка развивается мелкая моторика рук, что способствует более успешному и эффективному развитию речи.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endParaRPr lang="ru-RU" b="1" kern="0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3429000"/>
            <a:ext cx="64624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4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CC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Georgia" pitchFamily="18" charset="0"/>
                <a:ea typeface="+mj-ea"/>
                <a:cs typeface="+mj-cs"/>
              </a:rPr>
              <a:t>Театр картинок на </a:t>
            </a:r>
            <a:r>
              <a:rPr lang="ru-RU" sz="4400" b="1" spc="-100" dirty="0" err="1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CC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Georgia" pitchFamily="18" charset="0"/>
                <a:ea typeface="+mj-ea"/>
                <a:cs typeface="+mj-cs"/>
              </a:rPr>
              <a:t>фланелеграфе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1052736"/>
            <a:ext cx="2991336" cy="1981384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5" y="1390009"/>
            <a:ext cx="2995345" cy="1803395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13" y="3429000"/>
            <a:ext cx="2897500" cy="2227508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 rot="10800000" flipV="1">
            <a:off x="310513" y="1705308"/>
            <a:ext cx="41174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Помогает сопровождать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движения пальцев речью; </a:t>
            </a:r>
            <a:endParaRPr lang="ru-RU" b="1" dirty="0" smtClean="0">
              <a:solidFill>
                <a:srgbClr val="000099"/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Развивает 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моторно-двигательную, </a:t>
            </a: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зрительную координацию</a:t>
            </a: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;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725026"/>
            <a:ext cx="2694084" cy="1819771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9037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4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3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ru-RU" b="1" kern="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Театр кукол Би-ба-</a:t>
            </a:r>
            <a:r>
              <a:rPr lang="ru-RU" b="1" kern="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457" y="1412776"/>
            <a:ext cx="4070581" cy="3052936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803038" y="494116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Georgia" pitchFamily="18" charset="0"/>
              </a:rPr>
              <a:t>Посредством куклы, одетой на руку, дети говорят о своих переживаниях, тревогах  и радостях, поскольку полностью отождествляют себя( свою руку) с куклой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</a:endParaRPr>
          </a:p>
        </p:txBody>
      </p:sp>
      <p:pic>
        <p:nvPicPr>
          <p:cNvPr id="6" name="Picture 6" descr="p107056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5160" y="1207150"/>
            <a:ext cx="3226974" cy="2420231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42" y="3933056"/>
            <a:ext cx="3528392" cy="2366586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7744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236" y="16112"/>
            <a:ext cx="6624736" cy="1178648"/>
          </a:xfrm>
        </p:spPr>
        <p:txBody>
          <a:bodyPr>
            <a:normAutofit fontScale="90000"/>
          </a:bodyPr>
          <a:lstStyle/>
          <a:p>
            <a:pPr marL="342900" lvl="0" indent="-342900" algn="l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sz="4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/>
            </a:r>
            <a:br>
              <a:rPr kumimoji="0" lang="ru-RU" sz="4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</a:br>
            <a:r>
              <a:rPr kumimoji="0" lang="ru-RU" sz="4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Театр на палочках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/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04"/>
          <a:stretch/>
        </p:blipFill>
        <p:spPr>
          <a:xfrm>
            <a:off x="6228184" y="70705"/>
            <a:ext cx="2564680" cy="2581013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39552" y="98072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Сказка, сказка, сказка, </a:t>
            </a:r>
            <a:r>
              <a:rPr lang="ru-RU" sz="1600" b="1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 детям </a:t>
            </a: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приходи</a:t>
            </a:r>
            <a:endParaRPr lang="ru-RU" sz="16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сказочных героев с</a:t>
            </a:r>
            <a:r>
              <a:rPr lang="ru-RU" sz="1600" b="1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собою приводи. </a:t>
            </a:r>
            <a:endParaRPr lang="ru-RU" sz="16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Вот смотрите, </a:t>
            </a:r>
            <a:r>
              <a:rPr lang="ru-RU" sz="1600" b="1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мышка хвостиком </a:t>
            </a: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махнула, </a:t>
            </a:r>
            <a:endParaRPr lang="ru-RU" sz="16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Из-за ширмы </a:t>
            </a:r>
            <a:r>
              <a:rPr lang="ru-RU" sz="1600" b="1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кошка хитро </a:t>
            </a: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подмигнула. </a:t>
            </a:r>
            <a:endParaRPr lang="ru-RU" sz="16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Колобок </a:t>
            </a:r>
            <a:r>
              <a:rPr lang="ru-RU" sz="1600" b="1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весёлый песенку </a:t>
            </a: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поёт, </a:t>
            </a:r>
            <a:endParaRPr lang="ru-RU" sz="16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</a:t>
            </a:r>
            <a:r>
              <a:rPr lang="ru-RU" sz="1600" b="1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лиса-плутовка за </a:t>
            </a:r>
            <a:r>
              <a:rPr lang="ru-RU" sz="1600" b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кусточком ждёт. </a:t>
            </a:r>
            <a:endParaRPr lang="ru-RU" sz="16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620623"/>
            <a:ext cx="67687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Пальчиковый театр</a:t>
            </a:r>
            <a:b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7484" y="5214473"/>
            <a:ext cx="870298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</a:rPr>
              <a:t>Способствует развитию речи, внимания, памяти;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</a:rPr>
              <a:t>формирует пространственные представления;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</a:rPr>
              <a:t>развивает ловкость, точность, выразительность, координацию движений;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</a:rPr>
              <a:t> повышает работоспособность, тонус коры головного мозга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317571"/>
            <a:ext cx="2880320" cy="190434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552" y="3343898"/>
            <a:ext cx="2692368" cy="183039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4401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3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500"/>
                            </p:stCondLst>
                            <p:childTnLst>
                              <p:par>
                                <p:cTn id="53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1500"/>
                            </p:stCondLst>
                            <p:childTnLst>
                              <p:par>
                                <p:cTn id="66" presetID="1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9" dur="3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0"/>
                            </p:stCondLst>
                            <p:childTnLst>
                              <p:par>
                                <p:cTn id="71" presetID="1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3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8500"/>
                            </p:stCondLst>
                            <p:childTnLst>
                              <p:par>
                                <p:cTn id="76" presetID="1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3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3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8049072" y="3131840"/>
            <a:ext cx="195336" cy="4046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4067" y="354761"/>
            <a:ext cx="63162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rgbClr val="000099"/>
                </a:solidFill>
                <a:latin typeface="Georgia" pitchFamily="18" charset="0"/>
                <a:ea typeface="Calibri"/>
                <a:cs typeface="Times New Roman"/>
              </a:rPr>
              <a:t>Смешанный театр</a:t>
            </a:r>
            <a:endParaRPr lang="ru-RU" sz="4400" b="1" i="1" dirty="0">
              <a:solidFill>
                <a:srgbClr val="000099"/>
              </a:solidFill>
              <a:latin typeface="Georgi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909" y="1124202"/>
            <a:ext cx="5858443" cy="3997572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043609" y="4221088"/>
            <a:ext cx="216024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5121774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99"/>
                </a:solidFill>
                <a:latin typeface="Georgia" pitchFamily="18" charset="0"/>
              </a:rPr>
              <a:t>Посадил дед репку, вытянуть не может, </a:t>
            </a:r>
          </a:p>
          <a:p>
            <a:pPr algn="ctr"/>
            <a:r>
              <a:rPr lang="ru-RU" sz="2000" b="1" dirty="0">
                <a:solidFill>
                  <a:srgbClr val="000099"/>
                </a:solidFill>
                <a:latin typeface="Georgia" pitchFamily="18" charset="0"/>
              </a:rPr>
              <a:t>Кто же репку круглую вытянуть поможет? </a:t>
            </a:r>
          </a:p>
          <a:p>
            <a:pPr algn="ctr"/>
            <a:r>
              <a:rPr lang="ru-RU" sz="2000" b="1" dirty="0">
                <a:solidFill>
                  <a:srgbClr val="000099"/>
                </a:solidFill>
                <a:latin typeface="Georgia" pitchFamily="18" charset="0"/>
              </a:rPr>
              <a:t>Бабка, внучка, Жучка, кошечка и мышь, </a:t>
            </a:r>
          </a:p>
          <a:p>
            <a:pPr algn="ctr"/>
            <a:r>
              <a:rPr lang="ru-RU" sz="2000" b="1" dirty="0">
                <a:solidFill>
                  <a:srgbClr val="000099"/>
                </a:solidFill>
                <a:latin typeface="Georgia" pitchFamily="18" charset="0"/>
              </a:rPr>
              <a:t>Все возьмутся дружно, вытянут, глядишь!</a:t>
            </a:r>
          </a:p>
        </p:txBody>
      </p:sp>
    </p:spTree>
    <p:extLst>
      <p:ext uri="{BB962C8B-B14F-4D97-AF65-F5344CB8AC3E}">
        <p14:creationId xmlns:p14="http://schemas.microsoft.com/office/powerpoint/2010/main" val="334633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2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2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2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2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Georgia" pitchFamily="18" charset="0"/>
              </a:rPr>
              <a:t>Дидактические игры</a:t>
            </a:r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</p:txBody>
      </p:sp>
      <p:pic>
        <p:nvPicPr>
          <p:cNvPr id="3074" name="Picture 2" descr="C:\Users\233\Downloads\8651687.Rasskazi_skazku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2669367" cy="22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233\Downloads\2644611.aa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836713"/>
            <a:ext cx="300766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660" y="4578462"/>
            <a:ext cx="2703164" cy="191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372199" y="836713"/>
            <a:ext cx="2430639" cy="2232248"/>
          </a:xfrm>
          <a:prstGeom prst="rect">
            <a:avLst/>
          </a:prstGeom>
        </p:spPr>
      </p:pic>
      <p:pic>
        <p:nvPicPr>
          <p:cNvPr id="3078" name="Picture 6" descr="D:\моё\СВЕТА\театр\расскажи сказку\330026694634_9264923384c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3089" y="3374083"/>
            <a:ext cx="2808312" cy="240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D:\моё\СВЕТА\театр\расскажи сказку\93558104_f1d044d7d32d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773" y="4578462"/>
            <a:ext cx="2862687" cy="202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113089" y="5966254"/>
            <a:ext cx="28023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solidFill>
                  <a:srgbClr val="0000CC"/>
                </a:solidFill>
                <a:latin typeface="Georgia" pitchFamily="18" charset="0"/>
                <a:ea typeface="+mj-ea"/>
                <a:cs typeface="+mj-cs"/>
              </a:rPr>
              <a:t>Мнемотаблицы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3613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5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1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eorgia" pitchFamily="18" charset="0"/>
              </a:rPr>
              <a:t>Театрализованная деятельность-это…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2044824"/>
          </a:xfrm>
        </p:spPr>
        <p:txBody>
          <a:bodyPr>
            <a:normAutofit fontScale="70000" lnSpcReduction="20000"/>
          </a:bodyPr>
          <a:lstStyle/>
          <a:p>
            <a:pPr lvl="0" algn="ctr" fontAlgn="base">
              <a:spcAft>
                <a:spcPct val="0"/>
              </a:spcAft>
              <a:buNone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r>
              <a:rPr kumimoji="0" lang="ru-RU" sz="390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</a:rPr>
              <a:t>…не просто игра!</a:t>
            </a:r>
          </a:p>
          <a:p>
            <a:pPr lvl="0" algn="ctr" fontAlgn="base">
              <a:spcAft>
                <a:spcPct val="0"/>
              </a:spcAft>
              <a:buNone/>
            </a:pPr>
            <a:r>
              <a:rPr kumimoji="0" lang="ru-RU" sz="390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Georgia" pitchFamily="18" charset="0"/>
              </a:rPr>
              <a:t>   Это прекрасное средство для интенсивного развития речи детей, обогащения словаря, развития мышления, воображения, творческих способностей</a:t>
            </a:r>
            <a:endParaRPr lang="ru-RU" sz="39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3" y="3501008"/>
            <a:ext cx="4492121" cy="3074242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5762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0000CC"/>
                </a:solidFill>
                <a:latin typeface="Georgia" pitchFamily="18" charset="0"/>
              </a:rPr>
              <a:t>Спасибо за внимание!</a:t>
            </a:r>
            <a:endParaRPr lang="ru-RU" sz="48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7488832" cy="725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67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266</Words>
  <Application>Microsoft Office PowerPoint</Application>
  <PresentationFormat>Экран (4:3)</PresentationFormat>
  <Paragraphs>46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Театрализованная деятельность детей старшей группы</vt:lpstr>
      <vt:lpstr>Конусный театр</vt:lpstr>
      <vt:lpstr>Настольный театр</vt:lpstr>
      <vt:lpstr>Театр кукол Би-ба-бо</vt:lpstr>
      <vt:lpstr> Театр на палочках </vt:lpstr>
      <vt:lpstr>Презентация PowerPoint</vt:lpstr>
      <vt:lpstr>Дидактические игры</vt:lpstr>
      <vt:lpstr>Театрализованная деятельность-это…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233</dc:creator>
  <cp:lastModifiedBy>Анатолий Мисюрин</cp:lastModifiedBy>
  <cp:revision>48</cp:revision>
  <dcterms:created xsi:type="dcterms:W3CDTF">2016-02-27T21:54:24Z</dcterms:created>
  <dcterms:modified xsi:type="dcterms:W3CDTF">2017-02-07T19:54:47Z</dcterms:modified>
</cp:coreProperties>
</file>