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712" r:id="rId5"/>
    <p:sldMasterId id="2147483725" r:id="rId6"/>
    <p:sldMasterId id="2147483737" r:id="rId7"/>
    <p:sldMasterId id="2147483750" r:id="rId8"/>
  </p:sldMasterIdLst>
  <p:notesMasterIdLst>
    <p:notesMasterId r:id="rId31"/>
  </p:notesMasterIdLst>
  <p:sldIdLst>
    <p:sldId id="258" r:id="rId9"/>
    <p:sldId id="282" r:id="rId10"/>
    <p:sldId id="272" r:id="rId11"/>
    <p:sldId id="273" r:id="rId12"/>
    <p:sldId id="274" r:id="rId13"/>
    <p:sldId id="276" r:id="rId14"/>
    <p:sldId id="257" r:id="rId15"/>
    <p:sldId id="259" r:id="rId16"/>
    <p:sldId id="278" r:id="rId17"/>
    <p:sldId id="277" r:id="rId18"/>
    <p:sldId id="279" r:id="rId19"/>
    <p:sldId id="263" r:id="rId20"/>
    <p:sldId id="264" r:id="rId21"/>
    <p:sldId id="283" r:id="rId22"/>
    <p:sldId id="284" r:id="rId23"/>
    <p:sldId id="267" r:id="rId24"/>
    <p:sldId id="285" r:id="rId25"/>
    <p:sldId id="265" r:id="rId26"/>
    <p:sldId id="266" r:id="rId27"/>
    <p:sldId id="280" r:id="rId28"/>
    <p:sldId id="268" r:id="rId29"/>
    <p:sldId id="269" r:id="rId30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FDE9A-F9BB-4018-A980-51094DC1EF47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4B064-F7CB-42E1-B008-9296C00E7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74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4B064-F7CB-42E1-B008-9296C00E75C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75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76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717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851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1C380-FE4D-4290-9553-64F6C65FE17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27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C57B0-AE45-46EB-811A-D4B0166CAB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835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DD3F-02A4-4101-AD35-867890BA7F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411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FBEA5-51B3-4945-97E8-0BED5120FA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14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13C02-67D6-4FDF-8651-A8680AE710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700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74C56-3909-460D-AB33-4D5624332B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126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88FD1-D10F-4572-B424-85776859C8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591EB-6DD3-4001-A1FF-4F9E2F9FC6E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6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8102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22150-6C8C-4CB4-B634-88ADC97AC7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63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899BC-1BBB-46A9-AB6F-E8602E5A76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639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67D99-3F35-428B-9A4D-B01263C2E6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81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1634B-3F7A-4526-A945-4EB5E0EB8D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451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41740-2486-46D8-BD64-B88E16F4B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089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0D740-C5A8-4339-BECB-968E8B833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9489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FDC96-2018-4852-A8CB-5DDB8DF5A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650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DDD92-3812-4AE0-91EF-2FCE48173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4198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2A629-267F-4090-BCC1-C4E74C686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3557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D25A9-39B4-47D6-A7F4-4254363F2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21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254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6594A-8778-4F25-B0BE-15BE03D2E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56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14662-FF0A-46A9-A925-0B6F3CE27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8802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45866-1403-489F-8839-D6686320A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4600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5DF9E-5424-45BA-A6F1-45AC2E62A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58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94344-1124-494E-8967-2F13DDBB4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9957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FC93F-DCB9-4AC4-A8C0-191E20E11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3648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1C380-FE4D-4290-9553-64F6C65FE17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1666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C57B0-AE45-46EB-811A-D4B0166CAB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4078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DD3F-02A4-4101-AD35-867890BA7F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2492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FBEA5-51B3-4945-97E8-0BED5120FA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182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4008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13C02-67D6-4FDF-8651-A8680AE710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463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74C56-3909-460D-AB33-4D5624332B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9825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88FD1-D10F-4572-B424-85776859C8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6858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591EB-6DD3-4001-A1FF-4F9E2F9FC6E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0425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22150-6C8C-4CB4-B634-88ADC97AC7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5847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899BC-1BBB-46A9-AB6F-E8602E5A76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9439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67D99-3F35-428B-9A4D-B01263C2E6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1404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1634B-3F7A-4526-A945-4EB5E0EB8D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811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1C380-FE4D-4290-9553-64F6C65FE17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8449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C57B0-AE45-46EB-811A-D4B0166CAB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7504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DD3F-02A4-4101-AD35-867890BA7F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3921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FBEA5-51B3-4945-97E8-0BED5120FA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3205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13C02-67D6-4FDF-8651-A8680AE710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9706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74C56-3909-460D-AB33-4D5624332B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313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88FD1-D10F-4572-B424-85776859C8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5047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591EB-6DD3-4001-A1FF-4F9E2F9FC6E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0192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22150-6C8C-4CB4-B634-88ADC97AC7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40326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899BC-1BBB-46A9-AB6F-E8602E5A76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07501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67D99-3F35-428B-9A4D-B01263C2E6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8254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1634B-3F7A-4526-A945-4EB5E0EB8D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8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8332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60954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73428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575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7570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4614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754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01880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5673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4298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86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9769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67280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6A6CB-25F0-486B-918C-AD110680E1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9758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0375B-E70C-4B46-AB68-9F75CD530C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72556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C34D3-F965-4EDB-B37D-002A5010E8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818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50414-003E-4119-8EC4-34ACD3DE6A8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22805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5D35D-F7C2-4341-B129-8CD6FA4374D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527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B9CDD-E34E-49A5-AD9F-5BBF738F1C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66103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75914-E084-4098-A23B-764D26AB30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628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FA489-5367-4AF0-BF71-3325F3FD77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246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38894-BCD2-4ED3-A4F3-CEA6E61379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05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8270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80E00-9599-4479-827B-8E33068EFC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4564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076FA-D747-47DF-B39D-EDA6C97B3F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76665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F4BF8-6E39-4A0A-8F45-3775F0AABB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3184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041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247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95253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88778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15225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48594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071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5587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9238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31103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7981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33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AFFF3-5373-4EF2-ADAE-CF4F27D7A0E1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57DFE-83E9-46F0-BC2C-677BF28ED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63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A90ABA-CCA1-4FE8-A66F-464AE9AE22D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16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5B00B9-20F0-42C1-8DDD-7C5EC075F81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29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A90ABA-CCA1-4FE8-A66F-464AE9AE22D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65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A90ABA-CCA1-4FE8-A66F-464AE9AE22D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96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0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ECDDE3-88D7-4BF4-B69F-E64A8D5A0F8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72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AFFF3-5373-4EF2-ADAE-CF4F27D7A0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57DFE-83E9-46F0-BC2C-677BF28EDB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478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7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9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g"/><Relationship Id="rId7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3.jpeg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ShkSlidemini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31" y="-30063"/>
            <a:ext cx="9229223" cy="6858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195736" y="603905"/>
            <a:ext cx="669674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школу мы пришли учиться,</a:t>
            </a:r>
          </a:p>
          <a:p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жизни это пригодится!</a:t>
            </a:r>
          </a:p>
          <a:p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Тот, кто хочет много знать,</a:t>
            </a:r>
          </a:p>
          <a:p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Должен сам всё постигать!</a:t>
            </a:r>
          </a:p>
        </p:txBody>
      </p:sp>
    </p:spTree>
    <p:extLst>
      <p:ext uri="{BB962C8B-B14F-4D97-AF65-F5344CB8AC3E}">
        <p14:creationId xmlns:p14="http://schemas.microsoft.com/office/powerpoint/2010/main" val="372071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47177" y="1196752"/>
            <a:ext cx="604867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научиться новому способу сравнения</a:t>
            </a:r>
            <a:endParaRPr lang="ru-RU" sz="2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22417" y="2947630"/>
            <a:ext cx="509819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 algn="ctr">
              <a:buFontTx/>
              <a:buChar char="-"/>
            </a:pPr>
            <a:r>
              <a:rPr lang="ru-RU" sz="2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узнать способ действия для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вопроса «Во сколько раз?»</a:t>
            </a:r>
            <a:endParaRPr lang="ru-RU" sz="2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4509120"/>
            <a:ext cx="4944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составить опорный </a:t>
            </a:r>
            <a:r>
              <a:rPr lang="ru-RU" sz="2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сигнал-схему </a:t>
            </a:r>
            <a:endParaRPr lang="ru-RU" sz="2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55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46869" y="4005064"/>
            <a:ext cx="1636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2 = 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36867" y="5554106"/>
            <a:ext cx="1752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1 = 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507826" y="1781200"/>
            <a:ext cx="0" cy="3885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568548" y="1809667"/>
            <a:ext cx="0" cy="3315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783" y="1781200"/>
            <a:ext cx="361773" cy="331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493" y="1797726"/>
            <a:ext cx="36036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979" y="1797726"/>
            <a:ext cx="36036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237" y="2420887"/>
            <a:ext cx="36036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506" y="1746760"/>
            <a:ext cx="36036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199" y="2420888"/>
            <a:ext cx="36036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127" y="1781082"/>
            <a:ext cx="36036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00" y="1746759"/>
            <a:ext cx="36036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49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2004" y="1368350"/>
            <a:ext cx="65321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Чтобы узнать во сколько раз одно число больше другого, нужно большее число разделить на меньшее.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7" y="3429000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Чтобы узнать во сколько раз одно число меньше другого, нужно большее число разделить на меньшее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4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15244" y="1988840"/>
            <a:ext cx="6696744" cy="43204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Во сколько раз?</a:t>
            </a:r>
          </a:p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Б:М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9581" y="4221088"/>
            <a:ext cx="45403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332656"/>
            <a:ext cx="62841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Схема-подсказка</a:t>
            </a:r>
            <a:endParaRPr lang="ru-RU" sz="6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31435"/>
            <a:ext cx="732012" cy="5635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27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7"/>
          <p:cNvSpPr>
            <a:spLocks noChangeArrowheads="1" noChangeShapeType="1" noTextEdit="1"/>
          </p:cNvSpPr>
          <p:nvPr/>
        </p:nvSpPr>
        <p:spPr bwMode="auto">
          <a:xfrm>
            <a:off x="900113" y="188913"/>
            <a:ext cx="7488237" cy="13144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pc="-360" smtClean="0">
                <a:ln w="1270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Приглашаем на зарядку!</a:t>
            </a:r>
          </a:p>
        </p:txBody>
      </p:sp>
      <p:pic>
        <p:nvPicPr>
          <p:cNvPr id="12291" name="Picture 10" descr="814564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44675"/>
            <a:ext cx="6253163" cy="346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11" descr="papillonkiss007wx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628775"/>
            <a:ext cx="9048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2" descr="papillonkiss007wx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79529">
            <a:off x="611188" y="5445125"/>
            <a:ext cx="9048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3" descr="papillonkiss007wx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013325"/>
            <a:ext cx="9048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4" descr="papillonkiss013tk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8191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5" descr="papillonkiss013tk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315">
            <a:off x="7885113" y="3141663"/>
            <a:ext cx="8191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6" descr="papillonkiss013tk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2306">
            <a:off x="4211638" y="5084763"/>
            <a:ext cx="8191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7" descr="j028357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60305">
            <a:off x="468313" y="3429000"/>
            <a:ext cx="13144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8" descr="j028357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17189">
            <a:off x="7531100" y="1335088"/>
            <a:ext cx="13144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94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ShkSlidemini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22931" y="1988840"/>
            <a:ext cx="69069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Братец </a:t>
            </a:r>
            <a:r>
              <a:rPr lang="ru-RU" sz="2000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Кролик поймал 8 рыбок, а братец Лис 2. </a:t>
            </a:r>
            <a:r>
              <a:rPr lang="ru-RU" sz="2000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Во сколько раз больше рыбок поймал братец Кролик, чем Лис?</a:t>
            </a:r>
            <a:endParaRPr lang="ru-RU" sz="2000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818" y="3299966"/>
            <a:ext cx="2292412" cy="17193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672" y="3284984"/>
            <a:ext cx="2284876" cy="166172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82926" y="5505542"/>
            <a:ext cx="6607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?</a:t>
            </a:r>
            <a:endParaRPr lang="ru-RU" sz="8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96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0246" y="1966209"/>
            <a:ext cx="50765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к.– 24 кг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м.-   3 кг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5796136" y="2636912"/>
            <a:ext cx="127635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>
            <a:off x="3995936" y="2276872"/>
            <a:ext cx="648072" cy="792088"/>
          </a:xfrm>
          <a:prstGeom prst="arc">
            <a:avLst>
              <a:gd name="adj1" fmla="val 16200000"/>
              <a:gd name="adj2" fmla="val 567156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88512" y="3739159"/>
            <a:ext cx="65599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24 : 3 = 8 (р)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/>
              <a:t>Ответ: в </a:t>
            </a:r>
            <a:r>
              <a:rPr lang="ru-RU" sz="2800" dirty="0"/>
              <a:t>8</a:t>
            </a:r>
            <a:r>
              <a:rPr lang="ru-RU" sz="2800" dirty="0" smtClean="0"/>
              <a:t> раз</a:t>
            </a:r>
            <a:endParaRPr lang="ru-RU" sz="2800" dirty="0"/>
          </a:p>
        </p:txBody>
      </p:sp>
      <p:cxnSp>
        <p:nvCxnSpPr>
          <p:cNvPr id="4" name="Прямая соединительная линия 3"/>
          <p:cNvCxnSpPr>
            <a:endCxn id="6" idx="2"/>
          </p:cNvCxnSpPr>
          <p:nvPr/>
        </p:nvCxnSpPr>
        <p:spPr>
          <a:xfrm flipH="1">
            <a:off x="4288767" y="2892320"/>
            <a:ext cx="193224" cy="1747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76513" y="2271833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?</a:t>
            </a:r>
            <a:endParaRPr lang="ru-RU" sz="40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319972" y="2271833"/>
            <a:ext cx="162019" cy="2210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385379" y="2271833"/>
            <a:ext cx="2586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6" idx="2"/>
          </p:cNvCxnSpPr>
          <p:nvPr/>
        </p:nvCxnSpPr>
        <p:spPr>
          <a:xfrm>
            <a:off x="4288767" y="3067119"/>
            <a:ext cx="225926" cy="1458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86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0246" y="1966209"/>
            <a:ext cx="50765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к.–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лет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.-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4года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5796136" y="2636912"/>
            <a:ext cx="127635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>
            <a:off x="3995936" y="2276872"/>
            <a:ext cx="648072" cy="792088"/>
          </a:xfrm>
          <a:prstGeom prst="arc">
            <a:avLst>
              <a:gd name="adj1" fmla="val 16200000"/>
              <a:gd name="adj2" fmla="val 567156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88512" y="3739159"/>
            <a:ext cx="65599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8</a:t>
            </a:r>
            <a:r>
              <a:rPr lang="ru-RU" sz="2800" dirty="0" smtClean="0"/>
              <a:t> </a:t>
            </a:r>
            <a:r>
              <a:rPr lang="ru-RU" sz="2800" dirty="0" smtClean="0"/>
              <a:t>: </a:t>
            </a:r>
            <a:r>
              <a:rPr lang="ru-RU" sz="2800" dirty="0" smtClean="0"/>
              <a:t>4 </a:t>
            </a:r>
            <a:r>
              <a:rPr lang="ru-RU" sz="2800" dirty="0" smtClean="0"/>
              <a:t>= </a:t>
            </a:r>
            <a:r>
              <a:rPr lang="ru-RU" sz="2800" dirty="0" smtClean="0"/>
              <a:t>2 </a:t>
            </a:r>
            <a:r>
              <a:rPr lang="ru-RU" sz="2800" dirty="0" smtClean="0"/>
              <a:t>(р)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/>
              <a:t>Ответ: в </a:t>
            </a:r>
            <a:r>
              <a:rPr lang="ru-RU" sz="2800" dirty="0"/>
              <a:t>2</a:t>
            </a:r>
            <a:r>
              <a:rPr lang="ru-RU" sz="2800" dirty="0" smtClean="0"/>
              <a:t> раза брат младше Кати.</a:t>
            </a:r>
            <a:endParaRPr lang="ru-RU" sz="2800" dirty="0"/>
          </a:p>
        </p:txBody>
      </p:sp>
      <p:cxnSp>
        <p:nvCxnSpPr>
          <p:cNvPr id="4" name="Прямая соединительная линия 3"/>
          <p:cNvCxnSpPr>
            <a:endCxn id="6" idx="2"/>
          </p:cNvCxnSpPr>
          <p:nvPr/>
        </p:nvCxnSpPr>
        <p:spPr>
          <a:xfrm flipH="1">
            <a:off x="4288767" y="2892320"/>
            <a:ext cx="193224" cy="1747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76513" y="2271833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?</a:t>
            </a:r>
            <a:endParaRPr lang="ru-RU" sz="40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319972" y="2271833"/>
            <a:ext cx="162019" cy="2210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385379" y="2271833"/>
            <a:ext cx="2586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6" idx="2"/>
          </p:cNvCxnSpPr>
          <p:nvPr/>
        </p:nvCxnSpPr>
        <p:spPr>
          <a:xfrm>
            <a:off x="4288767" y="3067119"/>
            <a:ext cx="225926" cy="1458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3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9307" y="620688"/>
            <a:ext cx="680288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самооценивания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1.Какое было задание?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2.Получился результат?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3.Справился полностью правильно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или с незначительными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ошибками?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4.Справился самостоятельно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или с чьей - то помощью?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5.Какую поставишь себе отметку?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2792" y="432019"/>
            <a:ext cx="261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была тема урока?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773996"/>
            <a:ext cx="511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сколько раз больше? Во сколько раз меньше?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78598" y="1232599"/>
            <a:ext cx="1910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Чему научились?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32957" y="1588150"/>
            <a:ext cx="557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Сравнивать во сколько раз больше или меньше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48644" y="2801627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ставили перед собой задачи?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83323" y="3170959"/>
            <a:ext cx="437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научиться новому способу сравнения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27746" y="3667831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узнать способ действия для вопроса «Во сколько раз?»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04578" y="4245935"/>
            <a:ext cx="3616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составить опорный сигнал-схему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1" y="4950460"/>
            <a:ext cx="449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у вас получилась сегодня лучше всего?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1801" y="5661248"/>
            <a:ext cx="470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чем испытали затруднения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1991488"/>
            <a:ext cx="1512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изучили?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48644" y="2360820"/>
            <a:ext cx="5642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задач на кратное сравнение (во сколько раз)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196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ShkSlidemini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31" y="-30063"/>
            <a:ext cx="9229223" cy="6858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4" name="Рисунок 3" descr="Прописная цифра девять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6408712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401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6438" y="1750874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</a:rPr>
              <a:t>- я научился узнавать, во сколько одно число больше или меньше другого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6438" y="4084707"/>
            <a:ext cx="54904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– </a:t>
            </a:r>
            <a:r>
              <a:rPr lang="ru-RU" sz="4000" b="1" dirty="0" smtClean="0">
                <a:solidFill>
                  <a:prstClr val="black"/>
                </a:solidFill>
              </a:rPr>
              <a:t>нужно ещё поработать</a:t>
            </a:r>
            <a:endParaRPr lang="ru-RU" sz="4000" b="1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6438" y="5048017"/>
            <a:ext cx="57900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- </a:t>
            </a:r>
            <a:r>
              <a:rPr lang="ru-RU" sz="4000" b="1" dirty="0">
                <a:solidFill>
                  <a:prstClr val="black"/>
                </a:solidFill>
              </a:rPr>
              <a:t>о</a:t>
            </a:r>
            <a:r>
              <a:rPr lang="ru-RU" sz="4000" b="1" dirty="0" smtClean="0">
                <a:solidFill>
                  <a:prstClr val="black"/>
                </a:solidFill>
              </a:rPr>
              <a:t>чень сложно для меня</a:t>
            </a:r>
            <a:endParaRPr lang="ru-RU" sz="4000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664522" cy="68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94162"/>
            <a:ext cx="6651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48017"/>
            <a:ext cx="6651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ShkSlidemini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922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355976" y="902623"/>
            <a:ext cx="2106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3270" y="2276872"/>
            <a:ext cx="1656184" cy="22322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 54 № 5(в) (письмен-</a:t>
            </a: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но), № 6,8 (устно)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2276872"/>
            <a:ext cx="1584176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 54 № </a:t>
            </a:r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5(б) </a:t>
            </a:r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письмен-</a:t>
            </a: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но), № </a:t>
            </a:r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6, 8 </a:t>
            </a:r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(устно)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309449" y="2276872"/>
            <a:ext cx="1727047" cy="22322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 54 № </a:t>
            </a:r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5(а) </a:t>
            </a:r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письмен-</a:t>
            </a: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но), № </a:t>
            </a:r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(устно)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812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ShkSlidemini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922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407911" y="422108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урок!!!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702" y="1231833"/>
            <a:ext cx="4286849" cy="284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rgbClr val="66FF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95288" y="404813"/>
            <a:ext cx="83534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</a:rPr>
              <a:t>В посылке 2 апельсина, а бананов в 3 раза больше. Сколько бананов в посылке?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116013" y="23495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539750" y="1484313"/>
            <a:ext cx="2160588" cy="1066800"/>
            <a:chOff x="340" y="935"/>
            <a:chExt cx="1361" cy="672"/>
          </a:xfrm>
        </p:grpSpPr>
        <p:pic>
          <p:nvPicPr>
            <p:cNvPr id="6166" name="Picture 7" descr="j02155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935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9" descr="j02155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" y="935"/>
              <a:ext cx="726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35" name="Text Box 43"/>
          <p:cNvSpPr txBox="1">
            <a:spLocks noChangeArrowheads="1"/>
          </p:cNvSpPr>
          <p:nvPr/>
        </p:nvSpPr>
        <p:spPr bwMode="auto">
          <a:xfrm>
            <a:off x="4067175" y="2060575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333399"/>
                </a:solidFill>
              </a:rPr>
              <a:t>                                                              </a:t>
            </a:r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4140200" y="2781300"/>
            <a:ext cx="2017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333399"/>
                </a:solidFill>
              </a:rPr>
              <a:t> </a:t>
            </a: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4140200" y="3573463"/>
            <a:ext cx="2879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333399"/>
                </a:solidFill>
              </a:rPr>
              <a:t>2 </a:t>
            </a:r>
            <a:r>
              <a:rPr lang="en-US" sz="3600" b="1" smtClean="0">
                <a:solidFill>
                  <a:srgbClr val="333399"/>
                </a:solidFill>
                <a:cs typeface="Arial" charset="0"/>
              </a:rPr>
              <a:t>x</a:t>
            </a:r>
            <a:r>
              <a:rPr lang="ru-RU" sz="3600" b="1" smtClean="0">
                <a:solidFill>
                  <a:srgbClr val="333399"/>
                </a:solidFill>
                <a:cs typeface="Arial" charset="0"/>
              </a:rPr>
              <a:t> 3 = 6 (б.)</a:t>
            </a:r>
            <a:endParaRPr lang="en-US" sz="3600" b="1" smtClea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152" name="Text Box 52"/>
          <p:cNvSpPr txBox="1">
            <a:spLocks noChangeArrowheads="1"/>
          </p:cNvSpPr>
          <p:nvPr/>
        </p:nvSpPr>
        <p:spPr bwMode="auto">
          <a:xfrm>
            <a:off x="5775325" y="5537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153" name="Text Box 54"/>
          <p:cNvSpPr txBox="1">
            <a:spLocks noChangeArrowheads="1"/>
          </p:cNvSpPr>
          <p:nvPr/>
        </p:nvSpPr>
        <p:spPr bwMode="auto">
          <a:xfrm>
            <a:off x="6927850" y="6256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154" name="Text Box 55"/>
          <p:cNvSpPr txBox="1">
            <a:spLocks noChangeArrowheads="1"/>
          </p:cNvSpPr>
          <p:nvPr/>
        </p:nvSpPr>
        <p:spPr bwMode="auto">
          <a:xfrm>
            <a:off x="2535238" y="72644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539750" y="2852738"/>
            <a:ext cx="1871663" cy="3744912"/>
            <a:chOff x="340" y="1797"/>
            <a:chExt cx="1179" cy="2359"/>
          </a:xfrm>
        </p:grpSpPr>
        <p:grpSp>
          <p:nvGrpSpPr>
            <p:cNvPr id="6157" name="Group 57"/>
            <p:cNvGrpSpPr>
              <a:grpSpLocks/>
            </p:cNvGrpSpPr>
            <p:nvPr/>
          </p:nvGrpSpPr>
          <p:grpSpPr bwMode="auto">
            <a:xfrm>
              <a:off x="431" y="1797"/>
              <a:ext cx="1088" cy="771"/>
              <a:chOff x="431" y="1661"/>
              <a:chExt cx="1088" cy="771"/>
            </a:xfrm>
          </p:grpSpPr>
          <p:pic>
            <p:nvPicPr>
              <p:cNvPr id="6164" name="Picture 31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65" name="Picture 38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158" name="Group 58"/>
            <p:cNvGrpSpPr>
              <a:grpSpLocks/>
            </p:cNvGrpSpPr>
            <p:nvPr/>
          </p:nvGrpSpPr>
          <p:grpSpPr bwMode="auto">
            <a:xfrm>
              <a:off x="385" y="2568"/>
              <a:ext cx="1088" cy="771"/>
              <a:chOff x="431" y="1661"/>
              <a:chExt cx="1088" cy="771"/>
            </a:xfrm>
          </p:grpSpPr>
          <p:pic>
            <p:nvPicPr>
              <p:cNvPr id="6162" name="Picture 59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63" name="Picture 60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159" name="Group 61"/>
            <p:cNvGrpSpPr>
              <a:grpSpLocks/>
            </p:cNvGrpSpPr>
            <p:nvPr/>
          </p:nvGrpSpPr>
          <p:grpSpPr bwMode="auto">
            <a:xfrm>
              <a:off x="340" y="3385"/>
              <a:ext cx="1088" cy="771"/>
              <a:chOff x="431" y="1661"/>
              <a:chExt cx="1088" cy="771"/>
            </a:xfrm>
          </p:grpSpPr>
          <p:pic>
            <p:nvPicPr>
              <p:cNvPr id="6160" name="Picture 62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61" name="Picture 63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6156" name="Picture 65" descr="31m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365625"/>
            <a:ext cx="1855788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66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235" grpId="0"/>
      <p:bldP spid="8235" grpId="1"/>
      <p:bldP spid="8236" grpId="0"/>
      <p:bldP spid="8236" grpId="1"/>
      <p:bldP spid="82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rgbClr val="66FF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95288" y="404813"/>
            <a:ext cx="83534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</a:rPr>
              <a:t>В посылке 2 апельсина, а бананов на 3 больше. Сколько бананов в посылке?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116013" y="23495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539750" y="1484313"/>
            <a:ext cx="2160588" cy="1066800"/>
            <a:chOff x="340" y="935"/>
            <a:chExt cx="1361" cy="672"/>
          </a:xfrm>
        </p:grpSpPr>
        <p:pic>
          <p:nvPicPr>
            <p:cNvPr id="7190" name="Picture 7" descr="j02155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935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1" name="Picture 29" descr="j02155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" y="935"/>
              <a:ext cx="726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35" name="Text Box 43"/>
          <p:cNvSpPr txBox="1">
            <a:spLocks noChangeArrowheads="1"/>
          </p:cNvSpPr>
          <p:nvPr/>
        </p:nvSpPr>
        <p:spPr bwMode="auto">
          <a:xfrm>
            <a:off x="4067175" y="2060575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333399"/>
                </a:solidFill>
              </a:rPr>
              <a:t>                                                              </a:t>
            </a:r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4140200" y="2781300"/>
            <a:ext cx="2017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333399"/>
                </a:solidFill>
              </a:rPr>
              <a:t> </a:t>
            </a: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4140200" y="3573463"/>
            <a:ext cx="2879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333399"/>
                </a:solidFill>
              </a:rPr>
              <a:t>2 </a:t>
            </a:r>
            <a:r>
              <a:rPr lang="ru-RU" sz="3600" b="1" smtClean="0">
                <a:solidFill>
                  <a:srgbClr val="333399"/>
                </a:solidFill>
                <a:cs typeface="Arial" charset="0"/>
              </a:rPr>
              <a:t>+ 3 = 5 (б.)</a:t>
            </a:r>
            <a:endParaRPr lang="en-US" sz="3600" b="1" smtClea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176" name="Text Box 52"/>
          <p:cNvSpPr txBox="1">
            <a:spLocks noChangeArrowheads="1"/>
          </p:cNvSpPr>
          <p:nvPr/>
        </p:nvSpPr>
        <p:spPr bwMode="auto">
          <a:xfrm>
            <a:off x="5775325" y="5537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7" name="Text Box 54"/>
          <p:cNvSpPr txBox="1">
            <a:spLocks noChangeArrowheads="1"/>
          </p:cNvSpPr>
          <p:nvPr/>
        </p:nvSpPr>
        <p:spPr bwMode="auto">
          <a:xfrm>
            <a:off x="6927850" y="6256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8" name="Text Box 55"/>
          <p:cNvSpPr txBox="1">
            <a:spLocks noChangeArrowheads="1"/>
          </p:cNvSpPr>
          <p:nvPr/>
        </p:nvSpPr>
        <p:spPr bwMode="auto">
          <a:xfrm>
            <a:off x="2535238" y="72644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539750" y="2852738"/>
            <a:ext cx="1871663" cy="3744912"/>
            <a:chOff x="340" y="1797"/>
            <a:chExt cx="1179" cy="2359"/>
          </a:xfrm>
        </p:grpSpPr>
        <p:grpSp>
          <p:nvGrpSpPr>
            <p:cNvPr id="7181" name="Group 57"/>
            <p:cNvGrpSpPr>
              <a:grpSpLocks/>
            </p:cNvGrpSpPr>
            <p:nvPr/>
          </p:nvGrpSpPr>
          <p:grpSpPr bwMode="auto">
            <a:xfrm>
              <a:off x="431" y="1797"/>
              <a:ext cx="1088" cy="771"/>
              <a:chOff x="431" y="1661"/>
              <a:chExt cx="1088" cy="771"/>
            </a:xfrm>
          </p:grpSpPr>
          <p:pic>
            <p:nvPicPr>
              <p:cNvPr id="7188" name="Picture 31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9" name="Picture 38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182" name="Group 58"/>
            <p:cNvGrpSpPr>
              <a:grpSpLocks/>
            </p:cNvGrpSpPr>
            <p:nvPr/>
          </p:nvGrpSpPr>
          <p:grpSpPr bwMode="auto">
            <a:xfrm>
              <a:off x="385" y="2568"/>
              <a:ext cx="1088" cy="771"/>
              <a:chOff x="431" y="1661"/>
              <a:chExt cx="1088" cy="771"/>
            </a:xfrm>
          </p:grpSpPr>
          <p:pic>
            <p:nvPicPr>
              <p:cNvPr id="7186" name="Picture 59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7" name="Picture 60" descr="j021535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5" y="1661"/>
                <a:ext cx="54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184" name="Picture 62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3385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180" name="Picture 65" descr="31m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365625"/>
            <a:ext cx="1855788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405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235" grpId="0"/>
      <p:bldP spid="8235" grpId="1"/>
      <p:bldP spid="8236" grpId="0"/>
      <p:bldP spid="8236" grpId="1"/>
      <p:bldP spid="82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CC"/>
            </a:gs>
            <a:gs pos="100000">
              <a:srgbClr val="33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3" descr="sl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076700"/>
            <a:ext cx="2592388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4213" y="468288"/>
            <a:ext cx="82089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В посылке 10 бананов, а апельсинов в 2 раза меньше. Сколько  апельсинов в посылке?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95288" y="1557338"/>
            <a:ext cx="8353425" cy="1295400"/>
            <a:chOff x="249" y="981"/>
            <a:chExt cx="5262" cy="816"/>
          </a:xfrm>
        </p:grpSpPr>
        <p:pic>
          <p:nvPicPr>
            <p:cNvPr id="8207" name="Picture 8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8" name="Picture 9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9" name="Picture 10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0" name="Picture 11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2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1" name="Picture 12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6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2" name="Picture 13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3" name="Picture 14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4" name="Picture 15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5" name="Picture 16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3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6" name="Picture 17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0" y="2949575"/>
            <a:ext cx="4611688" cy="1127125"/>
            <a:chOff x="-90" y="1903"/>
            <a:chExt cx="2905" cy="710"/>
          </a:xfrm>
        </p:grpSpPr>
        <p:pic>
          <p:nvPicPr>
            <p:cNvPr id="8202" name="Picture 7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" y="1983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3" name="Picture 18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" y="1983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Picture 19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" y="1967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Picture 20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4" y="1936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6" name="Picture 22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5" y="1903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323850" y="5373688"/>
            <a:ext cx="3311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333399"/>
                </a:solidFill>
              </a:rPr>
              <a:t>10 : 2 = 5 (ап.)</a:t>
            </a:r>
          </a:p>
        </p:txBody>
      </p:sp>
    </p:spTree>
    <p:extLst>
      <p:ext uri="{BB962C8B-B14F-4D97-AF65-F5344CB8AC3E}">
        <p14:creationId xmlns:p14="http://schemas.microsoft.com/office/powerpoint/2010/main" val="233657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CC"/>
            </a:gs>
            <a:gs pos="100000">
              <a:srgbClr val="33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3" descr="sl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076700"/>
            <a:ext cx="2592388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4213" y="476250"/>
            <a:ext cx="82089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В посылке 10 бананов, а апельсинов на 2 меньше. Сколько  апельсинов в посылке?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95288" y="1557338"/>
            <a:ext cx="8353425" cy="1295400"/>
            <a:chOff x="249" y="981"/>
            <a:chExt cx="5262" cy="816"/>
          </a:xfrm>
        </p:grpSpPr>
        <p:pic>
          <p:nvPicPr>
            <p:cNvPr id="10255" name="Picture 8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6" name="Picture 9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7" name="Picture 10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8" name="Picture 11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2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9" name="Picture 12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6" y="1026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0" name="Picture 13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1" name="Picture 14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2" name="Picture 15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3" name="Picture 16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3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4" name="Picture 17" descr="j021535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" y="981"/>
              <a:ext cx="54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-69850" y="3070225"/>
            <a:ext cx="6297613" cy="1109663"/>
            <a:chOff x="295" y="2000"/>
            <a:chExt cx="3967" cy="699"/>
          </a:xfrm>
        </p:grpSpPr>
        <p:pic>
          <p:nvPicPr>
            <p:cNvPr id="10250" name="Picture 7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" y="2069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1" name="Picture 18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2069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2" name="Picture 19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7" y="2053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3" name="Picture 20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" y="2053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4" name="Picture 22" descr="j02155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2" y="2000"/>
              <a:ext cx="68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250825" y="4581525"/>
            <a:ext cx="34559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333399"/>
                </a:solidFill>
              </a:rPr>
              <a:t>10 – 2 = 8 (ап.)</a:t>
            </a:r>
          </a:p>
        </p:txBody>
      </p:sp>
      <p:pic>
        <p:nvPicPr>
          <p:cNvPr id="1024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675" y="3063875"/>
            <a:ext cx="107950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3" y="3201988"/>
            <a:ext cx="107950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238" y="3201988"/>
            <a:ext cx="107950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480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41" grpId="0"/>
      <p:bldP spid="924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ShkSlidemini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31442" y="764704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Братец Кролик поймал 8 рыбок, а братец  Лис 2. На сколько больше рыбок поймал братец Кролик, чем Лис?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350" y="1965033"/>
            <a:ext cx="2887216" cy="2072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956" y="2060848"/>
            <a:ext cx="2344688" cy="2078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043" y="4376556"/>
            <a:ext cx="598684" cy="3991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38" y="4336267"/>
            <a:ext cx="533114" cy="3554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52" y="4376556"/>
            <a:ext cx="611560" cy="4077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268" y="4343723"/>
            <a:ext cx="611560" cy="4077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358" y="4732672"/>
            <a:ext cx="645242" cy="4301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514" y="4691676"/>
            <a:ext cx="640562" cy="42704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280" y="4663934"/>
            <a:ext cx="633703" cy="42246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405" y="4668981"/>
            <a:ext cx="611560" cy="4077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867" y="4264431"/>
            <a:ext cx="630101" cy="4780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284" y="4308222"/>
            <a:ext cx="651368" cy="43424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341300" y="5373216"/>
            <a:ext cx="158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8 - 2 = 6 (рыб.)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581514" y="6037391"/>
            <a:ext cx="280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на 6 рыбок больше.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532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ShkSlidemini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22931" y="1988840"/>
            <a:ext cx="6906923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Братец Кролик поймал 8 рыбок, а братец Лис 2. Во сколько раз больше рыбок поймал братец Кролик, чем Лис?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818" y="3299966"/>
            <a:ext cx="2292412" cy="17193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672" y="3284984"/>
            <a:ext cx="2284876" cy="16617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678" y="5216498"/>
            <a:ext cx="791580" cy="5277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776" y="5248024"/>
            <a:ext cx="683568" cy="4557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915" y="5277686"/>
            <a:ext cx="683568" cy="4557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03" y="5250261"/>
            <a:ext cx="648600" cy="432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216" y="5682661"/>
            <a:ext cx="611560" cy="4077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800" y="5603390"/>
            <a:ext cx="683568" cy="4557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369" y="5599783"/>
            <a:ext cx="683568" cy="4557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969" y="5599783"/>
            <a:ext cx="683568" cy="4557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122" y="5466461"/>
            <a:ext cx="521804" cy="34787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451" y="5461385"/>
            <a:ext cx="567719" cy="37847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82926" y="5505542"/>
            <a:ext cx="6607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?</a:t>
            </a:r>
            <a:endParaRPr lang="ru-RU" sz="8000" dirty="0"/>
          </a:p>
        </p:txBody>
      </p:sp>
      <p:sp>
        <p:nvSpPr>
          <p:cNvPr id="16" name="TextBox 15"/>
          <p:cNvSpPr txBox="1"/>
          <p:nvPr/>
        </p:nvSpPr>
        <p:spPr>
          <a:xfrm>
            <a:off x="2122931" y="1018590"/>
            <a:ext cx="6906923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Братец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Кролик поймал 8 рыбок, а братец  Лис 2. На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больше рыбок поймал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братец Кролик, чем Лис? </a:t>
            </a:r>
          </a:p>
        </p:txBody>
      </p:sp>
    </p:spTree>
    <p:extLst>
      <p:ext uri="{BB962C8B-B14F-4D97-AF65-F5344CB8AC3E}">
        <p14:creationId xmlns:p14="http://schemas.microsoft.com/office/powerpoint/2010/main" val="206231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ShkSlidemini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922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195736" y="548680"/>
            <a:ext cx="66967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4000" b="1" dirty="0" smtClean="0">
              <a:ln w="31550" cmpd="sng">
                <a:gradFill>
                  <a:gsLst>
                    <a:gs pos="70000">
                      <a:srgbClr val="F79646">
                        <a:shade val="50000"/>
                        <a:satMod val="190000"/>
                      </a:srgbClr>
                    </a:gs>
                    <a:gs pos="0">
                      <a:srgbClr val="F79646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536174"/>
            <a:ext cx="61024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  <a:ea typeface="+mj-ea"/>
                <a:cs typeface="+mj-cs"/>
              </a:rPr>
              <a:t>Тема: </a:t>
            </a: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  <a:ea typeface="+mj-ea"/>
              <a:cs typeface="+mj-cs"/>
            </a:endParaRPr>
          </a:p>
          <a:p>
            <a:pPr algn="ctr"/>
            <a:r>
              <a:rPr lang="ru-RU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  <a:ea typeface="+mj-ea"/>
                <a:cs typeface="+mj-cs"/>
              </a:rPr>
              <a:t>Во </a:t>
            </a:r>
            <a:r>
              <a:rPr lang="ru-RU" sz="6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  <a:ea typeface="+mj-ea"/>
                <a:cs typeface="+mj-cs"/>
              </a:rPr>
              <a:t>сколько раз больше или меньше?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75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553</Words>
  <Application>Microsoft Office PowerPoint</Application>
  <PresentationFormat>Экран (4:3)</PresentationFormat>
  <Paragraphs>89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4_Оформление по умолчанию</vt:lpstr>
      <vt:lpstr>1_Тема Office</vt:lpstr>
      <vt:lpstr>3_Оформление по умолчанию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Лида и Илья</dc:creator>
  <cp:lastModifiedBy>женя</cp:lastModifiedBy>
  <cp:revision>49</cp:revision>
  <cp:lastPrinted>2014-04-11T17:05:31Z</cp:lastPrinted>
  <dcterms:created xsi:type="dcterms:W3CDTF">2013-04-14T12:12:21Z</dcterms:created>
  <dcterms:modified xsi:type="dcterms:W3CDTF">2014-04-12T06:33:31Z</dcterms:modified>
</cp:coreProperties>
</file>