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2" r:id="rId3"/>
    <p:sldId id="258" r:id="rId4"/>
    <p:sldId id="259" r:id="rId5"/>
    <p:sldId id="287" r:id="rId6"/>
    <p:sldId id="288" r:id="rId7"/>
    <p:sldId id="260" r:id="rId8"/>
    <p:sldId id="289" r:id="rId9"/>
    <p:sldId id="261" r:id="rId10"/>
    <p:sldId id="262" r:id="rId11"/>
    <p:sldId id="263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0F8971B-FC63-41E8-BCBC-9D19637C3615}">
          <p14:sldIdLst>
            <p14:sldId id="256"/>
            <p14:sldId id="282"/>
            <p14:sldId id="258"/>
            <p14:sldId id="259"/>
            <p14:sldId id="287"/>
            <p14:sldId id="288"/>
            <p14:sldId id="260"/>
            <p14:sldId id="289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848"/>
    <a:srgbClr val="000066"/>
    <a:srgbClr val="D3EDF9"/>
    <a:srgbClr val="97D5F1"/>
    <a:srgbClr val="B9D08C"/>
    <a:srgbClr val="FF6D6D"/>
    <a:srgbClr val="143160"/>
    <a:srgbClr val="100C68"/>
    <a:srgbClr val="060426"/>
    <a:srgbClr val="FFF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5" autoAdjust="0"/>
    <p:restoredTop sz="88439" autoAdjust="0"/>
  </p:normalViewPr>
  <p:slideViewPr>
    <p:cSldViewPr>
      <p:cViewPr>
        <p:scale>
          <a:sx n="69" d="100"/>
          <a:sy n="69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296100-028F-4979-8529-052C3E3EAA89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F33122A-EA23-4E99-8DFB-47E1159E04AA}">
      <dgm:prSet custT="1"/>
      <dgm:spPr/>
      <dgm:t>
        <a:bodyPr/>
        <a:lstStyle/>
        <a:p>
          <a:pPr rtl="0"/>
          <a:r>
            <a:rPr lang="ru-RU" sz="2400" dirty="0" smtClean="0"/>
            <a:t>1. Овладение  профессиональными знаниями и навыками.</a:t>
          </a:r>
          <a:endParaRPr lang="ru-RU" sz="2400" dirty="0"/>
        </a:p>
      </dgm:t>
    </dgm:pt>
    <dgm:pt modelId="{543624EE-2F67-4CDB-AA04-8CCC05073815}" type="parTrans" cxnId="{93B07A1C-067F-43B9-9E18-845E57108F7B}">
      <dgm:prSet/>
      <dgm:spPr/>
      <dgm:t>
        <a:bodyPr/>
        <a:lstStyle/>
        <a:p>
          <a:endParaRPr lang="ru-RU"/>
        </a:p>
      </dgm:t>
    </dgm:pt>
    <dgm:pt modelId="{1F0F5CCC-4327-4B37-9AD9-9D8E964D9103}" type="sibTrans" cxnId="{93B07A1C-067F-43B9-9E18-845E57108F7B}">
      <dgm:prSet/>
      <dgm:spPr/>
      <dgm:t>
        <a:bodyPr/>
        <a:lstStyle/>
        <a:p>
          <a:endParaRPr lang="ru-RU"/>
        </a:p>
      </dgm:t>
    </dgm:pt>
    <dgm:pt modelId="{0084657C-4B31-42E9-BA85-52AC419121FC}">
      <dgm:prSet/>
      <dgm:spPr/>
      <dgm:t>
        <a:bodyPr/>
        <a:lstStyle/>
        <a:p>
          <a:pPr rtl="0"/>
          <a:r>
            <a:rPr lang="ru-RU" dirty="0" smtClean="0"/>
            <a:t>2. Соблюдение трудовой дисциплины. </a:t>
          </a:r>
          <a:endParaRPr lang="ru-RU" dirty="0"/>
        </a:p>
      </dgm:t>
    </dgm:pt>
    <dgm:pt modelId="{17525A54-27C2-4B10-837C-E92AF99E0729}" type="parTrans" cxnId="{96AB340D-A396-4C12-91E1-6CF386A129C8}">
      <dgm:prSet/>
      <dgm:spPr/>
      <dgm:t>
        <a:bodyPr/>
        <a:lstStyle/>
        <a:p>
          <a:endParaRPr lang="ru-RU"/>
        </a:p>
      </dgm:t>
    </dgm:pt>
    <dgm:pt modelId="{F3BD7425-86E6-4FC7-A559-AFA93B5185B4}" type="sibTrans" cxnId="{96AB340D-A396-4C12-91E1-6CF386A129C8}">
      <dgm:prSet/>
      <dgm:spPr/>
      <dgm:t>
        <a:bodyPr/>
        <a:lstStyle/>
        <a:p>
          <a:endParaRPr lang="ru-RU"/>
        </a:p>
      </dgm:t>
    </dgm:pt>
    <dgm:pt modelId="{2B620124-7A41-4961-AF69-6B195A5009E8}">
      <dgm:prSet/>
      <dgm:spPr/>
      <dgm:t>
        <a:bodyPr/>
        <a:lstStyle/>
        <a:p>
          <a:pPr rtl="0"/>
          <a:r>
            <a:rPr lang="ru-RU" dirty="0" smtClean="0"/>
            <a:t>3. Стремление к профессиональному совершенствованию. </a:t>
          </a:r>
          <a:endParaRPr lang="ru-RU" dirty="0"/>
        </a:p>
      </dgm:t>
    </dgm:pt>
    <dgm:pt modelId="{7D3BB14B-89B6-4F6F-B82B-5CE98C93DD28}" type="parTrans" cxnId="{9E245D89-4CFE-4198-8596-AFEFCFA1AE87}">
      <dgm:prSet/>
      <dgm:spPr/>
      <dgm:t>
        <a:bodyPr/>
        <a:lstStyle/>
        <a:p>
          <a:endParaRPr lang="ru-RU"/>
        </a:p>
      </dgm:t>
    </dgm:pt>
    <dgm:pt modelId="{86A130FA-F22E-4B12-A969-DEE34986ED55}" type="sibTrans" cxnId="{9E245D89-4CFE-4198-8596-AFEFCFA1AE87}">
      <dgm:prSet/>
      <dgm:spPr/>
      <dgm:t>
        <a:bodyPr/>
        <a:lstStyle/>
        <a:p>
          <a:endParaRPr lang="ru-RU"/>
        </a:p>
      </dgm:t>
    </dgm:pt>
    <dgm:pt modelId="{78F2EBF0-9EF4-4AEA-B918-1500F143BF43}">
      <dgm:prSet/>
      <dgm:spPr/>
      <dgm:t>
        <a:bodyPr/>
        <a:lstStyle/>
        <a:p>
          <a:pPr rtl="0"/>
          <a:r>
            <a:rPr lang="ru-RU" dirty="0" smtClean="0"/>
            <a:t>4. Активное сотрудничество с участниками коллектива.</a:t>
          </a:r>
          <a:endParaRPr lang="ru-RU" dirty="0"/>
        </a:p>
      </dgm:t>
    </dgm:pt>
    <dgm:pt modelId="{EEF7B6C8-EC2A-419D-BF5B-46935BF2A9A5}" type="parTrans" cxnId="{A042A9BF-488B-417E-9D94-B2A73588549A}">
      <dgm:prSet/>
      <dgm:spPr/>
      <dgm:t>
        <a:bodyPr/>
        <a:lstStyle/>
        <a:p>
          <a:endParaRPr lang="ru-RU"/>
        </a:p>
      </dgm:t>
    </dgm:pt>
    <dgm:pt modelId="{87978483-0A14-412B-9042-6E1813E09770}" type="sibTrans" cxnId="{A042A9BF-488B-417E-9D94-B2A73588549A}">
      <dgm:prSet/>
      <dgm:spPr/>
      <dgm:t>
        <a:bodyPr/>
        <a:lstStyle/>
        <a:p>
          <a:endParaRPr lang="ru-RU"/>
        </a:p>
      </dgm:t>
    </dgm:pt>
    <dgm:pt modelId="{176D751B-031B-49E3-995D-DA31E073AFCC}" type="pres">
      <dgm:prSet presAssocID="{98296100-028F-4979-8529-052C3E3EAA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75ACF9-F9B2-4E00-ADFB-8F323FB4F1CC}" type="pres">
      <dgm:prSet presAssocID="{3F33122A-EA23-4E99-8DFB-47E1159E04AA}" presName="parentText" presStyleLbl="node1" presStyleIdx="0" presStyleCnt="4" custScaleX="100000" custScaleY="118953" custLinFactNeighborX="-877" custLinFactNeighborY="-94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089444-8AB7-4206-B13E-BDC7374E3299}" type="pres">
      <dgm:prSet presAssocID="{1F0F5CCC-4327-4B37-9AD9-9D8E964D9103}" presName="spacer" presStyleCnt="0"/>
      <dgm:spPr/>
    </dgm:pt>
    <dgm:pt modelId="{2447C893-2B0D-413F-BA34-5D15725B8C4B}" type="pres">
      <dgm:prSet presAssocID="{0084657C-4B31-42E9-BA85-52AC419121F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99F309-60F7-4887-A2CC-2B85F1633E85}" type="pres">
      <dgm:prSet presAssocID="{F3BD7425-86E6-4FC7-A559-AFA93B5185B4}" presName="spacer" presStyleCnt="0"/>
      <dgm:spPr/>
    </dgm:pt>
    <dgm:pt modelId="{4052CBF1-ECE9-4587-B3B5-068A0CC731D6}" type="pres">
      <dgm:prSet presAssocID="{2B620124-7A41-4961-AF69-6B195A5009E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29AF8-3306-4941-87C8-6388C32843F8}" type="pres">
      <dgm:prSet presAssocID="{86A130FA-F22E-4B12-A969-DEE34986ED55}" presName="spacer" presStyleCnt="0"/>
      <dgm:spPr/>
    </dgm:pt>
    <dgm:pt modelId="{E54317B7-A5FC-424F-B9B2-088C39B6A45C}" type="pres">
      <dgm:prSet presAssocID="{78F2EBF0-9EF4-4AEA-B918-1500F143BF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881809-AEAA-476A-86AF-9917C1112B12}" type="presOf" srcId="{3F33122A-EA23-4E99-8DFB-47E1159E04AA}" destId="{1B75ACF9-F9B2-4E00-ADFB-8F323FB4F1CC}" srcOrd="0" destOrd="0" presId="urn:microsoft.com/office/officeart/2005/8/layout/vList2"/>
    <dgm:cxn modelId="{93B07A1C-067F-43B9-9E18-845E57108F7B}" srcId="{98296100-028F-4979-8529-052C3E3EAA89}" destId="{3F33122A-EA23-4E99-8DFB-47E1159E04AA}" srcOrd="0" destOrd="0" parTransId="{543624EE-2F67-4CDB-AA04-8CCC05073815}" sibTransId="{1F0F5CCC-4327-4B37-9AD9-9D8E964D9103}"/>
    <dgm:cxn modelId="{4F49B590-909B-4EE8-88F1-D495E9E57178}" type="presOf" srcId="{2B620124-7A41-4961-AF69-6B195A5009E8}" destId="{4052CBF1-ECE9-4587-B3B5-068A0CC731D6}" srcOrd="0" destOrd="0" presId="urn:microsoft.com/office/officeart/2005/8/layout/vList2"/>
    <dgm:cxn modelId="{96AB340D-A396-4C12-91E1-6CF386A129C8}" srcId="{98296100-028F-4979-8529-052C3E3EAA89}" destId="{0084657C-4B31-42E9-BA85-52AC419121FC}" srcOrd="1" destOrd="0" parTransId="{17525A54-27C2-4B10-837C-E92AF99E0729}" sibTransId="{F3BD7425-86E6-4FC7-A559-AFA93B5185B4}"/>
    <dgm:cxn modelId="{0C4C8776-4CB8-4348-A374-9C97D56F3C23}" type="presOf" srcId="{0084657C-4B31-42E9-BA85-52AC419121FC}" destId="{2447C893-2B0D-413F-BA34-5D15725B8C4B}" srcOrd="0" destOrd="0" presId="urn:microsoft.com/office/officeart/2005/8/layout/vList2"/>
    <dgm:cxn modelId="{E5F1075A-A185-453C-AD1A-B11AEC038E2D}" type="presOf" srcId="{98296100-028F-4979-8529-052C3E3EAA89}" destId="{176D751B-031B-49E3-995D-DA31E073AFCC}" srcOrd="0" destOrd="0" presId="urn:microsoft.com/office/officeart/2005/8/layout/vList2"/>
    <dgm:cxn modelId="{4DD10027-8F80-456B-A93B-2A737258A0AF}" type="presOf" srcId="{78F2EBF0-9EF4-4AEA-B918-1500F143BF43}" destId="{E54317B7-A5FC-424F-B9B2-088C39B6A45C}" srcOrd="0" destOrd="0" presId="urn:microsoft.com/office/officeart/2005/8/layout/vList2"/>
    <dgm:cxn modelId="{A042A9BF-488B-417E-9D94-B2A73588549A}" srcId="{98296100-028F-4979-8529-052C3E3EAA89}" destId="{78F2EBF0-9EF4-4AEA-B918-1500F143BF43}" srcOrd="3" destOrd="0" parTransId="{EEF7B6C8-EC2A-419D-BF5B-46935BF2A9A5}" sibTransId="{87978483-0A14-412B-9042-6E1813E09770}"/>
    <dgm:cxn modelId="{9E245D89-4CFE-4198-8596-AFEFCFA1AE87}" srcId="{98296100-028F-4979-8529-052C3E3EAA89}" destId="{2B620124-7A41-4961-AF69-6B195A5009E8}" srcOrd="2" destOrd="0" parTransId="{7D3BB14B-89B6-4F6F-B82B-5CE98C93DD28}" sibTransId="{86A130FA-F22E-4B12-A969-DEE34986ED55}"/>
    <dgm:cxn modelId="{A38688FF-177E-4D01-9ADC-9ECEEB698366}" type="presParOf" srcId="{176D751B-031B-49E3-995D-DA31E073AFCC}" destId="{1B75ACF9-F9B2-4E00-ADFB-8F323FB4F1CC}" srcOrd="0" destOrd="0" presId="urn:microsoft.com/office/officeart/2005/8/layout/vList2"/>
    <dgm:cxn modelId="{41674C01-FE0D-4E6F-ABFB-C47CA79776C8}" type="presParOf" srcId="{176D751B-031B-49E3-995D-DA31E073AFCC}" destId="{7C089444-8AB7-4206-B13E-BDC7374E3299}" srcOrd="1" destOrd="0" presId="urn:microsoft.com/office/officeart/2005/8/layout/vList2"/>
    <dgm:cxn modelId="{62297CA2-131A-4508-B4D5-BCFA444E2C09}" type="presParOf" srcId="{176D751B-031B-49E3-995D-DA31E073AFCC}" destId="{2447C893-2B0D-413F-BA34-5D15725B8C4B}" srcOrd="2" destOrd="0" presId="urn:microsoft.com/office/officeart/2005/8/layout/vList2"/>
    <dgm:cxn modelId="{F13DE839-56B9-4A26-96F7-B94B103BDB8F}" type="presParOf" srcId="{176D751B-031B-49E3-995D-DA31E073AFCC}" destId="{8E99F309-60F7-4887-A2CC-2B85F1633E85}" srcOrd="3" destOrd="0" presId="urn:microsoft.com/office/officeart/2005/8/layout/vList2"/>
    <dgm:cxn modelId="{3C321480-653F-4D2D-B397-49D89A48F758}" type="presParOf" srcId="{176D751B-031B-49E3-995D-DA31E073AFCC}" destId="{4052CBF1-ECE9-4587-B3B5-068A0CC731D6}" srcOrd="4" destOrd="0" presId="urn:microsoft.com/office/officeart/2005/8/layout/vList2"/>
    <dgm:cxn modelId="{965AE19E-8C2A-4506-A842-6461DC21505E}" type="presParOf" srcId="{176D751B-031B-49E3-995D-DA31E073AFCC}" destId="{00029AF8-3306-4941-87C8-6388C32843F8}" srcOrd="5" destOrd="0" presId="urn:microsoft.com/office/officeart/2005/8/layout/vList2"/>
    <dgm:cxn modelId="{ECABDC69-891F-4078-B11C-8BCC812653C1}" type="presParOf" srcId="{176D751B-031B-49E3-995D-DA31E073AFCC}" destId="{E54317B7-A5FC-424F-B9B2-088C39B6A45C}" srcOrd="6" destOrd="0" presId="urn:microsoft.com/office/officeart/2005/8/layout/vList2"/>
  </dgm:cxnLst>
  <dgm:bg>
    <a:solidFill>
      <a:srgbClr val="0B0848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5ACF9-F9B2-4E00-ADFB-8F323FB4F1CC}">
      <dsp:nvSpPr>
        <dsp:cNvPr id="0" name=""/>
        <dsp:cNvSpPr/>
      </dsp:nvSpPr>
      <dsp:spPr>
        <a:xfrm>
          <a:off x="0" y="592168"/>
          <a:ext cx="8064896" cy="68474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1. Овладение  профессиональными знаниями и навыками.</a:t>
          </a:r>
          <a:endParaRPr lang="ru-RU" sz="2400" kern="1200" dirty="0"/>
        </a:p>
      </dsp:txBody>
      <dsp:txXfrm>
        <a:off x="33426" y="625594"/>
        <a:ext cx="7998044" cy="617889"/>
      </dsp:txXfrm>
    </dsp:sp>
    <dsp:sp modelId="{2447C893-2B0D-413F-BA34-5D15725B8C4B}">
      <dsp:nvSpPr>
        <dsp:cNvPr id="0" name=""/>
        <dsp:cNvSpPr/>
      </dsp:nvSpPr>
      <dsp:spPr>
        <a:xfrm>
          <a:off x="0" y="1352562"/>
          <a:ext cx="8064896" cy="57563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2. Соблюдение трудовой дисциплины. </a:t>
          </a:r>
          <a:endParaRPr lang="ru-RU" sz="2400" kern="1200" dirty="0"/>
        </a:p>
      </dsp:txBody>
      <dsp:txXfrm>
        <a:off x="28100" y="1380662"/>
        <a:ext cx="8008696" cy="519439"/>
      </dsp:txXfrm>
    </dsp:sp>
    <dsp:sp modelId="{4052CBF1-ECE9-4587-B3B5-068A0CC731D6}">
      <dsp:nvSpPr>
        <dsp:cNvPr id="0" name=""/>
        <dsp:cNvSpPr/>
      </dsp:nvSpPr>
      <dsp:spPr>
        <a:xfrm>
          <a:off x="0" y="1997322"/>
          <a:ext cx="8064896" cy="57563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3. Стремление к профессиональному совершенствованию. </a:t>
          </a:r>
          <a:endParaRPr lang="ru-RU" sz="2400" kern="1200" dirty="0"/>
        </a:p>
      </dsp:txBody>
      <dsp:txXfrm>
        <a:off x="28100" y="2025422"/>
        <a:ext cx="8008696" cy="519439"/>
      </dsp:txXfrm>
    </dsp:sp>
    <dsp:sp modelId="{E54317B7-A5FC-424F-B9B2-088C39B6A45C}">
      <dsp:nvSpPr>
        <dsp:cNvPr id="0" name=""/>
        <dsp:cNvSpPr/>
      </dsp:nvSpPr>
      <dsp:spPr>
        <a:xfrm>
          <a:off x="0" y="2642082"/>
          <a:ext cx="8064896" cy="57563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4. Активное сотрудничество с участниками коллектива.</a:t>
          </a:r>
          <a:endParaRPr lang="ru-RU" sz="2400" kern="1200" dirty="0"/>
        </a:p>
      </dsp:txBody>
      <dsp:txXfrm>
        <a:off x="28100" y="2670182"/>
        <a:ext cx="8008696" cy="519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0C5F3-E2C5-4B49-9CAA-0CF9698A2345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E8B2E-BAA4-475F-B6E2-ABDA0F710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76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Тема </a:t>
            </a: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данного доклада: «Программа адаптации сотрудника на новом рабочем месте».</a:t>
            </a:r>
          </a:p>
          <a:p>
            <a:pPr algn="just"/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Адаптация  -- один из важных (значимых) этапов процесса управления средним медицинским персоналом, наряду с такими, как: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кадровое планирование;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отбор и </a:t>
            </a:r>
            <a:r>
              <a:rPr lang="ru-RU" sz="1400" b="1" dirty="0" err="1" smtClean="0">
                <a:latin typeface="+mn-lt"/>
                <a:cs typeface="Times New Roman" panose="02020603050405020304" pitchFamily="18" charset="0"/>
              </a:rPr>
              <a:t>найм</a:t>
            </a: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 сотрудников;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организация труда;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профессиональный рост и развитие.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Собственно, подбор персонала должен плавно перетекать в систему адаптационных мероприятий, а та, в свою очередь, в систему оценки и развития кадров.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Адаптационная процедура необходима для снижения экономических потерь учреждения здравоохранения, связанных с длительностью периода приобретения специалистами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навыков работы и достижения ими оптимального уровня производительности труда.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3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Далее новый сотрудник начнёт активно включаться в работу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и взаимодействовать с коллегами. При этом руководство оказывает поддержку и регулярно проводит оценку эффективности его работы. </a:t>
            </a:r>
          </a:p>
          <a:p>
            <a:pPr algn="just"/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Признаками успешной адаптации являются: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овладение необходимыми профессиональными знаниями и навыками (выполнение манипуляций, требований инфекционной</a:t>
            </a:r>
            <a:r>
              <a:rPr lang="ru-RU" sz="16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безопасности);</a:t>
            </a:r>
            <a:endParaRPr lang="ru-RU" sz="16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неукоснительное выполнение требований трудовой дисциплины;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появление интереса к организации и к своей работе, ощущения связи с профессией</a:t>
            </a:r>
            <a:r>
              <a:rPr lang="ru-RU" sz="16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и, как следствие - с</a:t>
            </a:r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тремление к профессиональному совершенствованию, росту и развитию;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ещё один признак – это успешное вхождение в коллектив, выстраивание отношений с коллегами, ощущение психологического комфорта. </a:t>
            </a:r>
          </a:p>
          <a:p>
            <a:pPr algn="just"/>
            <a:endParaRPr lang="ru-RU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algn="just">
              <a:buFontTx/>
              <a:buChar char="-"/>
            </a:pPr>
            <a:endParaRPr lang="ru-RU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64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dirty="0" smtClean="0">
                <a:latin typeface="+mn-lt"/>
                <a:cs typeface="Times New Roman" panose="02020603050405020304" pitchFamily="18" charset="0"/>
              </a:rPr>
              <a:t>Скажем о степени эффективности такой программы адаптации.</a:t>
            </a:r>
          </a:p>
          <a:p>
            <a:pPr algn="just"/>
            <a:endParaRPr lang="ru-RU" sz="1200" b="1" dirty="0" smtClean="0">
              <a:latin typeface="+mn-lt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latin typeface="+mn-lt"/>
                <a:cs typeface="Times New Roman" panose="02020603050405020304" pitchFamily="18" charset="0"/>
              </a:rPr>
              <a:t>Если процесс адаптации нового сотрудника руководством пущен на самотёк,</a:t>
            </a:r>
            <a:r>
              <a:rPr lang="ru-RU" sz="1200" b="1" baseline="0" dirty="0" smtClean="0">
                <a:latin typeface="+mn-lt"/>
                <a:cs typeface="Times New Roman" panose="02020603050405020304" pitchFamily="18" charset="0"/>
              </a:rPr>
              <a:t> то завершающий этап (переход к стабильной и результативной работе) наступает примерно через год-полтора, если же процессом адаптации грамотно управлять, используя приведенную программу (по схеме, которую мы с вами сейчас рассмотрели), то сроки адаптации значительно сокращаются и составляют примерно от трёх до шести месяцев.</a:t>
            </a:r>
          </a:p>
          <a:p>
            <a:pPr algn="just"/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Конкретное содержательное наполнение мероприятий по адаптации можно сформировать, только зная специфику данного учреждения здравоохранения и конкретного трудового коллектива. </a:t>
            </a:r>
            <a:endParaRPr lang="ru-RU" sz="1200" b="1" baseline="0" dirty="0" smtClean="0">
              <a:latin typeface="+mn-lt"/>
              <a:cs typeface="Times New Roman" panose="02020603050405020304" pitchFamily="18" charset="0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Поэтому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каждой организации должна быть своя программа адаптации, самое главное - все должно быть абсолютно прозрачно и понятно новому сотруднику. </a:t>
            </a:r>
          </a:p>
          <a:p>
            <a:pPr algn="just"/>
            <a:endParaRPr lang="ru-RU" sz="1200" baseline="0" dirty="0" smtClean="0">
              <a:latin typeface="+mn-lt"/>
              <a:cs typeface="Times New Roman" panose="02020603050405020304" pitchFamily="18" charset="0"/>
            </a:endParaRPr>
          </a:p>
          <a:p>
            <a:pPr algn="ctr"/>
            <a:endParaRPr lang="ru-RU" sz="1200" baseline="0" dirty="0" smtClean="0">
              <a:latin typeface="+mn-lt"/>
              <a:cs typeface="Times New Roman" panose="02020603050405020304" pitchFamily="18" charset="0"/>
            </a:endParaRPr>
          </a:p>
          <a:p>
            <a:pPr algn="ctr"/>
            <a:r>
              <a:rPr lang="ru-RU" sz="1200" baseline="0" dirty="0" smtClean="0">
                <a:latin typeface="+mn-lt"/>
                <a:cs typeface="Times New Roman" panose="02020603050405020304" pitchFamily="18" charset="0"/>
              </a:rPr>
              <a:t>СПАСИБО ЗА ВНИМАНИЕ!</a:t>
            </a:r>
          </a:p>
          <a:p>
            <a:endParaRPr lang="ru-RU" sz="1200" dirty="0"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62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Термин «адаптация» происходит от латинского слова </a:t>
            </a:r>
            <a:r>
              <a:rPr lang="en-US" sz="1400" b="1" dirty="0" err="1" smtClean="0">
                <a:latin typeface="+mn-lt"/>
                <a:cs typeface="Times New Roman" panose="02020603050405020304" pitchFamily="18" charset="0"/>
              </a:rPr>
              <a:t>adapto</a:t>
            </a: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,</a:t>
            </a:r>
            <a:r>
              <a:rPr lang="ru-RU" sz="1400" b="1" baseline="0" dirty="0" smtClean="0">
                <a:latin typeface="+mn-lt"/>
                <a:cs typeface="Times New Roman" panose="02020603050405020304" pitchFamily="18" charset="0"/>
              </a:rPr>
              <a:t> что в переводе означает «приспособление». </a:t>
            </a:r>
          </a:p>
          <a:p>
            <a:pPr algn="just"/>
            <a:r>
              <a:rPr lang="ru-RU" sz="1400" b="1" baseline="0" dirty="0" smtClean="0">
                <a:latin typeface="+mn-lt"/>
                <a:cs typeface="Times New Roman" panose="02020603050405020304" pitchFamily="18" charset="0"/>
              </a:rPr>
              <a:t>То есть, адаптация – это процесс приспособления к меняющимся условиям внешней среды.</a:t>
            </a:r>
          </a:p>
          <a:p>
            <a:pPr algn="just"/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В контексте управления персоналом данный термин можно определить как процесс и результат успешного приспособления к условиям труда на новом рабочем месте.</a:t>
            </a: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Управление системой адаптации заключается в создании специальных адаптационных процедур, которые должны быть тщательно спланированы и организованы. 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baseline="0" dirty="0" smtClean="0">
                <a:latin typeface="+mn-lt"/>
                <a:cs typeface="Times New Roman" panose="02020603050405020304" pitchFamily="18" charset="0"/>
              </a:rPr>
              <a:t>Ведь зачастую новые специалисты сталкиваются с различными трудностями,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основная масса которых порождена отсутствием информации о порядке работы, об организации рабочего места, об особенностях  труда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т.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д.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целью регулирования процесса профессиональной адаптации 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может быть разработана специальная программа,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регламентирующая действия по проведению адаптационной работы с новыми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специалистами. Такая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программа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может способствовать снятию большого количества проблем, возникающих в начале  работы.</a:t>
            </a:r>
          </a:p>
          <a:p>
            <a:pPr algn="just"/>
            <a:endParaRPr lang="ru-RU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11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Рассмотрим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примерную схему программы адаптации на новом рабочем месте для средних медицинских работников.</a:t>
            </a:r>
          </a:p>
          <a:p>
            <a:pPr algn="just"/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Желательно, чтобы данная программа включала в себя следующие разделы: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Общее представление о медицинском учреждении.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Знакомство с подразделением.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Рабочие обязанности и ответственность сотрудника.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Информация об оплате труда.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Вопросы связанные с охраной труда.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Вопросы социального обслуживания и защиты.</a:t>
            </a:r>
          </a:p>
          <a:p>
            <a:pPr marL="0" indent="0" algn="just">
              <a:buFont typeface="+mj-lt"/>
              <a:buNone/>
            </a:pPr>
            <a:endParaRPr lang="ru-RU" sz="1600" b="1" baseline="0" dirty="0" smtClean="0">
              <a:latin typeface="+mn-lt"/>
              <a:cs typeface="Times New Roman" panose="02020603050405020304" pitchFamily="18" charset="0"/>
            </a:endParaRPr>
          </a:p>
          <a:p>
            <a:pPr marL="0" indent="0" algn="just">
              <a:buFont typeface="+mj-lt"/>
              <a:buNone/>
            </a:pP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Таким образом, информацию о новом месте работы сотрудник получает не лавинообразно, а в упорядоченном и структурированном виде, что значительно облегчает процесс вхождения в должность.</a:t>
            </a:r>
          </a:p>
          <a:p>
            <a:pPr marL="0" indent="0" algn="just">
              <a:buFont typeface="+mj-lt"/>
              <a:buNone/>
            </a:pPr>
            <a:endParaRPr lang="ru-RU" sz="1600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+mj-lt"/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751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Согласно первому разделу Программы,</a:t>
            </a:r>
            <a:r>
              <a:rPr lang="ru-RU" sz="1400" b="1" baseline="0" dirty="0" smtClean="0">
                <a:latin typeface="+mn-lt"/>
                <a:cs typeface="Times New Roman" panose="02020603050405020304" pitchFamily="18" charset="0"/>
              </a:rPr>
              <a:t> обращают внимание на цели, достичь которые стремится данная организация: рассказывают о профильности учреждения,  о наиболее часто встречающихся нозологических формах и связанных с ними методах диагностики и лечения. Обрисовывает характер оказываемых медицинских услуг, и их потребителей, т. е. – пациентов.</a:t>
            </a:r>
          </a:p>
          <a:p>
            <a:pPr algn="l"/>
            <a:endParaRPr lang="ru-RU" sz="14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Также необходимо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сделать новому сотруднику краткий экскурс в историю развития организации (когда была открыта, кто стоял у истоков основания).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Специалист должен получить информацию о структуре учреждения и территориальном размещении его подразделений. Очень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удобно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если эти сведения оформлены в виде отдельной небольшой  брошюры, выдаваемой на руки для последующего ознакомления. Такая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брошюра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должна содержать схему учреждения, имена и рабочие (внутренние) телефоны руководителей служб и отделений, их графики работы.</a:t>
            </a:r>
          </a:p>
          <a:p>
            <a:pPr algn="l"/>
            <a:endParaRPr lang="ru-RU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ru-RU" sz="1600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23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+mn-lt"/>
                <a:cs typeface="Times New Roman" panose="02020603050405020304" pitchFamily="18" charset="0"/>
              </a:rPr>
              <a:t>Затем переходят к следующему разделу – знакомству с подразделением,</a:t>
            </a:r>
            <a:r>
              <a:rPr lang="ru-RU" sz="1400" b="1" baseline="0" dirty="0" smtClean="0">
                <a:latin typeface="+mn-lt"/>
                <a:cs typeface="Times New Roman" panose="02020603050405020304" pitchFamily="18" charset="0"/>
              </a:rPr>
              <a:t> в котором специалисту предстоит работать. 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Он знакомится с Положением о структурном подразделении,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правилами внутреннего трудового распорядка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всеми НД, требования которых непосредственно касаются его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будущей работы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знакомство с подразделением не должно ограничиться только чтением нормативных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документов и инструкций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Оно также должно включать в себя следующие моменты: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представление нового специалиста всему коллективу;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пространственное знакомство с подразделением;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ознакомление с порядком получения лекарственных средств</a:t>
            </a:r>
            <a:r>
              <a:rPr lang="ru-RU" sz="14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изделий медицинского назначения,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средств индивидуальной защиты, хозяйственных принадлежностей.</a:t>
            </a:r>
          </a:p>
          <a:p>
            <a:pPr lvl="0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374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dirty="0" smtClean="0">
                <a:latin typeface="+mn-lt"/>
                <a:cs typeface="Times New Roman" panose="02020603050405020304" pitchFamily="18" charset="0"/>
              </a:rPr>
              <a:t>Важно детально ознакомить нового сотрудника с кругом его рабочих обязанностей.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Непосредственный руководитель (т. е. старшая медицинская сестра отделения) детально обсуждает со средним медицинским работником должностную инструкцию и специфику предстоящей работы, процесс получения навыков, необходимых для данной должности, процедуру информирования о вынужденном отсутствии на работе и действия в случае непредвиденных ситуаций, </a:t>
            </a:r>
            <a:r>
              <a:rPr lang="ru-RU" sz="1200" b="1" baseline="0" dirty="0" smtClean="0">
                <a:latin typeface="+mn-lt"/>
                <a:cs typeface="Times New Roman" panose="02020603050405020304" pitchFamily="18" charset="0"/>
              </a:rPr>
              <a:t>к кому обращаться за помощью при этих ситуациях, как справиться с проблемами и не допускать типичных ошибок.</a:t>
            </a:r>
          </a:p>
          <a:p>
            <a:pPr algn="just"/>
            <a:r>
              <a:rPr lang="ru-RU" sz="1200" b="1" baseline="0" dirty="0" smtClean="0">
                <a:latin typeface="+mn-lt"/>
                <a:cs typeface="Times New Roman" panose="02020603050405020304" pitchFamily="18" charset="0"/>
              </a:rPr>
              <a:t>Сотрудника знакомят с его примерным графиком работы, информируют о продолжительности рабочего времени, о времени, отведённом на перерывы.</a:t>
            </a:r>
          </a:p>
          <a:p>
            <a:pPr algn="just"/>
            <a:r>
              <a:rPr lang="ru-RU" sz="1200" b="1" baseline="0" dirty="0" smtClean="0">
                <a:latin typeface="+mn-lt"/>
                <a:cs typeface="Times New Roman" panose="02020603050405020304" pitchFamily="18" charset="0"/>
              </a:rPr>
              <a:t>Также важно заранее обсудить вопрос о том, кто будет заменять его в случае болезни, очередного отпуска, учёбы с отрывом от работы и т. д.</a:t>
            </a:r>
          </a:p>
          <a:p>
            <a:pPr algn="just"/>
            <a:r>
              <a:rPr lang="ru-RU" sz="1200" b="1" baseline="0" dirty="0" smtClean="0">
                <a:latin typeface="+mn-lt"/>
                <a:cs typeface="Times New Roman" panose="02020603050405020304" pitchFamily="18" charset="0"/>
              </a:rPr>
              <a:t>Необходимо рассказать о правилах поведения на рабочем месте, информировать о том, какие действия недопустимы и какую ответственность несёт специалист в случае нарушения трудовой дисциплины. </a:t>
            </a:r>
          </a:p>
          <a:p>
            <a:pPr algn="just"/>
            <a:r>
              <a:rPr lang="ru-RU" sz="1200" b="1" baseline="0" dirty="0" smtClean="0">
                <a:latin typeface="+mn-lt"/>
                <a:cs typeface="Times New Roman" panose="02020603050405020304" pitchFamily="18" charset="0"/>
              </a:rPr>
              <a:t>Если в связи со спецификой должности предстоит работать с медицинской аппаратурой, то важно рассказать о том, как правильно работать с ней, какие действия предпринять в случае её неисправности.</a:t>
            </a:r>
          </a:p>
          <a:p>
            <a:pPr algn="just"/>
            <a:endParaRPr lang="ru-RU" sz="1300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479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В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следующем, четвертом </a:t>
            </a:r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разделе «Оплата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труда» необходимо предоставить информацию о </a:t>
            </a:r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реально сложившемся уровне оплаты труда и системе оплаты, ближайших перспективах роста заработной платы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, ознакомить с нормами выработки, рассказать о системе материального и нематериального поощрения и о дополнительных выплатах, о том, как оплачивается работа за выходные и праздничные дни; каким образом производится оплата, если сотрудник, например, берет больничный лист или уходит в отпуск.</a:t>
            </a:r>
            <a:endParaRPr lang="ru-RU" b="1" dirty="0"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175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Следующий раздел, пятый, касается вопросов охраны труда на рабочем месте.</a:t>
            </a:r>
          </a:p>
          <a:p>
            <a:pPr algn="just"/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Естественно, что при приёме на работу с новым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специалистом</a:t>
            </a:r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 проводится вводный инструктаж инженером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по охране труда и безопасности производства. Поэтому задача непосредственного руководителя, т. е. старшей сестры  – разъяснить важные моменты (по безопасности)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16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применительно к конкретному рабочему месту с указанием возможных источников опасности.</a:t>
            </a:r>
            <a:endParaRPr lang="ru-RU" sz="1600" b="1" baseline="0" dirty="0" smtClean="0">
              <a:latin typeface="+mn-lt"/>
              <a:cs typeface="Times New Roman" panose="02020603050405020304" pitchFamily="18" charset="0"/>
            </a:endParaRPr>
          </a:p>
          <a:p>
            <a:pPr algn="just"/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Поэтому разъясняются правила и нормы безопасности труда, рассказывается о вредных производственных факторах (физических, химических и биологических) и о мерах защиты от них, о правилах поведения в экстренных и чрезвычайных ситуациях.</a:t>
            </a:r>
          </a:p>
          <a:p>
            <a:pPr algn="just"/>
            <a:endParaRPr lang="ru-RU" sz="1600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271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600" b="1" dirty="0" smtClean="0">
                <a:latin typeface="+mn-lt"/>
                <a:cs typeface="Times New Roman" panose="02020603050405020304" pitchFamily="18" charset="0"/>
              </a:rPr>
              <a:t>В шестом разделе, посвященном соц.</a:t>
            </a:r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 обслуживанию и социальной защите, руководитель должен рассказать о порядке страхования от несчастных случаев на производстве; о том, каким образом выплачиваются пособия при различных жизненных ситуациях (например таких, как рождение ребенка) и т. д. </a:t>
            </a:r>
          </a:p>
          <a:p>
            <a:pPr algn="just"/>
            <a:r>
              <a:rPr lang="ru-RU" sz="1600" b="1" baseline="0" dirty="0" smtClean="0">
                <a:latin typeface="+mn-lt"/>
                <a:cs typeface="Times New Roman" panose="02020603050405020304" pitchFamily="18" charset="0"/>
              </a:rPr>
              <a:t>Знакомя нового сотрудника с  социальным обслуживанием, рассказывают (если имеется в наличии) о месте для приема пищи (столовой), о физкультурно-оздоровительном комплексе, о медицинском обслуживании сотрудников и их семей, о том, как организуется отдых сотрудников и их детей (например, это могут быть экскурсии, дома отдыха, детские оздоровительные лагеря) и т. д.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E8B2E-BAA4-475F-B6E2-ABDA0F710AE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6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88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91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83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24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5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92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70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625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23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90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54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30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12564-6A70-4A83-BD9B-4C3A61B6F949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888D5-46B4-4A62-BADE-1871378A77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18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31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944216"/>
          </a:xfrm>
        </p:spPr>
        <p:txBody>
          <a:bodyPr>
            <a:noAutofit/>
          </a:bodyPr>
          <a:lstStyle/>
          <a:p>
            <a:pPr>
              <a:lnSpc>
                <a:spcPts val="5000"/>
              </a:lnSpc>
            </a:pPr>
            <a:r>
              <a:rPr lang="ru-RU" b="1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АДАПТАЦИИ СОТРУДНИКА НА НОВОМ РАБОЧЕМ МЕСТЕ</a:t>
            </a:r>
            <a:endParaRPr lang="ru-RU" b="1" dirty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33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88640"/>
            <a:ext cx="7560840" cy="64807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адаптации</a:t>
            </a:r>
            <a:endParaRPr lang="ru-RU" altLang="ru-RU" sz="32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64549037"/>
              </p:ext>
            </p:extLst>
          </p:nvPr>
        </p:nvGraphicFramePr>
        <p:xfrm>
          <a:off x="323528" y="1340768"/>
          <a:ext cx="806489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18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17419" y="605535"/>
            <a:ext cx="6552728" cy="9144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адаптации сотрудника на новом рабочем месте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Соединительная линия уступом 3"/>
          <p:cNvCxnSpPr/>
          <p:nvPr/>
        </p:nvCxnSpPr>
        <p:spPr>
          <a:xfrm>
            <a:off x="4932040" y="1535596"/>
            <a:ext cx="914400" cy="914400"/>
          </a:xfrm>
          <a:prstGeom prst="bentConnector3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оединительная линия уступом 5"/>
          <p:cNvCxnSpPr/>
          <p:nvPr/>
        </p:nvCxnSpPr>
        <p:spPr>
          <a:xfrm rot="5400000">
            <a:off x="2386608" y="1689103"/>
            <a:ext cx="914400" cy="576064"/>
          </a:xfrm>
          <a:prstGeom prst="bentConnector3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846440" y="2204864"/>
            <a:ext cx="2181944" cy="158417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грамотном применении руководством программы адаптации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64804" y="2456620"/>
            <a:ext cx="2459124" cy="158417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отсутствии специальной программы адаптации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46440" y="3789040"/>
            <a:ext cx="2181944" cy="914400"/>
          </a:xfrm>
          <a:prstGeom prst="rect">
            <a:avLst/>
          </a:prstGeom>
          <a:solidFill>
            <a:srgbClr val="B9D0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 – 6 месяцев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36566" y="4040796"/>
            <a:ext cx="2487361" cy="914400"/>
          </a:xfrm>
          <a:prstGeom prst="rect">
            <a:avLst/>
          </a:prstGeom>
          <a:solidFill>
            <a:srgbClr val="FF6D6D">
              <a:alpha val="6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 – 1,5 года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383" y="5106914"/>
            <a:ext cx="1433641" cy="14336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636" y="5028224"/>
            <a:ext cx="1512331" cy="151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8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15" y="1925833"/>
            <a:ext cx="3276363" cy="21567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1" y="4221088"/>
            <a:ext cx="8568952" cy="156966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</a:t>
            </a:r>
            <a:r>
              <a:rPr lang="ru-RU" sz="32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— </a:t>
            </a:r>
            <a:r>
              <a:rPr lang="ru-RU" sz="32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 результат успешного приспособления сотрудника к условиям труда на новом рабочем месте.</a:t>
            </a:r>
            <a:endParaRPr lang="ru-RU" sz="3200" dirty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2946" y="188640"/>
            <a:ext cx="8568952" cy="156966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sz="3200" b="1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</a:t>
            </a:r>
            <a:r>
              <a:rPr lang="ru-RU" sz="32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лат</a:t>
            </a:r>
            <a:r>
              <a:rPr lang="ru-RU" sz="32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3200" i="1" dirty="0" err="1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adapto</a:t>
            </a:r>
            <a:r>
              <a:rPr lang="ru-RU" sz="32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приспособляю) — процесс приспособления к изменяющимся условиям внешней среды.</a:t>
            </a:r>
          </a:p>
        </p:txBody>
      </p:sp>
    </p:spTree>
    <p:extLst>
      <p:ext uri="{BB962C8B-B14F-4D97-AF65-F5344CB8AC3E}">
        <p14:creationId xmlns:p14="http://schemas.microsoft.com/office/powerpoint/2010/main" val="208605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493"/>
            <a:ext cx="7772400" cy="125400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РАЗДЕЛЫ ПРОГРАММЫ АДАПТАЦИИ НОВОГО СОТРУДНИКА</a:t>
            </a:r>
            <a:endParaRPr lang="ru-RU" sz="32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96752"/>
            <a:ext cx="87849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382588">
              <a:buFont typeface="+mj-lt"/>
              <a:buAutoNum type="arabicPeriod"/>
            </a:pPr>
            <a:r>
              <a:rPr lang="ru-RU" altLang="ru-RU" sz="36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представление о медицинском учреждении.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36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подразделением</a:t>
            </a:r>
            <a:r>
              <a:rPr lang="ru-RU" altLang="ru-RU" sz="36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36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обязанности и ответственность сотрудника</a:t>
            </a:r>
            <a:r>
              <a:rPr lang="ru-RU" altLang="ru-RU" sz="36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36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оплате труда.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36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связанные с охраной труда</a:t>
            </a:r>
            <a:r>
              <a:rPr lang="ru-RU" altLang="ru-RU" sz="36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indent="-382588">
              <a:buFont typeface="+mj-lt"/>
              <a:buAutoNum type="arabicPeriod"/>
            </a:pPr>
            <a:r>
              <a:rPr lang="ru-RU" altLang="ru-RU" sz="36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обслуживание и защита.</a:t>
            </a:r>
          </a:p>
          <a:p>
            <a:pPr algn="just"/>
            <a:endParaRPr lang="ru-RU" altLang="ru-RU" sz="4000" b="1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8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8309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AutoNum type="arabicPeriod"/>
            </a:pPr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ОБЩЕЕ </a:t>
            </a:r>
            <a:r>
              <a:rPr lang="ru-RU" alt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ПРЕДСТАВЛЕНИЕ </a:t>
            </a:r>
            <a:endParaRPr lang="ru-RU" altLang="ru-RU" sz="3200" b="1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 ОРГАНИЗАЦИИ</a:t>
            </a:r>
          </a:p>
          <a:p>
            <a:pPr algn="ctr"/>
            <a:endParaRPr lang="ru-RU" altLang="ru-RU" sz="32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организации.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4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оказываемых медицинских услуг. </a:t>
            </a:r>
            <a:endParaRPr lang="ru-RU" altLang="ru-RU" sz="4000" dirty="0" smtClean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Организационная </a:t>
            </a:r>
            <a:r>
              <a:rPr lang="ru-RU" altLang="ru-RU" sz="4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4000" dirty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8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</a:t>
            </a:r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ЗНАКОМСТВО С ПОДРАЗДЕЛЕНИЕМ:</a:t>
            </a:r>
          </a:p>
          <a:p>
            <a:pPr algn="ctr"/>
            <a:endParaRPr lang="ru-RU" altLang="ru-RU" sz="3200" b="1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017" y="1312800"/>
            <a:ext cx="86138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 с нормативными документами, требования которых непосредственно касаются данного </a:t>
            </a:r>
            <a:r>
              <a:rPr 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специалиста</a:t>
            </a:r>
            <a:r>
              <a:rPr lang="ru-RU" sz="3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000" dirty="0" smtClean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3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специалиста коллективу;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знакомство с подразделением;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3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порядком получения лекарственных средств, изделий медицинского назначения, средств индивидуальной защиты, хозяйственных </a:t>
            </a:r>
            <a:r>
              <a:rPr 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принадлежностей</a:t>
            </a:r>
            <a:r>
              <a:rPr lang="ru-RU" sz="3000" dirty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248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РАБОЧИЕ ОБЯЗАННОСТИ И ОТВЕТСВЕННОСТЬ СОТРУДНИКА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016" y="1337866"/>
            <a:ext cx="902998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Детальное описание повседневных обязанностей.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и ошибки, которые могут возникнуть в процессе работы и примерный алгоритм их решения.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работы, продолжительность рабочего времени, время для перерывов.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Замены в случае болезни, отпуска.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на рабочем месте.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с  медицинской аппаратурой и оборудованием.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altLang="ru-RU" sz="3600" dirty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712968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4. </a:t>
            </a:r>
            <a:r>
              <a:rPr lang="ru-RU" alt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ОПЛАТА </a:t>
            </a:r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ТРУДА</a:t>
            </a:r>
          </a:p>
          <a:p>
            <a:pPr algn="ctr">
              <a:lnSpc>
                <a:spcPct val="90000"/>
              </a:lnSpc>
            </a:pPr>
            <a:endParaRPr lang="ru-RU" altLang="ru-RU" sz="3600" b="1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</a:pPr>
            <a:endParaRPr lang="ru-RU" altLang="ru-RU" sz="36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44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заработной плате.</a:t>
            </a:r>
          </a:p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44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материального и нематериального стимулирования.</a:t>
            </a:r>
          </a:p>
          <a:p>
            <a:pPr marL="571500" indent="-5715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44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выплаты.</a:t>
            </a:r>
          </a:p>
          <a:p>
            <a:pPr marL="571500" indent="-5715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44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больничного, отпуска.</a:t>
            </a:r>
          </a:p>
          <a:p>
            <a:pPr marL="571500" indent="-5715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ru-RU" altLang="ru-RU" sz="4000" dirty="0" smtClean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8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</a:t>
            </a:r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ВОПРОСЫ ОХРАНЫ ТРУДА </a:t>
            </a:r>
          </a:p>
          <a:p>
            <a:pPr algn="ctr"/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РАБОЧЕМ МЕСТЕ</a:t>
            </a:r>
            <a:endParaRPr lang="ru-RU" altLang="ru-RU" sz="32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9090" y="1844824"/>
            <a:ext cx="86138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 нормы безопасности труда.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и опасные факторы и меры защиты от них.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 экстренных и чрезвычайных ситуациях.</a:t>
            </a:r>
            <a:endParaRPr lang="ru-RU" altLang="ru-RU" sz="4000" dirty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3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6</a:t>
            </a:r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СОЦИАЛЬНОЕ ОБСЛУЖИВАНИЕ,</a:t>
            </a:r>
          </a:p>
          <a:p>
            <a:pPr algn="ctr"/>
            <a:r>
              <a:rPr lang="ru-RU" alt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СОЦИАЛЬНАЯ ЗАЩИТА</a:t>
            </a:r>
            <a:endParaRPr lang="ru-RU" altLang="ru-RU" sz="32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3262" y="1772816"/>
            <a:ext cx="86138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Страхование от несчастных случаев на производстве.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Выплата пособий.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solidFill>
                  <a:srgbClr val="FFF5D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обслуживание.  </a:t>
            </a:r>
            <a:endParaRPr lang="ru-RU" altLang="ru-RU" sz="4000" dirty="0">
              <a:solidFill>
                <a:srgbClr val="FFF5D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8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3243602</TotalTime>
  <Words>1553</Words>
  <Application>Microsoft Office PowerPoint</Application>
  <PresentationFormat>Экран (4:3)</PresentationFormat>
  <Paragraphs>131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ПРОГРАММА АДАПТАЦИИ СОТРУДНИКА НА НОВОМ РАБОЧЕМ МЕСТЕ</vt:lpstr>
      <vt:lpstr>Презентация PowerPoint</vt:lpstr>
      <vt:lpstr>ОСНОВНЫЕ РАЗДЕЛЫ ПРОГРАММЫ АДАПТАЦИИ НОВОГО СОТРУДНИКА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Подведение итогов адаптации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АДАПТАЦИИ СОТРУДНИКА НА НОВОМ РАБОЧЕМ МЕСТЕ</dc:title>
  <dc:creator>СветАня</dc:creator>
  <cp:lastModifiedBy>пользователь</cp:lastModifiedBy>
  <cp:revision>187</cp:revision>
  <cp:lastPrinted>2013-10-21T12:40:31Z</cp:lastPrinted>
  <dcterms:created xsi:type="dcterms:W3CDTF">2013-09-30T18:36:24Z</dcterms:created>
  <dcterms:modified xsi:type="dcterms:W3CDTF">2017-02-04T14:49:37Z</dcterms:modified>
</cp:coreProperties>
</file>