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sldIdLst>
    <p:sldId id="256" r:id="rId2"/>
    <p:sldId id="257" r:id="rId3"/>
    <p:sldId id="258" r:id="rId4"/>
    <p:sldId id="259" r:id="rId5"/>
    <p:sldId id="260" r:id="rId6"/>
    <p:sldId id="261" r:id="rId7"/>
    <p:sldId id="262" r:id="rId8"/>
    <p:sldId id="271" r:id="rId9"/>
    <p:sldId id="263" r:id="rId10"/>
    <p:sldId id="264" r:id="rId11"/>
    <p:sldId id="265" r:id="rId12"/>
    <p:sldId id="266" r:id="rId13"/>
    <p:sldId id="268" r:id="rId14"/>
    <p:sldId id="269" r:id="rId15"/>
    <p:sldId id="270" r:id="rId16"/>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9" d="100"/>
          <a:sy n="69" d="100"/>
        </p:scale>
        <p:origin x="-546"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Ref idx="1002">
        <a:schemeClr val="bg2"/>
      </p:bgRef>
    </p:bg>
    <p:spTree>
      <p:nvGrpSpPr>
        <p:cNvPr id="1" name=""/>
        <p:cNvGrpSpPr/>
        <p:nvPr/>
      </p:nvGrpSpPr>
      <p:grpSpPr>
        <a:xfrm>
          <a:off x="0" y="0"/>
          <a:ext cx="0" cy="0"/>
          <a:chOff x="0" y="0"/>
          <a:chExt cx="0" cy="0"/>
        </a:xfrm>
      </p:grpSpPr>
      <p:sp>
        <p:nvSpPr>
          <p:cNvPr id="9" name="Заголовок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30" name="Дата 29"/>
          <p:cNvSpPr>
            <a:spLocks noGrp="1"/>
          </p:cNvSpPr>
          <p:nvPr>
            <p:ph type="dt" sz="half" idx="10"/>
          </p:nvPr>
        </p:nvSpPr>
        <p:spPr/>
        <p:txBody>
          <a:bodyPr/>
          <a:lstStyle/>
          <a:p>
            <a:fld id="{5B106E36-FD25-4E2D-B0AA-010F637433A0}" type="datetimeFigureOut">
              <a:rPr lang="ru-RU" smtClean="0"/>
              <a:pPr/>
              <a:t>16.01.2017</a:t>
            </a:fld>
            <a:endParaRPr lang="ru-RU"/>
          </a:p>
        </p:txBody>
      </p:sp>
      <p:sp>
        <p:nvSpPr>
          <p:cNvPr id="19" name="Нижний колонтитул 18"/>
          <p:cNvSpPr>
            <a:spLocks noGrp="1"/>
          </p:cNvSpPr>
          <p:nvPr>
            <p:ph type="ftr" sz="quarter" idx="11"/>
          </p:nvPr>
        </p:nvSpPr>
        <p:spPr/>
        <p:txBody>
          <a:bodyPr/>
          <a:lstStyle/>
          <a:p>
            <a:endParaRPr lang="ru-RU"/>
          </a:p>
        </p:txBody>
      </p:sp>
      <p:sp>
        <p:nvSpPr>
          <p:cNvPr id="27" name="Номер слайда 26"/>
          <p:cNvSpPr>
            <a:spLocks noGrp="1"/>
          </p:cNvSpPr>
          <p:nvPr>
            <p:ph type="sldNum" sz="quarter" idx="12"/>
          </p:nvPr>
        </p:nvSpPr>
        <p:spPr/>
        <p:txBody>
          <a:bodyPr/>
          <a:lstStyle/>
          <a:p>
            <a:fld id="{725C68B6-61C2-468F-89AB-4B9F7531AA68}"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16.01.2017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914401"/>
            <a:ext cx="2057400" cy="5211763"/>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914401"/>
            <a:ext cx="6019800" cy="5211763"/>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16.01.2017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16.01.2017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2">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16.01.2017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16.01.2017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tIns="45720" anchor="b"/>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5B106E36-FD25-4E2D-B0AA-010F637433A0}" type="datetimeFigureOut">
              <a:rPr lang="ru-RU" smtClean="0"/>
              <a:pPr/>
              <a:t>16.01.2017</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5B106E36-FD25-4E2D-B0AA-010F637433A0}" type="datetimeFigureOut">
              <a:rPr lang="ru-RU" smtClean="0"/>
              <a:pPr/>
              <a:t>16.01.2017</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16.01.2017</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16.01.2017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9" name="Прямоугольник с одним вырезанным скругленным углом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Прямоугольный треугольник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Заголовок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ru-RU" smtClean="0"/>
              <a:t>Образец заголовка</a:t>
            </a:r>
            <a:endParaRPr kumimoji="0" lang="en-US"/>
          </a:p>
        </p:txBody>
      </p:sp>
      <p:sp>
        <p:nvSpPr>
          <p:cNvPr id="4" name="Текст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16.01.2017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8077200" y="6356350"/>
            <a:ext cx="609600" cy="365125"/>
          </a:xfrm>
        </p:spPr>
        <p:txBody>
          <a:bodyPr/>
          <a:lstStyle/>
          <a:p>
            <a:fld id="{725C68B6-61C2-468F-89AB-4B9F7531AA68}" type="slidenum">
              <a:rPr lang="ru-RU" smtClean="0"/>
              <a:pPr/>
              <a:t>‹#›</a:t>
            </a:fld>
            <a:endParaRPr lang="ru-RU"/>
          </a:p>
        </p:txBody>
      </p:sp>
      <p:sp>
        <p:nvSpPr>
          <p:cNvPr id="3" name="Рисунок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ru-RU" smtClean="0"/>
              <a:t>Вставка рисунка</a:t>
            </a:r>
            <a:endParaRPr kumimoji="0" lang="en-US" dirty="0"/>
          </a:p>
        </p:txBody>
      </p:sp>
      <p:sp>
        <p:nvSpPr>
          <p:cNvPr id="10" name="Полилиния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Полилиния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Полилиния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Полилиния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Заголовок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ru-RU" smtClean="0"/>
              <a:t>Образец заголовка</a:t>
            </a:r>
            <a:endParaRPr kumimoji="0" lang="en-US"/>
          </a:p>
        </p:txBody>
      </p:sp>
      <p:sp>
        <p:nvSpPr>
          <p:cNvPr id="30" name="Текст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5B106E36-FD25-4E2D-B0AA-010F637433A0}" type="datetimeFigureOut">
              <a:rPr lang="ru-RU" smtClean="0"/>
              <a:pPr/>
              <a:t>16.01.2017</a:t>
            </a:fld>
            <a:endParaRPr lang="ru-RU"/>
          </a:p>
        </p:txBody>
      </p:sp>
      <p:sp>
        <p:nvSpPr>
          <p:cNvPr id="22" name="Нижний колонтитул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ru-RU"/>
          </a:p>
        </p:txBody>
      </p:sp>
      <p:sp>
        <p:nvSpPr>
          <p:cNvPr id="18" name="Номер слайда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725C68B6-61C2-468F-89AB-4B9F7531AA68}" type="slidenum">
              <a:rPr lang="ru-RU" smtClean="0"/>
              <a:pPr/>
              <a:t>‹#›</a:t>
            </a:fld>
            <a:endParaRPr lang="ru-RU"/>
          </a:p>
        </p:txBody>
      </p:sp>
      <p:grpSp>
        <p:nvGrpSpPr>
          <p:cNvPr id="2" name="Группа 1"/>
          <p:cNvGrpSpPr/>
          <p:nvPr/>
        </p:nvGrpSpPr>
        <p:grpSpPr>
          <a:xfrm>
            <a:off x="-19017" y="202408"/>
            <a:ext cx="9180548" cy="649224"/>
            <a:chOff x="-19045" y="216550"/>
            <a:chExt cx="9180548" cy="649224"/>
          </a:xfrm>
        </p:grpSpPr>
        <p:sp>
          <p:nvSpPr>
            <p:cNvPr id="12" name="Полилиния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Полилиния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normAutofit fontScale="90000"/>
          </a:bodyPr>
          <a:lstStyle/>
          <a:p>
            <a:r>
              <a:rPr lang="ru-RU" dirty="0" smtClean="0"/>
              <a:t>Речевая разминка как средство обучения спонтанной речи</a:t>
            </a:r>
            <a:br>
              <a:rPr lang="ru-RU" dirty="0" smtClean="0"/>
            </a:br>
            <a:endParaRPr lang="ru-RU" dirty="0"/>
          </a:p>
        </p:txBody>
      </p:sp>
      <p:sp>
        <p:nvSpPr>
          <p:cNvPr id="3" name="Подзаголовок 2"/>
          <p:cNvSpPr>
            <a:spLocks noGrp="1"/>
          </p:cNvSpPr>
          <p:nvPr>
            <p:ph type="subTitle" idx="1"/>
          </p:nvPr>
        </p:nvSpPr>
        <p:spPr/>
        <p:txBody>
          <a:bodyPr>
            <a:normAutofit fontScale="92500" lnSpcReduction="10000"/>
          </a:bodyPr>
          <a:lstStyle/>
          <a:p>
            <a:r>
              <a:rPr lang="ru-RU" dirty="0" smtClean="0"/>
              <a:t>Подготовила </a:t>
            </a:r>
            <a:endParaRPr lang="en-US" dirty="0" smtClean="0"/>
          </a:p>
          <a:p>
            <a:r>
              <a:rPr lang="ru-RU" dirty="0" smtClean="0"/>
              <a:t>Труханова </a:t>
            </a:r>
            <a:r>
              <a:rPr lang="ru-RU" dirty="0" smtClean="0"/>
              <a:t>Оксана Владимировна, </a:t>
            </a:r>
            <a:endParaRPr lang="en-US" dirty="0" smtClean="0"/>
          </a:p>
          <a:p>
            <a:r>
              <a:rPr lang="ru-RU" dirty="0" smtClean="0"/>
              <a:t>учитель </a:t>
            </a:r>
            <a:r>
              <a:rPr lang="ru-RU" dirty="0" smtClean="0"/>
              <a:t>иностранных языков </a:t>
            </a:r>
            <a:endParaRPr lang="en-US" dirty="0" smtClean="0"/>
          </a:p>
          <a:p>
            <a:r>
              <a:rPr lang="ru-RU" dirty="0" smtClean="0"/>
              <a:t>МАОУ </a:t>
            </a:r>
            <a:r>
              <a:rPr lang="ru-RU" dirty="0" smtClean="0"/>
              <a:t>ООШ №10</a:t>
            </a:r>
            <a:endParaRPr lang="ru-RU"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00034" y="1000108"/>
            <a:ext cx="8429684" cy="5632311"/>
          </a:xfrm>
          <a:prstGeom prst="rect">
            <a:avLst/>
          </a:prstGeom>
        </p:spPr>
        <p:txBody>
          <a:bodyPr wrap="square">
            <a:spAutoFit/>
          </a:bodyPr>
          <a:lstStyle/>
          <a:p>
            <a:r>
              <a:rPr lang="ru-RU" dirty="0" smtClean="0"/>
              <a:t>   Можно подготовить и раздать каждой паре обучающихся карточки со словами: карточки лежат на парте словами вниз, один обучающийся берёт карточку и объясняет значение слова, чтобы партнер его отгадал, если слово угадано, обучающиеся меняются ролями. В конце задания оценивается, какая пара отгадала больше слов.</a:t>
            </a:r>
          </a:p>
          <a:p>
            <a:r>
              <a:rPr lang="ru-RU" dirty="0" smtClean="0"/>
              <a:t>   Игра </a:t>
            </a:r>
            <a:r>
              <a:rPr lang="ru-RU" dirty="0" smtClean="0"/>
              <a:t>«Вопросы» </a:t>
            </a:r>
            <a:r>
              <a:rPr lang="ru-RU" dirty="0" smtClean="0"/>
              <a:t>помогает активизировать или закрепить изученные грамматические формы. Правила таковы, что один из обучающихся задаёт вопрос и называет имя другого обучающегося, который не отвечает на вопрос, а лишь повторяет его и переадресует третьему обучающемуся, который даёт свой ответ и задает новый вопрос. Для отработки нужных структур круг вопросов можно ограничить</a:t>
            </a:r>
          </a:p>
          <a:p>
            <a:r>
              <a:rPr lang="ru-RU" dirty="0" smtClean="0"/>
              <a:t>   При изучении тем «Покупки», «Путешествия», «У врача» и т.п. на этапе речевой зарядки  можно проводить короткие ролевые игры для закрепления изученных разговорных фраз, используя карточки с заданиями.</a:t>
            </a:r>
          </a:p>
          <a:p>
            <a:endParaRPr lang="ru-RU" dirty="0" smtClean="0"/>
          </a:p>
          <a:p>
            <a:endParaRPr lang="ru-RU" dirty="0" smtClean="0"/>
          </a:p>
          <a:p>
            <a:endParaRPr lang="ru-RU" dirty="0" smtClean="0"/>
          </a:p>
          <a:p>
            <a:endParaRPr lang="ru-RU" dirty="0" smtClean="0"/>
          </a:p>
          <a:p>
            <a:endParaRPr lang="ru-RU" dirty="0" smtClean="0"/>
          </a:p>
          <a:p>
            <a:endParaRPr lang="ru-RU" dirty="0"/>
          </a:p>
        </p:txBody>
      </p:sp>
      <p:sp>
        <p:nvSpPr>
          <p:cNvPr id="7" name="Прямоугольник 6"/>
          <p:cNvSpPr/>
          <p:nvPr/>
        </p:nvSpPr>
        <p:spPr>
          <a:xfrm>
            <a:off x="500034" y="4857760"/>
            <a:ext cx="8429684" cy="1200329"/>
          </a:xfrm>
          <a:prstGeom prst="rect">
            <a:avLst/>
          </a:prstGeom>
        </p:spPr>
        <p:txBody>
          <a:bodyPr wrap="square">
            <a:spAutoFit/>
          </a:bodyPr>
          <a:lstStyle/>
          <a:p>
            <a:pPr lvl="0"/>
            <a:r>
              <a:rPr lang="ru-RU" dirty="0" smtClean="0">
                <a:solidFill>
                  <a:prstClr val="black"/>
                </a:solidFill>
              </a:rPr>
              <a:t>   В качестве речевой зарядки на среднем этапе можно использовать описание картинок, прослушивание песен, просмотр видеороликов или чтение стихотворений, связанных с темой урока, с последующим обсуждением по вопросам учителя.</a:t>
            </a:r>
            <a:endParaRPr lang="ru-RU" dirty="0">
              <a:solidFill>
                <a:prstClr val="black"/>
              </a:solidFill>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868478"/>
          </a:xfrm>
        </p:spPr>
        <p:txBody>
          <a:bodyPr>
            <a:normAutofit fontScale="90000"/>
          </a:bodyPr>
          <a:lstStyle/>
          <a:p>
            <a:r>
              <a:rPr lang="en-US" b="1" dirty="0" smtClean="0"/>
              <a:t/>
            </a:r>
            <a:br>
              <a:rPr lang="en-US" b="1" dirty="0" smtClean="0"/>
            </a:br>
            <a:r>
              <a:rPr lang="en-US" b="1" dirty="0" smtClean="0"/>
              <a:t/>
            </a:r>
            <a:br>
              <a:rPr lang="en-US" b="1" dirty="0" smtClean="0"/>
            </a:br>
            <a:r>
              <a:rPr lang="en-US" b="1" dirty="0" smtClean="0"/>
              <a:t/>
            </a:r>
            <a:br>
              <a:rPr lang="en-US" b="1" dirty="0" smtClean="0"/>
            </a:br>
            <a:r>
              <a:rPr lang="ru-RU" b="1" dirty="0" smtClean="0"/>
              <a:t>Речевая зарядка на старшей ступени обучения.</a:t>
            </a:r>
            <a:r>
              <a:rPr lang="ru-RU" dirty="0" smtClean="0"/>
              <a:t/>
            </a:r>
            <a:br>
              <a:rPr lang="ru-RU" dirty="0" smtClean="0"/>
            </a:br>
            <a:endParaRPr lang="ru-RU" dirty="0"/>
          </a:p>
        </p:txBody>
      </p:sp>
      <p:sp>
        <p:nvSpPr>
          <p:cNvPr id="3" name="Содержимое 2"/>
          <p:cNvSpPr>
            <a:spLocks noGrp="1"/>
          </p:cNvSpPr>
          <p:nvPr>
            <p:ph sz="half" idx="1"/>
          </p:nvPr>
        </p:nvSpPr>
        <p:spPr>
          <a:xfrm>
            <a:off x="914400" y="1357298"/>
            <a:ext cx="3749040" cy="5143536"/>
          </a:xfrm>
        </p:spPr>
        <p:txBody>
          <a:bodyPr>
            <a:normAutofit fontScale="62500" lnSpcReduction="20000"/>
          </a:bodyPr>
          <a:lstStyle/>
          <a:p>
            <a:r>
              <a:rPr lang="ru-RU" dirty="0" smtClean="0"/>
              <a:t>На старшей ступени обучения речевая зарядка служит тренировкой полученных знаний и умений, позволяет приступить к интенсивной работе на уроке. Задания для речевой зарядки на этом этапе могут быть сложнее, так как уровень владения языком выше.</a:t>
            </a:r>
          </a:p>
          <a:p>
            <a:r>
              <a:rPr lang="ru-RU" dirty="0" smtClean="0"/>
              <a:t>Например, вместо вопросов для обсуждения учитель предлагает  утверждения и просит обучающихся сказать, согласны они с ними или нет, привести аргументы.</a:t>
            </a:r>
          </a:p>
          <a:p>
            <a:r>
              <a:rPr lang="ru-RU" dirty="0" smtClean="0"/>
              <a:t>Старшеклассникам также можно предложить описать картинку по теме урока, сравнить две картинки - сказать, что у них общего и в чем отличия, либо составить рассказ по картинке. Если на картинке изображены люди в определенной ситуации, можно попросить обучающихся придумать и озвучить беседу между ними.</a:t>
            </a:r>
          </a:p>
          <a:p>
            <a:endParaRPr lang="ru-RU" dirty="0"/>
          </a:p>
        </p:txBody>
      </p:sp>
      <p:sp>
        <p:nvSpPr>
          <p:cNvPr id="4" name="Содержимое 3"/>
          <p:cNvSpPr>
            <a:spLocks noGrp="1"/>
          </p:cNvSpPr>
          <p:nvPr>
            <p:ph sz="half" idx="2"/>
          </p:nvPr>
        </p:nvSpPr>
        <p:spPr>
          <a:xfrm>
            <a:off x="4933950" y="1428736"/>
            <a:ext cx="3749040" cy="5429264"/>
          </a:xfrm>
        </p:spPr>
        <p:txBody>
          <a:bodyPr>
            <a:normAutofit fontScale="62500" lnSpcReduction="20000"/>
          </a:bodyPr>
          <a:lstStyle/>
          <a:p>
            <a:r>
              <a:rPr lang="ru-RU" dirty="0" smtClean="0"/>
              <a:t>Игра</a:t>
            </a:r>
            <a:r>
              <a:rPr lang="en-US" dirty="0" smtClean="0"/>
              <a:t> </a:t>
            </a:r>
            <a:r>
              <a:rPr lang="en-US" dirty="0" smtClean="0"/>
              <a:t>«</a:t>
            </a:r>
            <a:r>
              <a:rPr lang="ru-RU" dirty="0" smtClean="0"/>
              <a:t>Я могу говорить долго о</a:t>
            </a:r>
            <a:r>
              <a:rPr lang="en-US" dirty="0" smtClean="0"/>
              <a:t>…» </a:t>
            </a:r>
            <a:r>
              <a:rPr lang="en-US" dirty="0" smtClean="0"/>
              <a:t> </a:t>
            </a:r>
            <a:r>
              <a:rPr lang="ru-RU" dirty="0" smtClean="0"/>
              <a:t>способствует развитию спонтанной монологической речи. Каждому из обучающихся предлагается тема, по которой они должны говорить, не останавливаясь, как можно дольше. Выигрывает, соответственно тот, кто говорил дольше всех. Если группа большая, можно выбрать для игры несколько обучающихся (самому учителю, по желанию обучающихся или с помощью жребия). Либо разделить учащихся на малые группы, чтобы игра охватила всех обучающихся.</a:t>
            </a:r>
          </a:p>
          <a:p>
            <a:r>
              <a:rPr lang="ru-RU" dirty="0" smtClean="0"/>
              <a:t>В следующей игре используются карточки со словами, которые нужно описать. Но на них также указаны слова, которые нельзя использовать для описания. Обучающихся можно разделить на группы и провести соревнование, какая группа лучше справится с описанием слова и какая группа угадает больше слов.</a:t>
            </a:r>
          </a:p>
          <a:p>
            <a:endParaRPr lang="ru-RU"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500034" y="500043"/>
            <a:ext cx="8215370" cy="6863417"/>
          </a:xfrm>
          <a:prstGeom prst="rect">
            <a:avLst/>
          </a:prstGeom>
        </p:spPr>
        <p:txBody>
          <a:bodyPr wrap="square">
            <a:spAutoFit/>
          </a:bodyPr>
          <a:lstStyle/>
          <a:p>
            <a:r>
              <a:rPr lang="en-US" sz="2400" dirty="0" smtClean="0"/>
              <a:t>  </a:t>
            </a:r>
            <a:r>
              <a:rPr lang="ru-RU" sz="2000" dirty="0" smtClean="0"/>
              <a:t>В следующей игре используются карточки со словами, которые нужно описать. Но на них также указаны слова, которые нельзя использовать для описания. Обучающихся можно разделить на группы и провести соревнование, какая группа лучше справится с описанием слова и какая группа угадает больше слов.</a:t>
            </a:r>
          </a:p>
          <a:p>
            <a:r>
              <a:rPr lang="en-US" sz="2000" dirty="0" smtClean="0"/>
              <a:t> </a:t>
            </a:r>
            <a:r>
              <a:rPr lang="ru-RU" sz="2000" dirty="0" smtClean="0"/>
              <a:t>Как вариант речевой зарядки в виде вопросов-ответов можно проводить игру </a:t>
            </a:r>
            <a:r>
              <a:rPr lang="ru-RU" sz="2000" dirty="0" smtClean="0"/>
              <a:t>«Эксперт». </a:t>
            </a:r>
            <a:r>
              <a:rPr lang="ru-RU" sz="2000" dirty="0" smtClean="0"/>
              <a:t>Учитель назначает одного из обучающихся экспертом в какой-то области . Другие обучающиеся задают «эксперту» вопросы по его теме, в то время как эксперт должен ответить, стараясь убедить других, что он действительно разбирается в этой теме. </a:t>
            </a:r>
          </a:p>
          <a:p>
            <a:r>
              <a:rPr lang="en-US" sz="2000" dirty="0" smtClean="0"/>
              <a:t>   </a:t>
            </a:r>
            <a:r>
              <a:rPr lang="ru-RU" sz="2000" dirty="0" smtClean="0"/>
              <a:t>Можно предложить обучающимся несколько фразеологизмов по теме урока и попросить догадаться и объяснить, что они могут означать. Чтобы было легче понять значение выражений,  следует привести примеры предложений с этими выражениями. Затем попросить обучающихся составить собственные предложения с этими фразеологизмами.</a:t>
            </a:r>
          </a:p>
          <a:p>
            <a:r>
              <a:rPr lang="en-US" sz="2000" dirty="0" smtClean="0"/>
              <a:t>   </a:t>
            </a:r>
            <a:r>
              <a:rPr lang="ru-RU" sz="2000" dirty="0" smtClean="0"/>
              <a:t>Толкование пословиц, поговорок или цитат тоже хороший вариант проведения речевой зарядки на этой ступени обучения.</a:t>
            </a:r>
          </a:p>
          <a:p>
            <a:endParaRPr lang="ru-RU" sz="2000" dirty="0" smtClean="0"/>
          </a:p>
          <a:p>
            <a:endParaRPr lang="ru-RU" dirty="0" smtClean="0"/>
          </a:p>
          <a:p>
            <a:r>
              <a:rPr lang="en-US" dirty="0" smtClean="0"/>
              <a:t>   </a:t>
            </a:r>
            <a:endParaRPr lang="ru-RU"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Речевая разминка </a:t>
            </a:r>
            <a:endParaRPr lang="ru-RU" dirty="0"/>
          </a:p>
        </p:txBody>
      </p:sp>
      <p:sp>
        <p:nvSpPr>
          <p:cNvPr id="3" name="Содержимое 2"/>
          <p:cNvSpPr>
            <a:spLocks noGrp="1"/>
          </p:cNvSpPr>
          <p:nvPr>
            <p:ph idx="1"/>
          </p:nvPr>
        </p:nvSpPr>
        <p:spPr>
          <a:xfrm>
            <a:off x="457200" y="2786058"/>
            <a:ext cx="8229600" cy="3538542"/>
          </a:xfrm>
        </p:spPr>
        <p:txBody>
          <a:bodyPr>
            <a:normAutofit/>
          </a:bodyPr>
          <a:lstStyle/>
          <a:p>
            <a:r>
              <a:rPr lang="ru-RU" dirty="0" smtClean="0"/>
              <a:t>важный вид активной учебной деятельности, способствующий повышению интереса к изучению иностранного языка и развитие спонтанной речи. Особенно если речь идет о начале урока, когда необходимо создать рабочий контакт как можно с большим числом учащихся, то есть осуществить речевую подготовку естественным путем.</a:t>
            </a:r>
          </a:p>
          <a:p>
            <a:endParaRPr lang="ru-RU"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Вывод</a:t>
            </a:r>
            <a:endParaRPr lang="ru-RU" dirty="0"/>
          </a:p>
        </p:txBody>
      </p:sp>
      <p:sp>
        <p:nvSpPr>
          <p:cNvPr id="3" name="Содержимое 2"/>
          <p:cNvSpPr>
            <a:spLocks noGrp="1"/>
          </p:cNvSpPr>
          <p:nvPr>
            <p:ph idx="1"/>
          </p:nvPr>
        </p:nvSpPr>
        <p:spPr>
          <a:xfrm>
            <a:off x="457200" y="2714620"/>
            <a:ext cx="8229600" cy="3609980"/>
          </a:xfrm>
        </p:spPr>
        <p:txBody>
          <a:bodyPr/>
          <a:lstStyle/>
          <a:p>
            <a:pPr>
              <a:buNone/>
            </a:pPr>
            <a:r>
              <a:rPr lang="ru-RU" dirty="0" smtClean="0"/>
              <a:t>   Следовательно</a:t>
            </a:r>
            <a:r>
              <a:rPr lang="ru-RU" dirty="0" smtClean="0"/>
              <a:t>, благодаря многообразию форм речевых зарядок или разминок, преподаватель решает целый комплекс задач: обеспечивает контроль знаний; повышает мотивацию; избегает стереотипов; решает воспитательные задачи и самое главное развивает у учащихся неподготовленную спонтанную речь.</a:t>
            </a:r>
          </a:p>
          <a:p>
            <a:endParaRPr lang="ru-RU"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err="1" smtClean="0"/>
              <a:t>Mercie</a:t>
            </a:r>
            <a:r>
              <a:rPr lang="en-US" dirty="0" smtClean="0"/>
              <a:t> pour </a:t>
            </a:r>
            <a:r>
              <a:rPr lang="en-US" dirty="0" err="1" smtClean="0"/>
              <a:t>votre</a:t>
            </a:r>
            <a:r>
              <a:rPr lang="en-US" dirty="0" smtClean="0"/>
              <a:t> </a:t>
            </a:r>
            <a:r>
              <a:rPr lang="en-US" dirty="0" err="1" smtClean="0"/>
              <a:t>attantion</a:t>
            </a:r>
            <a:r>
              <a:rPr lang="en-US" dirty="0" smtClean="0"/>
              <a:t>!</a:t>
            </a:r>
            <a:endParaRPr lang="ru-RU"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214290"/>
            <a:ext cx="8286808" cy="2571768"/>
          </a:xfrm>
        </p:spPr>
        <p:txBody>
          <a:bodyPr>
            <a:normAutofit/>
          </a:bodyPr>
          <a:lstStyle/>
          <a:p>
            <a:r>
              <a:rPr lang="ru-RU" sz="3200" b="1" dirty="0" smtClean="0"/>
              <a:t> </a:t>
            </a:r>
            <a:r>
              <a:rPr lang="ru-RU" sz="3200" dirty="0" smtClean="0"/>
              <a:t>Начало урока является одним из его важных этапов, во многом определяет успех всего урока</a:t>
            </a:r>
            <a:br>
              <a:rPr lang="ru-RU" sz="3200" dirty="0" smtClean="0"/>
            </a:br>
            <a:endParaRPr lang="ru-RU" sz="3200" dirty="0"/>
          </a:p>
        </p:txBody>
      </p:sp>
      <p:sp>
        <p:nvSpPr>
          <p:cNvPr id="3" name="Содержимое 2"/>
          <p:cNvSpPr>
            <a:spLocks noGrp="1"/>
          </p:cNvSpPr>
          <p:nvPr>
            <p:ph idx="1"/>
          </p:nvPr>
        </p:nvSpPr>
        <p:spPr>
          <a:xfrm>
            <a:off x="457200" y="2857496"/>
            <a:ext cx="8229600" cy="3268667"/>
          </a:xfrm>
        </p:spPr>
        <p:txBody>
          <a:bodyPr/>
          <a:lstStyle/>
          <a:p>
            <a:r>
              <a:rPr lang="ru-RU" dirty="0" smtClean="0"/>
              <a:t>Задача учителя на этом этапе – сразу ввести обучающихся в атмосферу иностранного языка, заменяя формальный организационный момент речевой зарядкой в форме </a:t>
            </a:r>
            <a:r>
              <a:rPr lang="ru-RU" dirty="0" err="1" smtClean="0"/>
              <a:t>деятельностных</a:t>
            </a:r>
            <a:r>
              <a:rPr lang="ru-RU" dirty="0" smtClean="0"/>
              <a:t> дидактических игр</a:t>
            </a:r>
            <a:r>
              <a:rPr lang="ru-RU" b="1" dirty="0" smtClean="0"/>
              <a:t>      </a:t>
            </a:r>
            <a:endParaRPr lang="ru-RU"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00042"/>
            <a:ext cx="8229600" cy="1928826"/>
          </a:xfrm>
        </p:spPr>
        <p:txBody>
          <a:bodyPr>
            <a:noAutofit/>
          </a:bodyPr>
          <a:lstStyle/>
          <a:p>
            <a:r>
              <a:rPr lang="ru-RU" sz="2400" dirty="0" smtClean="0"/>
              <a:t>Речевая разминка – важный этап урока иностранного языка, который помогает учителю вовлечь обучающихся в атмосферу иноязычного общения, заинтересовать их и настроить на предстоящий урок.</a:t>
            </a:r>
            <a:br>
              <a:rPr lang="ru-RU" sz="2400" dirty="0" smtClean="0"/>
            </a:br>
            <a:endParaRPr lang="ru-RU" sz="2400" dirty="0"/>
          </a:p>
        </p:txBody>
      </p:sp>
      <p:sp>
        <p:nvSpPr>
          <p:cNvPr id="3" name="Текст 2"/>
          <p:cNvSpPr>
            <a:spLocks noGrp="1"/>
          </p:cNvSpPr>
          <p:nvPr>
            <p:ph type="body" idx="1"/>
          </p:nvPr>
        </p:nvSpPr>
        <p:spPr/>
        <p:txBody>
          <a:bodyPr>
            <a:normAutofit/>
          </a:bodyPr>
          <a:lstStyle/>
          <a:p>
            <a:r>
              <a:rPr lang="ru-RU" dirty="0" smtClean="0"/>
              <a:t>Речевая разминка</a:t>
            </a:r>
            <a:endParaRPr lang="ru-RU" dirty="0"/>
          </a:p>
        </p:txBody>
      </p:sp>
      <p:sp>
        <p:nvSpPr>
          <p:cNvPr id="5" name="Текст 4"/>
          <p:cNvSpPr>
            <a:spLocks noGrp="1"/>
          </p:cNvSpPr>
          <p:nvPr>
            <p:ph type="body" sz="half" idx="3"/>
          </p:nvPr>
        </p:nvSpPr>
        <p:spPr/>
        <p:txBody>
          <a:bodyPr/>
          <a:lstStyle/>
          <a:p>
            <a:r>
              <a:rPr lang="ru-RU" dirty="0" smtClean="0"/>
              <a:t>Речевая зарядка </a:t>
            </a:r>
            <a:endParaRPr lang="ru-RU" dirty="0"/>
          </a:p>
        </p:txBody>
      </p:sp>
      <p:sp>
        <p:nvSpPr>
          <p:cNvPr id="4" name="Содержимое 3"/>
          <p:cNvSpPr>
            <a:spLocks noGrp="1"/>
          </p:cNvSpPr>
          <p:nvPr>
            <p:ph sz="quarter" idx="2"/>
          </p:nvPr>
        </p:nvSpPr>
        <p:spPr/>
        <p:txBody>
          <a:bodyPr>
            <a:normAutofit/>
          </a:bodyPr>
          <a:lstStyle/>
          <a:p>
            <a:pPr>
              <a:buNone/>
            </a:pPr>
            <a:r>
              <a:rPr lang="ru-RU" dirty="0" smtClean="0"/>
              <a:t>     - этап урока, на котором осуществляется подготовка к изучению основного материала. Включает ответы на вопросы, предварительное обсуждение темы, игровые задания</a:t>
            </a:r>
            <a:endParaRPr lang="ru-RU" dirty="0"/>
          </a:p>
        </p:txBody>
      </p:sp>
      <p:sp>
        <p:nvSpPr>
          <p:cNvPr id="6" name="Содержимое 5"/>
          <p:cNvSpPr>
            <a:spLocks noGrp="1"/>
          </p:cNvSpPr>
          <p:nvPr>
            <p:ph sz="quarter" idx="4"/>
          </p:nvPr>
        </p:nvSpPr>
        <p:spPr/>
        <p:txBody>
          <a:bodyPr>
            <a:normAutofit lnSpcReduction="10000"/>
          </a:bodyPr>
          <a:lstStyle/>
          <a:p>
            <a:pPr>
              <a:buNone/>
            </a:pPr>
            <a:r>
              <a:rPr lang="ru-RU" dirty="0" smtClean="0"/>
              <a:t>     – это совокупность игровых упражнений, которые предназначаются для активизации речевого общения на уроке, создания мотива для речевой деятельности, например, активизации вопросно-ответного взаимодействия, однотипных высказываний на предъявляемые стимулы и др.</a:t>
            </a:r>
          </a:p>
          <a:p>
            <a:endParaRPr lang="ru-RU"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428604"/>
            <a:ext cx="8229600" cy="2286016"/>
          </a:xfrm>
        </p:spPr>
        <p:txBody>
          <a:bodyPr>
            <a:normAutofit/>
          </a:bodyPr>
          <a:lstStyle/>
          <a:p>
            <a:r>
              <a:rPr lang="ru-RU" sz="2800" dirty="0" smtClean="0"/>
              <a:t>Регулярное, целенаправленное проведение речевой зарядки без особых усилий и больших затрат времени позволяет: </a:t>
            </a:r>
            <a:r>
              <a:rPr lang="ru-RU" dirty="0" smtClean="0"/>
              <a:t/>
            </a:r>
            <a:br>
              <a:rPr lang="ru-RU" dirty="0" smtClean="0"/>
            </a:br>
            <a:endParaRPr lang="ru-RU" dirty="0"/>
          </a:p>
        </p:txBody>
      </p:sp>
      <p:sp>
        <p:nvSpPr>
          <p:cNvPr id="3" name="Содержимое 2"/>
          <p:cNvSpPr>
            <a:spLocks noGrp="1"/>
          </p:cNvSpPr>
          <p:nvPr>
            <p:ph idx="1"/>
          </p:nvPr>
        </p:nvSpPr>
        <p:spPr/>
        <p:txBody>
          <a:bodyPr>
            <a:normAutofit lnSpcReduction="10000"/>
          </a:bodyPr>
          <a:lstStyle/>
          <a:p>
            <a:r>
              <a:rPr lang="ru-RU" dirty="0" smtClean="0"/>
              <a:t>1.      Активизировать лексический материал по изучаемой теме.</a:t>
            </a:r>
          </a:p>
          <a:p>
            <a:r>
              <a:rPr lang="ru-RU" dirty="0" smtClean="0"/>
              <a:t>2.      Закрепить в памяти школьников новые грамматические структуры и речевые обороты, которые еще недостаточно прочно усвоены в процессе обучения; </a:t>
            </a:r>
          </a:p>
          <a:p>
            <a:r>
              <a:rPr lang="ru-RU" dirty="0" smtClean="0"/>
              <a:t>3.      Совершенствовать навыки диалогической речи, умения задавать общие и специальные вопросы, кратко и лаконично отвечать на них. </a:t>
            </a:r>
          </a:p>
          <a:p>
            <a:r>
              <a:rPr lang="ru-RU" dirty="0" smtClean="0"/>
              <a:t>4.      Повторить пройденный лексический материал по теме, подвести учащихся к новой теме.</a:t>
            </a:r>
          </a:p>
          <a:p>
            <a:endParaRPr lang="ru-RU"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2868610"/>
          </a:xfrm>
        </p:spPr>
        <p:txBody>
          <a:bodyPr>
            <a:normAutofit/>
          </a:bodyPr>
          <a:lstStyle/>
          <a:p>
            <a:r>
              <a:rPr lang="ru-RU" sz="3600" dirty="0" smtClean="0"/>
              <a:t>Чтобы осуществить поставленные цели, необходимо на каждом уроке решать следующие задачи: </a:t>
            </a:r>
            <a:r>
              <a:rPr lang="ru-RU" dirty="0" smtClean="0"/>
              <a:t/>
            </a:r>
            <a:br>
              <a:rPr lang="ru-RU" dirty="0" smtClean="0"/>
            </a:br>
            <a:endParaRPr lang="ru-RU" dirty="0"/>
          </a:p>
        </p:txBody>
      </p:sp>
      <p:sp>
        <p:nvSpPr>
          <p:cNvPr id="3" name="Содержимое 2"/>
          <p:cNvSpPr>
            <a:spLocks noGrp="1"/>
          </p:cNvSpPr>
          <p:nvPr>
            <p:ph idx="1"/>
          </p:nvPr>
        </p:nvSpPr>
        <p:spPr>
          <a:xfrm>
            <a:off x="457200" y="2571744"/>
            <a:ext cx="8229600" cy="3752856"/>
          </a:xfrm>
        </p:spPr>
        <p:txBody>
          <a:bodyPr>
            <a:normAutofit/>
          </a:bodyPr>
          <a:lstStyle/>
          <a:p>
            <a:r>
              <a:rPr lang="ru-RU" dirty="0" smtClean="0"/>
              <a:t>1.      Вовлечь в игру как можно больше учеников, используя заранее намеченный и рационально отобранный языковой материал; </a:t>
            </a:r>
          </a:p>
          <a:p>
            <a:r>
              <a:rPr lang="ru-RU" dirty="0" smtClean="0"/>
              <a:t>2.      Связать речевую зарядку с основным этапом урока, стремясь логически перейти к обучающему этапу; </a:t>
            </a:r>
          </a:p>
          <a:p>
            <a:r>
              <a:rPr lang="ru-RU" dirty="0" smtClean="0"/>
              <a:t>3.      Избегать монотонности, однообразия и шаблона в проведении речевой зарядки. </a:t>
            </a:r>
          </a:p>
          <a:p>
            <a:endParaRPr lang="ru-RU"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510466"/>
          </a:xfrm>
        </p:spPr>
        <p:txBody>
          <a:bodyPr>
            <a:normAutofit fontScale="90000"/>
          </a:bodyPr>
          <a:lstStyle/>
          <a:p>
            <a:r>
              <a:rPr lang="ru-RU" dirty="0" smtClean="0"/>
              <a:t>Выбор содержания и формы речевой зарядки  </a:t>
            </a:r>
            <a:endParaRPr lang="ru-RU" dirty="0"/>
          </a:p>
        </p:txBody>
      </p:sp>
      <p:sp>
        <p:nvSpPr>
          <p:cNvPr id="3" name="Содержимое 2"/>
          <p:cNvSpPr>
            <a:spLocks noGrp="1"/>
          </p:cNvSpPr>
          <p:nvPr>
            <p:ph idx="1"/>
          </p:nvPr>
        </p:nvSpPr>
        <p:spPr>
          <a:xfrm>
            <a:off x="457200" y="2714620"/>
            <a:ext cx="8229600" cy="3609980"/>
          </a:xfrm>
        </p:spPr>
        <p:txBody>
          <a:bodyPr/>
          <a:lstStyle/>
          <a:p>
            <a:r>
              <a:rPr lang="ru-RU" dirty="0" smtClean="0"/>
              <a:t>зависит от уровня владения языком в группе и должен быть связан с основными задачами урока. Начав с мотивирующей речевой зарядки по теме в начале урока, учитель может перейти к постановке его цели, обеспечив, тем самым, логичный переход к основному обучающему этапу, реализующему поставленные задачи.</a:t>
            </a:r>
          </a:p>
          <a:p>
            <a:endParaRPr lang="ru-RU"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2225668"/>
          </a:xfrm>
        </p:spPr>
        <p:txBody>
          <a:bodyPr>
            <a:normAutofit fontScale="90000"/>
          </a:bodyPr>
          <a:lstStyle/>
          <a:p>
            <a:r>
              <a:rPr lang="ru-RU" b="1" dirty="0" smtClean="0"/>
              <a:t>Речевая зарядка на начальной ступени обучения.</a:t>
            </a:r>
            <a:r>
              <a:rPr lang="ru-RU" dirty="0" smtClean="0"/>
              <a:t/>
            </a:r>
            <a:br>
              <a:rPr lang="ru-RU" dirty="0" smtClean="0"/>
            </a:br>
            <a:endParaRPr lang="ru-RU" dirty="0"/>
          </a:p>
        </p:txBody>
      </p:sp>
      <p:sp>
        <p:nvSpPr>
          <p:cNvPr id="3" name="Содержимое 2"/>
          <p:cNvSpPr>
            <a:spLocks noGrp="1"/>
          </p:cNvSpPr>
          <p:nvPr>
            <p:ph sz="half" idx="1"/>
          </p:nvPr>
        </p:nvSpPr>
        <p:spPr>
          <a:xfrm>
            <a:off x="428596" y="1785926"/>
            <a:ext cx="5043494" cy="4857760"/>
          </a:xfrm>
        </p:spPr>
        <p:txBody>
          <a:bodyPr>
            <a:noAutofit/>
          </a:bodyPr>
          <a:lstStyle/>
          <a:p>
            <a:r>
              <a:rPr lang="ru-RU" sz="1600" dirty="0" smtClean="0"/>
              <a:t> Игра является основным средством обучения, поэтому и начинать урок лучше всего с игровой речевой зарядки.</a:t>
            </a:r>
          </a:p>
          <a:p>
            <a:r>
              <a:rPr lang="ru-RU" sz="1600" dirty="0" smtClean="0"/>
              <a:t>С помощью игры в начале урока  можно повторять числительные или алфавит: дети встают в круг и, передавая друг другу мячик, называют по очереди буквы или цифры. То же самое можно сделать, взявшись за руки и   передавая очередь пожатием руки.</a:t>
            </a:r>
          </a:p>
          <a:p>
            <a:r>
              <a:rPr lang="ru-RU" sz="1600" dirty="0" smtClean="0"/>
              <a:t>Можно провести игру в слова, активизируя изученный лексический материал. Учитель бросает мячик и называет слово, ребенок должен вернуть мяч, назвав слово по этой же теме. Вместо слов определенной тематики можно взять слова, начинающиеся с одной буквы, или слова, начинающиеся с последней буквы предыдущего слова. То же самое обучающиеся могут делать в парах.</a:t>
            </a:r>
          </a:p>
          <a:p>
            <a:endParaRPr lang="ru-RU" sz="1400" dirty="0"/>
          </a:p>
        </p:txBody>
      </p:sp>
      <p:sp>
        <p:nvSpPr>
          <p:cNvPr id="4" name="Содержимое 3"/>
          <p:cNvSpPr>
            <a:spLocks noGrp="1"/>
          </p:cNvSpPr>
          <p:nvPr>
            <p:ph sz="half" idx="2"/>
          </p:nvPr>
        </p:nvSpPr>
        <p:spPr>
          <a:xfrm>
            <a:off x="5500694" y="1500174"/>
            <a:ext cx="3182296" cy="5072098"/>
          </a:xfrm>
        </p:spPr>
        <p:txBody>
          <a:bodyPr>
            <a:normAutofit fontScale="32500" lnSpcReduction="20000"/>
          </a:bodyPr>
          <a:lstStyle/>
          <a:p>
            <a:r>
              <a:rPr lang="ru-RU" sz="5600" dirty="0" smtClean="0"/>
              <a:t>Для повторения вопросительных предложений можно проводить игру «Угадай». Например, угадай, что в «волшебном ящике» В процессе угадывания обучающиеся задают разные типы вопросов. Предмет в «волшебном ящике» может быть связан с темой предстоящего урока.</a:t>
            </a:r>
          </a:p>
          <a:p>
            <a:r>
              <a:rPr lang="ru-RU" sz="5600" dirty="0" smtClean="0"/>
              <a:t>Повторить вопросы и ответы по теме «Знакомство» можно тоже в игровой форме: принести игрушку (куклу, мишку и т.д.), представить ее детям и сказать, что он/она хочет познакомиться с ними.</a:t>
            </a:r>
          </a:p>
          <a:p>
            <a:endParaRPr lang="ru-RU"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42910" y="1643050"/>
            <a:ext cx="8072494" cy="4154984"/>
          </a:xfrm>
          <a:prstGeom prst="rect">
            <a:avLst/>
          </a:prstGeom>
        </p:spPr>
        <p:txBody>
          <a:bodyPr wrap="square">
            <a:spAutoFit/>
          </a:bodyPr>
          <a:lstStyle/>
          <a:p>
            <a:r>
              <a:rPr lang="en-US" sz="2400" dirty="0" smtClean="0"/>
              <a:t>   </a:t>
            </a:r>
            <a:r>
              <a:rPr lang="ru-RU" sz="2400" dirty="0" smtClean="0"/>
              <a:t>Игра «Цепочка» (когда обучающиеся передают друг другу мячик, задавая вопросы и отвечая на них) позволяет тренировать разные грамматические формы. </a:t>
            </a:r>
          </a:p>
          <a:p>
            <a:r>
              <a:rPr lang="ru-RU" sz="2400" dirty="0" smtClean="0"/>
              <a:t>Игра с мячиком «Снежный ком» предполагает, что каждый обучающийся, прежде чем ответить на вопрос, должен повторить все предыдущие ответы. </a:t>
            </a:r>
          </a:p>
          <a:p>
            <a:r>
              <a:rPr lang="en-US" sz="2400" dirty="0" smtClean="0"/>
              <a:t>   </a:t>
            </a:r>
            <a:r>
              <a:rPr lang="ru-RU" sz="2400" dirty="0" smtClean="0"/>
              <a:t>Для игровых речевых зарядок можно использовать картинки на </a:t>
            </a:r>
            <a:r>
              <a:rPr lang="ru-RU" sz="2400" dirty="0" err="1" smtClean="0"/>
              <a:t>мультимедийном</a:t>
            </a:r>
            <a:r>
              <a:rPr lang="ru-RU" sz="2400" dirty="0" smtClean="0"/>
              <a:t> проекторе или интерактивной доске. Например, кто составит больше предложений по картинке. Игру также можно провести, поделив ребят на команды.</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14290"/>
            <a:ext cx="8229600" cy="1857388"/>
          </a:xfrm>
        </p:spPr>
        <p:txBody>
          <a:bodyPr>
            <a:normAutofit fontScale="90000"/>
          </a:bodyPr>
          <a:lstStyle/>
          <a:p>
            <a:r>
              <a:rPr lang="ru-RU" b="1" dirty="0" smtClean="0"/>
              <a:t>Речевая зарядка на средней ступени обучения.</a:t>
            </a:r>
            <a:r>
              <a:rPr lang="ru-RU" dirty="0" smtClean="0"/>
              <a:t/>
            </a:r>
            <a:br>
              <a:rPr lang="ru-RU" dirty="0" smtClean="0"/>
            </a:br>
            <a:endParaRPr lang="ru-RU" dirty="0"/>
          </a:p>
        </p:txBody>
      </p:sp>
      <p:sp>
        <p:nvSpPr>
          <p:cNvPr id="3" name="Содержимое 2"/>
          <p:cNvSpPr>
            <a:spLocks noGrp="1"/>
          </p:cNvSpPr>
          <p:nvPr>
            <p:ph sz="half" idx="1"/>
          </p:nvPr>
        </p:nvSpPr>
        <p:spPr>
          <a:xfrm>
            <a:off x="914400" y="1428736"/>
            <a:ext cx="3749040" cy="5214974"/>
          </a:xfrm>
        </p:spPr>
        <p:txBody>
          <a:bodyPr>
            <a:noAutofit/>
          </a:bodyPr>
          <a:lstStyle/>
          <a:p>
            <a:r>
              <a:rPr lang="ru-RU" sz="1400" dirty="0" smtClean="0"/>
              <a:t>На среднем этапе обучения важно ориентироваться на личность обучающихся.</a:t>
            </a:r>
          </a:p>
          <a:p>
            <a:r>
              <a:rPr lang="ru-RU" sz="1400" dirty="0" smtClean="0"/>
              <a:t>Речевую зарядку можно провести   в виде работы в парах, предложив для обсуждения вопросы, интересующие подростков и вместе с тем связанные с темой предстоящего урока. После обсуждения в парах учитель просит нескольких обучающихся поделиться своими ответами с классом и затем переходит к основному этапу урока.</a:t>
            </a:r>
          </a:p>
          <a:p>
            <a:r>
              <a:rPr lang="ru-RU" sz="1400" dirty="0" smtClean="0"/>
              <a:t>Также можно использовать приём «Интервью», когда обучающиеся задают друг другу вопросы, предложенные учителем, в парах, а потом рассказывают о своем партнере классу.</a:t>
            </a:r>
          </a:p>
          <a:p>
            <a:r>
              <a:rPr lang="ru-RU" sz="1400" dirty="0" smtClean="0"/>
              <a:t>Учитель может предложить 1-2 простых вопроса, связанных с темой урока,  дать задание обучающимся записать ответы в тетради и   потом выборочно попросить нескольких человек поделиться своими ответами.</a:t>
            </a:r>
          </a:p>
          <a:p>
            <a:endParaRPr lang="ru-RU" sz="1400" dirty="0"/>
          </a:p>
        </p:txBody>
      </p:sp>
      <p:sp>
        <p:nvSpPr>
          <p:cNvPr id="4" name="Содержимое 3"/>
          <p:cNvSpPr>
            <a:spLocks noGrp="1"/>
          </p:cNvSpPr>
          <p:nvPr>
            <p:ph sz="half" idx="2"/>
          </p:nvPr>
        </p:nvSpPr>
        <p:spPr>
          <a:xfrm>
            <a:off x="4933950" y="785794"/>
            <a:ext cx="3749040" cy="5643602"/>
          </a:xfrm>
        </p:spPr>
        <p:txBody>
          <a:bodyPr>
            <a:noAutofit/>
          </a:bodyPr>
          <a:lstStyle/>
          <a:p>
            <a:r>
              <a:rPr lang="ru-RU" sz="1600" dirty="0" smtClean="0"/>
              <a:t>Традиционная речевая зарядка в виде фронтальной беседы учителя с классом, может быть проведена самими обучающимися. Это вызовет у них больший интерес. Можно попросить каждого  задать классу по одному вопросу по предложенной теме. Отвечать на вопросы могут все желающие.</a:t>
            </a:r>
          </a:p>
          <a:p>
            <a:r>
              <a:rPr lang="ru-RU" sz="1600" dirty="0" smtClean="0"/>
              <a:t>Речевую зарядку также можно использовать для активизации изученной лексики и  расширения словарного запаса, предложив к заданным вопросам слова. Например, дать обучающимся список профессий и вопросы для обсуждения </a:t>
            </a:r>
          </a:p>
          <a:p>
            <a:r>
              <a:rPr lang="ru-RU" sz="1600" dirty="0" smtClean="0"/>
              <a:t>Или если нужно, например, активизировать прилагательные, описывающие черты характера, можно дать обучающимся текст с характеристикой знаков зодиака и попросить прокомментировать, согласны они с ней или нет.</a:t>
            </a:r>
          </a:p>
          <a:p>
            <a:endParaRPr lang="ru-RU" sz="1600"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Поток">
  <a:themeElements>
    <a:clrScheme name="Поток">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Поток">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Поток">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236</TotalTime>
  <Words>916</Words>
  <PresentationFormat>Экран (4:3)</PresentationFormat>
  <Paragraphs>66</Paragraphs>
  <Slides>15</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15</vt:i4>
      </vt:variant>
    </vt:vector>
  </HeadingPairs>
  <TitlesOfParts>
    <vt:vector size="16" baseType="lpstr">
      <vt:lpstr>Поток</vt:lpstr>
      <vt:lpstr>Речевая разминка как средство обучения спонтанной речи </vt:lpstr>
      <vt:lpstr> Начало урока является одним из его важных этапов, во многом определяет успех всего урока </vt:lpstr>
      <vt:lpstr>Речевая разминка – важный этап урока иностранного языка, который помогает учителю вовлечь обучающихся в атмосферу иноязычного общения, заинтересовать их и настроить на предстоящий урок. </vt:lpstr>
      <vt:lpstr>Регулярное, целенаправленное проведение речевой зарядки без особых усилий и больших затрат времени позволяет:  </vt:lpstr>
      <vt:lpstr>Чтобы осуществить поставленные цели, необходимо на каждом уроке решать следующие задачи:  </vt:lpstr>
      <vt:lpstr>Выбор содержания и формы речевой зарядки  </vt:lpstr>
      <vt:lpstr>Речевая зарядка на начальной ступени обучения. </vt:lpstr>
      <vt:lpstr>Слайд 8</vt:lpstr>
      <vt:lpstr>Речевая зарядка на средней ступени обучения. </vt:lpstr>
      <vt:lpstr>Слайд 10</vt:lpstr>
      <vt:lpstr>   Речевая зарядка на старшей ступени обучения. </vt:lpstr>
      <vt:lpstr>Слайд 12</vt:lpstr>
      <vt:lpstr>Речевая разминка </vt:lpstr>
      <vt:lpstr>Вывод</vt:lpstr>
      <vt:lpstr>Mercie pour votre attantion!</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cp:lastModifiedBy>Admin</cp:lastModifiedBy>
  <cp:revision>26</cp:revision>
  <dcterms:modified xsi:type="dcterms:W3CDTF">2017-01-16T17:17:32Z</dcterms:modified>
</cp:coreProperties>
</file>