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8EBC3E5-9CD0-493C-9C98-4857F6DDF104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1F95B2-EB42-4CE6-A393-25DCD3C12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496944" cy="2736304"/>
          </a:xfrm>
        </p:spPr>
        <p:txBody>
          <a:bodyPr>
            <a:noAutofit/>
          </a:bodyPr>
          <a:lstStyle/>
          <a:p>
            <a:pPr algn="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Синтаксический и                       пунктуационный    анализ     сложных предложений.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Решение В6,  В7.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niga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3677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1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Готовимся       к   ГИА</a:t>
            </a:r>
            <a:endParaRPr lang="ru-RU" sz="9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niga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3677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В6. </a:t>
            </a:r>
            <a:r>
              <a:rPr lang="ru-RU" dirty="0" smtClean="0">
                <a:solidFill>
                  <a:srgbClr val="002060"/>
                </a:solidFill>
              </a:rPr>
              <a:t>Укажите количество </a:t>
            </a:r>
            <a:r>
              <a:rPr lang="ru-RU" dirty="0" smtClean="0">
                <a:solidFill>
                  <a:srgbClr val="0070C0"/>
                </a:solidFill>
              </a:rPr>
              <a:t>грамматических основ</a:t>
            </a:r>
            <a:r>
              <a:rPr lang="ru-RU" dirty="0" smtClean="0">
                <a:solidFill>
                  <a:srgbClr val="002060"/>
                </a:solidFill>
              </a:rPr>
              <a:t> в предложении 1.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54162"/>
            <a:ext cx="8884096" cy="511519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8700" dirty="0" smtClean="0"/>
              <a:t>Мы ехали пароходом до Нижнего Новгорода  очень долго, любовались волжскими просторами, и я хорошо помню эти первые дни насыщения красотою.</a:t>
            </a:r>
            <a:endParaRPr lang="ru-RU" sz="6900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7600" dirty="0" smtClean="0">
                <a:solidFill>
                  <a:srgbClr val="FF0000"/>
                </a:solidFill>
              </a:rPr>
              <a:t>Ответ: 2 грамматические основы</a:t>
            </a:r>
            <a:endParaRPr lang="ru-RU" sz="7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988840"/>
            <a:ext cx="792088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988840"/>
            <a:ext cx="144016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132856"/>
            <a:ext cx="144016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996952"/>
            <a:ext cx="266429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3068960"/>
            <a:ext cx="266429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3501008"/>
            <a:ext cx="21602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3501008"/>
            <a:ext cx="151216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16216" y="3645024"/>
            <a:ext cx="151216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</a:rPr>
              <a:t>В7.</a:t>
            </a:r>
            <a:r>
              <a:rPr lang="ru-RU" sz="2200" dirty="0" smtClean="0"/>
              <a:t> </a:t>
            </a:r>
            <a:r>
              <a:rPr lang="ru-RU" sz="2700" dirty="0" smtClean="0">
                <a:solidFill>
                  <a:srgbClr val="002060"/>
                </a:solidFill>
              </a:rPr>
              <a:t>В приведённых ниже предложениях из прочитанного текста пронумерованы все запятые. Выпишите цифру,  обозначающую запятую между частями  сложноподчинённого предложения.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6868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 smtClean="0"/>
              <a:t>Вся она – тёмная, (1) но светилась изнутри –через глаза – неугасимым, (2) весёлым и тёплым светом. Хотя бабушка была сутулая, (3) почти горбатая,(4) очень полная, (5) двигалась она легко и ловко.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Ответ: 3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564904"/>
            <a:ext cx="72008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2564904"/>
            <a:ext cx="158417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2708920"/>
            <a:ext cx="158417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2564904"/>
            <a:ext cx="216024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2708920"/>
            <a:ext cx="216024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077072"/>
            <a:ext cx="1872208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4077072"/>
            <a:ext cx="273630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4221088"/>
            <a:ext cx="273630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5157192"/>
            <a:ext cx="72008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5157192"/>
            <a:ext cx="216024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5301208"/>
            <a:ext cx="216024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554162"/>
            <a:ext cx="8028384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1500" b="1" dirty="0" smtClean="0">
                <a:solidFill>
                  <a:srgbClr val="C00000"/>
                </a:solidFill>
              </a:rPr>
              <a:t>Итог урока</a:t>
            </a:r>
            <a:endParaRPr lang="ru-RU" sz="115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kniga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3677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Домашнее задание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6088" y="2852936"/>
            <a:ext cx="722791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Н.А. Сенина – вариант 20-22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Мальцева – вариант 3-5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kniga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3677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Повторение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niga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3677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002060"/>
                </a:solidFill>
              </a:rPr>
              <a:t>сП</a:t>
            </a:r>
            <a:endParaRPr lang="ru-RU" sz="8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204864"/>
            <a:ext cx="3528392" cy="648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Союзные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843808" y="1268760"/>
            <a:ext cx="1441450" cy="100811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076056" y="1268760"/>
            <a:ext cx="1296144" cy="108012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971600" y="2996952"/>
            <a:ext cx="720080" cy="129614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411760" y="2996952"/>
            <a:ext cx="864096" cy="136815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одержимое 2"/>
          <p:cNvSpPr txBox="1">
            <a:spLocks/>
          </p:cNvSpPr>
          <p:nvPr/>
        </p:nvSpPr>
        <p:spPr>
          <a:xfrm>
            <a:off x="5076056" y="2204864"/>
            <a:ext cx="2880320" cy="11547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Содержимое 2"/>
          <p:cNvSpPr txBox="1">
            <a:spLocks/>
          </p:cNvSpPr>
          <p:nvPr/>
        </p:nvSpPr>
        <p:spPr>
          <a:xfrm>
            <a:off x="179512" y="4077072"/>
            <a:ext cx="2880320" cy="11547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Содержимое 2"/>
          <p:cNvSpPr txBox="1">
            <a:spLocks/>
          </p:cNvSpPr>
          <p:nvPr/>
        </p:nvSpPr>
        <p:spPr>
          <a:xfrm>
            <a:off x="4788024" y="4293096"/>
            <a:ext cx="2880320" cy="11547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Содержимое 2"/>
          <p:cNvSpPr txBox="1">
            <a:spLocks/>
          </p:cNvSpPr>
          <p:nvPr/>
        </p:nvSpPr>
        <p:spPr>
          <a:xfrm>
            <a:off x="251520" y="4077072"/>
            <a:ext cx="2880320" cy="11547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Содержимое 2"/>
          <p:cNvSpPr txBox="1">
            <a:spLocks/>
          </p:cNvSpPr>
          <p:nvPr/>
        </p:nvSpPr>
        <p:spPr>
          <a:xfrm>
            <a:off x="4860032" y="4293096"/>
            <a:ext cx="2880320" cy="11547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Содержимое 2"/>
          <p:cNvSpPr txBox="1">
            <a:spLocks/>
          </p:cNvSpPr>
          <p:nvPr/>
        </p:nvSpPr>
        <p:spPr>
          <a:xfrm>
            <a:off x="4283968" y="2348880"/>
            <a:ext cx="4680520" cy="648072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21600" b="1" dirty="0" smtClean="0">
                <a:solidFill>
                  <a:srgbClr val="0070C0"/>
                </a:solidFill>
              </a:rPr>
              <a:t>Бесс</a:t>
            </a:r>
            <a:r>
              <a:rPr kumimoji="0" lang="ru-RU" sz="2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оюзные</a:t>
            </a:r>
            <a:endParaRPr kumimoji="0" lang="ru-RU" sz="21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ru-RU" sz="5700" dirty="0">
              <a:solidFill>
                <a:schemeClr val="tx2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Содержимое 2"/>
          <p:cNvSpPr txBox="1">
            <a:spLocks/>
          </p:cNvSpPr>
          <p:nvPr/>
        </p:nvSpPr>
        <p:spPr>
          <a:xfrm>
            <a:off x="323528" y="4221088"/>
            <a:ext cx="1872208" cy="64807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ССП</a:t>
            </a:r>
          </a:p>
        </p:txBody>
      </p:sp>
      <p:sp>
        <p:nvSpPr>
          <p:cNvPr id="36" name="Содержимое 2"/>
          <p:cNvSpPr txBox="1">
            <a:spLocks/>
          </p:cNvSpPr>
          <p:nvPr/>
        </p:nvSpPr>
        <p:spPr>
          <a:xfrm>
            <a:off x="2915816" y="4293096"/>
            <a:ext cx="2880320" cy="864096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ССП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76873"/>
            <a:ext cx="4283968" cy="648071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14400" b="1" dirty="0" smtClean="0">
                <a:solidFill>
                  <a:srgbClr val="0070C0"/>
                </a:solidFill>
              </a:rPr>
              <a:t>Соединительные</a:t>
            </a:r>
            <a:endParaRPr lang="ru-RU" sz="112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339752" y="1196752"/>
            <a:ext cx="1656184" cy="115212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0" y="1196752"/>
            <a:ext cx="0" cy="345638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92080" y="1196752"/>
            <a:ext cx="1438870" cy="115212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одержимое 2"/>
          <p:cNvSpPr txBox="1">
            <a:spLocks/>
          </p:cNvSpPr>
          <p:nvPr/>
        </p:nvSpPr>
        <p:spPr>
          <a:xfrm>
            <a:off x="4716016" y="2276872"/>
            <a:ext cx="4320480" cy="576064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1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Разделительные</a:t>
            </a:r>
            <a:endParaRPr kumimoji="0" lang="ru-RU" sz="11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3059832" y="4437112"/>
            <a:ext cx="4824536" cy="64807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Противительные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Содержимое 2"/>
          <p:cNvSpPr txBox="1">
            <a:spLocks/>
          </p:cNvSpPr>
          <p:nvPr/>
        </p:nvSpPr>
        <p:spPr>
          <a:xfrm>
            <a:off x="0" y="3068960"/>
            <a:ext cx="4211960" cy="79208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и,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да, ни-ни, тоже, также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Содержимое 2"/>
          <p:cNvSpPr txBox="1">
            <a:spLocks/>
          </p:cNvSpPr>
          <p:nvPr/>
        </p:nvSpPr>
        <p:spPr>
          <a:xfrm>
            <a:off x="4644008" y="3140968"/>
            <a:ext cx="4608512" cy="792088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1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или,</a:t>
            </a:r>
            <a:r>
              <a:rPr kumimoji="0" lang="ru-RU" sz="11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иль, то-то, не то – не то</a:t>
            </a: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Содержимое 2"/>
          <p:cNvSpPr txBox="1">
            <a:spLocks/>
          </p:cNvSpPr>
          <p:nvPr/>
        </p:nvSpPr>
        <p:spPr>
          <a:xfrm>
            <a:off x="3203848" y="5445224"/>
            <a:ext cx="4104456" cy="648072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а, но,</a:t>
            </a:r>
            <a:r>
              <a:rPr kumimoji="0" lang="ru-RU" sz="96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да, однако, зато, же</a:t>
            </a:r>
            <a:endParaRPr kumimoji="0" lang="ru-RU" sz="8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Значения   придаточных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609" y="3140968"/>
            <a:ext cx="3600400" cy="57606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Определительные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827584" y="1196752"/>
            <a:ext cx="1584176" cy="18002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355976" y="1196752"/>
            <a:ext cx="0" cy="324036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516216" y="1196752"/>
            <a:ext cx="1224136" cy="18002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одержимое 2"/>
          <p:cNvSpPr txBox="1">
            <a:spLocks/>
          </p:cNvSpPr>
          <p:nvPr/>
        </p:nvSpPr>
        <p:spPr>
          <a:xfrm>
            <a:off x="5220072" y="3140968"/>
            <a:ext cx="3600400" cy="57606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Изъяснительные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Содержимое 2"/>
          <p:cNvSpPr txBox="1">
            <a:spLocks/>
          </p:cNvSpPr>
          <p:nvPr/>
        </p:nvSpPr>
        <p:spPr>
          <a:xfrm>
            <a:off x="2843808" y="4581128"/>
            <a:ext cx="3600400" cy="576064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Обстоятельственные</a:t>
            </a: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107504" y="3861048"/>
            <a:ext cx="3600400" cy="576064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(какой? какая?) какие?)</a:t>
            </a:r>
          </a:p>
        </p:txBody>
      </p:sp>
      <p:sp>
        <p:nvSpPr>
          <p:cNvPr id="26" name="Содержимое 2"/>
          <p:cNvSpPr txBox="1">
            <a:spLocks/>
          </p:cNvSpPr>
          <p:nvPr/>
        </p:nvSpPr>
        <p:spPr>
          <a:xfrm>
            <a:off x="4788024" y="3789040"/>
            <a:ext cx="4104456" cy="576064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Вопросы косвенных падежей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Содержимое 2"/>
          <p:cNvSpPr txBox="1">
            <a:spLocks/>
          </p:cNvSpPr>
          <p:nvPr/>
        </p:nvSpPr>
        <p:spPr>
          <a:xfrm>
            <a:off x="2915816" y="5373216"/>
            <a:ext cx="3600400" cy="576064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Вопросы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обстоятельства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3" grpId="0"/>
      <p:bldP spid="24" grpId="0"/>
      <p:bldP spid="25" grpId="0" build="p"/>
      <p:bldP spid="26" grpId="0" build="p"/>
      <p:bldP spid="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niga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3677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324528" cy="560345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rgbClr val="C00000"/>
                </a:solidFill>
              </a:rPr>
              <a:t>        </a:t>
            </a:r>
            <a:r>
              <a:rPr lang="ru-RU" sz="9600" b="1" dirty="0" smtClean="0">
                <a:solidFill>
                  <a:srgbClr val="C00000"/>
                </a:solidFill>
              </a:rPr>
              <a:t>Практическая   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C00000"/>
                </a:solidFill>
              </a:rPr>
              <a:t>     часть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дверь хлопнула  и из неё</a:t>
            </a:r>
            <a:b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показался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гражданин.</a:t>
            </a:r>
            <a:endParaRPr lang="ru-RU" sz="49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212976"/>
            <a:ext cx="8686800" cy="324036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en-US" sz="9600" dirty="0" smtClean="0">
                <a:solidFill>
                  <a:srgbClr val="002060"/>
                </a:solidFill>
              </a:rPr>
              <a:t>[</a:t>
            </a:r>
            <a:r>
              <a:rPr lang="ru-RU" sz="9600" dirty="0" smtClean="0">
                <a:solidFill>
                  <a:srgbClr val="002060"/>
                </a:solidFill>
              </a:rPr>
              <a:t>    </a:t>
            </a:r>
            <a:r>
              <a:rPr lang="en-US" sz="9600" dirty="0" smtClean="0">
                <a:solidFill>
                  <a:srgbClr val="002060"/>
                </a:solidFill>
              </a:rPr>
              <a:t>]</a:t>
            </a:r>
            <a:r>
              <a:rPr lang="ru-RU" sz="9600" dirty="0" smtClean="0">
                <a:solidFill>
                  <a:srgbClr val="002060"/>
                </a:solidFill>
              </a:rPr>
              <a:t> , </a:t>
            </a:r>
            <a:r>
              <a:rPr lang="ru-RU" sz="4800" dirty="0" smtClean="0">
                <a:solidFill>
                  <a:srgbClr val="002060"/>
                </a:solidFill>
              </a:rPr>
              <a:t>И</a:t>
            </a:r>
            <a:r>
              <a:rPr lang="ru-RU" sz="9600" dirty="0" smtClean="0">
                <a:solidFill>
                  <a:srgbClr val="002060"/>
                </a:solidFill>
              </a:rPr>
              <a:t>     </a:t>
            </a:r>
            <a:r>
              <a:rPr lang="en-US" sz="9600" dirty="0" smtClean="0">
                <a:solidFill>
                  <a:srgbClr val="002060"/>
                </a:solidFill>
              </a:rPr>
              <a:t>[</a:t>
            </a:r>
            <a:r>
              <a:rPr lang="ru-RU" sz="9600" dirty="0" smtClean="0">
                <a:solidFill>
                  <a:srgbClr val="002060"/>
                </a:solidFill>
              </a:rPr>
              <a:t>    </a:t>
            </a:r>
            <a:r>
              <a:rPr lang="en-US" sz="9600" dirty="0" smtClean="0">
                <a:solidFill>
                  <a:srgbClr val="002060"/>
                </a:solidFill>
              </a:rPr>
              <a:t>]</a:t>
            </a:r>
            <a:endParaRPr lang="ru-RU" sz="9600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292080" y="764704"/>
            <a:ext cx="360040" cy="76619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3600" b="1" i="0" u="none" strike="noStrike" kern="1200" cap="all" spc="0" normalizeH="0" baseline="0" noProof="0" dirty="0">
              <a:ln>
                <a:noFill/>
              </a:ln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340768"/>
            <a:ext cx="180020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1340768"/>
            <a:ext cx="316835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1484784"/>
            <a:ext cx="316835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2708920"/>
            <a:ext cx="360040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2636912"/>
            <a:ext cx="345638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780928"/>
            <a:ext cx="345638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10" grpId="0" animBg="1"/>
      <p:bldP spid="12" grpId="1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838200"/>
          </a:xfrm>
        </p:spPr>
        <p:txBody>
          <a:bodyPr>
            <a:noAutofit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solidFill>
                  <a:srgbClr val="002060"/>
                </a:solidFill>
              </a:rPr>
              <a:t>Он выехал оттуда</a:t>
            </a:r>
            <a:r>
              <a:rPr lang="ru-RU" sz="4400" dirty="0" smtClean="0"/>
              <a:t>  </a:t>
            </a:r>
            <a:r>
              <a:rPr lang="ru-RU" sz="4400" dirty="0" smtClean="0">
                <a:solidFill>
                  <a:srgbClr val="002060"/>
                </a:solidFill>
              </a:rPr>
              <a:t>откуда одна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за другой съезжали во двор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 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лошади.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487006"/>
            <a:ext cx="8686800" cy="47419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>
                <a:solidFill>
                  <a:srgbClr val="002060"/>
                </a:solidFill>
              </a:rPr>
              <a:t>[ </a:t>
            </a:r>
            <a:r>
              <a:rPr lang="ru-RU" sz="8800" dirty="0" smtClean="0">
                <a:solidFill>
                  <a:srgbClr val="002060"/>
                </a:solidFill>
              </a:rPr>
              <a:t>  </a:t>
            </a:r>
            <a:r>
              <a:rPr lang="en-US" sz="8800" dirty="0" smtClean="0">
                <a:solidFill>
                  <a:srgbClr val="002060"/>
                </a:solidFill>
              </a:rPr>
              <a:t> ] </a:t>
            </a:r>
            <a:r>
              <a:rPr lang="ru-RU" sz="8800" dirty="0" smtClean="0">
                <a:solidFill>
                  <a:srgbClr val="002060"/>
                </a:solidFill>
              </a:rPr>
              <a:t>, ( откуда…)</a:t>
            </a:r>
            <a:endParaRPr lang="ru-RU" sz="8800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4048" y="-180020"/>
            <a:ext cx="720080" cy="36004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, </a:t>
            </a:r>
            <a:endParaRPr kumimoji="0" lang="ru-RU" sz="4400" b="0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92696"/>
            <a:ext cx="57606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692696"/>
            <a:ext cx="20162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836712"/>
            <a:ext cx="20162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3356992"/>
            <a:ext cx="216024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1988840"/>
            <a:ext cx="266429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132856"/>
            <a:ext cx="266429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звернутая стрелка 10"/>
          <p:cNvSpPr/>
          <p:nvPr/>
        </p:nvSpPr>
        <p:spPr>
          <a:xfrm>
            <a:off x="1475656" y="4149080"/>
            <a:ext cx="4608512" cy="720080"/>
          </a:xfrm>
          <a:prstGeom prst="utur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2016224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solidFill>
                  <a:srgbClr val="002060"/>
                </a:solidFill>
              </a:rPr>
              <a:t>Сердце моё заныло  когда мы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dirty="0" smtClean="0">
                <a:solidFill>
                  <a:srgbClr val="002060"/>
                </a:solidFill>
              </a:rPr>
              <a:t>очутились в давно знакомой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dirty="0" smtClean="0">
                <a:solidFill>
                  <a:srgbClr val="002060"/>
                </a:solidFill>
              </a:rPr>
              <a:t>комнате.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861048"/>
            <a:ext cx="8686800" cy="4525963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8800" dirty="0" smtClean="0">
                <a:solidFill>
                  <a:srgbClr val="002060"/>
                </a:solidFill>
              </a:rPr>
              <a:t>[</a:t>
            </a:r>
            <a:r>
              <a:rPr lang="ru-RU" sz="8800" dirty="0" smtClean="0">
                <a:solidFill>
                  <a:srgbClr val="002060"/>
                </a:solidFill>
              </a:rPr>
              <a:t>    </a:t>
            </a:r>
            <a:r>
              <a:rPr lang="en-US" sz="8800" dirty="0" smtClean="0">
                <a:solidFill>
                  <a:srgbClr val="002060"/>
                </a:solidFill>
              </a:rPr>
              <a:t>]</a:t>
            </a:r>
            <a:r>
              <a:rPr lang="ru-RU" sz="8800" dirty="0" smtClean="0">
                <a:solidFill>
                  <a:srgbClr val="002060"/>
                </a:solidFill>
              </a:rPr>
              <a:t> , ( когда…)</a:t>
            </a:r>
            <a:endParaRPr lang="ru-RU" sz="8800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5013176"/>
            <a:ext cx="802432" cy="432048"/>
          </a:xfrm>
          <a:prstGeom prst="rect">
            <a:avLst/>
          </a:prstGeom>
        </p:spPr>
        <p:txBody>
          <a:bodyPr vert="horz" anchor="ctr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, </a:t>
            </a:r>
            <a:endParaRPr kumimoji="0" lang="ru-RU" sz="4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292080" y="-603448"/>
            <a:ext cx="1584176" cy="136815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, 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836712"/>
            <a:ext cx="165618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19872" y="764704"/>
            <a:ext cx="194421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419872" y="908720"/>
            <a:ext cx="194421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236296" y="836712"/>
            <a:ext cx="72008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39552" y="2060848"/>
            <a:ext cx="266429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39552" y="2204864"/>
            <a:ext cx="266429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звернутая стрелка 19"/>
          <p:cNvSpPr/>
          <p:nvPr/>
        </p:nvSpPr>
        <p:spPr>
          <a:xfrm>
            <a:off x="1547664" y="3501008"/>
            <a:ext cx="4896544" cy="720080"/>
          </a:xfrm>
          <a:prstGeom prst="utur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2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191</TotalTime>
  <Words>239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   </vt:lpstr>
      <vt:lpstr>   </vt:lpstr>
      <vt:lpstr>сП</vt:lpstr>
      <vt:lpstr>ССП</vt:lpstr>
      <vt:lpstr>Значения   придаточных</vt:lpstr>
      <vt:lpstr>  </vt:lpstr>
      <vt:lpstr>   дверь хлопнула  и из неё   показался    гражданин.</vt:lpstr>
      <vt:lpstr>  Он выехал оттуда  откуда одна  за другой съезжали во двор   лошади.</vt:lpstr>
      <vt:lpstr>  Сердце моё заныло  когда мы   очутились в давно знакомой   комнате.</vt:lpstr>
      <vt:lpstr>  </vt:lpstr>
      <vt:lpstr>В6. Укажите количество грамматических основ в предложении 1.</vt:lpstr>
      <vt:lpstr>В7. В приведённых ниже предложениях из прочитанного текста пронумерованы все запятые. Выпишите цифру,  обозначающую запятую между частями  сложноподчинённого предложения.</vt:lpstr>
      <vt:lpstr>  </vt:lpstr>
      <vt:lpstr>Домашнее задание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Васька</dc:creator>
  <cp:lastModifiedBy>Vasil</cp:lastModifiedBy>
  <cp:revision>21</cp:revision>
  <dcterms:created xsi:type="dcterms:W3CDTF">2012-03-12T16:00:55Z</dcterms:created>
  <dcterms:modified xsi:type="dcterms:W3CDTF">2013-02-17T15:03:30Z</dcterms:modified>
</cp:coreProperties>
</file>