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0"/>
  </p:notesMasterIdLst>
  <p:sldIdLst>
    <p:sldId id="256" r:id="rId2"/>
    <p:sldId id="257" r:id="rId3"/>
    <p:sldId id="259" r:id="rId4"/>
    <p:sldId id="260" r:id="rId5"/>
    <p:sldId id="30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6" r:id="rId21"/>
    <p:sldId id="277" r:id="rId22"/>
    <p:sldId id="279" r:id="rId23"/>
    <p:sldId id="280" r:id="rId24"/>
    <p:sldId id="281" r:id="rId25"/>
    <p:sldId id="275" r:id="rId26"/>
    <p:sldId id="282" r:id="rId27"/>
    <p:sldId id="283" r:id="rId28"/>
    <p:sldId id="295" r:id="rId29"/>
    <p:sldId id="296" r:id="rId30"/>
    <p:sldId id="285" r:id="rId31"/>
    <p:sldId id="291" r:id="rId32"/>
    <p:sldId id="297" r:id="rId33"/>
    <p:sldId id="289" r:id="rId34"/>
    <p:sldId id="294" r:id="rId35"/>
    <p:sldId id="298" r:id="rId36"/>
    <p:sldId id="299" r:id="rId37"/>
    <p:sldId id="258" r:id="rId38"/>
    <p:sldId id="29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9555E-BDB6-406D-82F3-07DD01D9B988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9369-E803-419E-AEC8-A728E3DC7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369-E803-419E-AEC8-A728E3DC78E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880C6CB-AF8D-4035-B785-7ABF40D5B595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moole.ru/uploads/posts/2011-01/1294070163_2.jpg" TargetMode="External"/><Relationship Id="rId13" Type="http://schemas.openxmlformats.org/officeDocument/2006/relationships/hyperlink" Target="http://im4-tub-ru.yandex.net/i?id=111443487-48-73&amp;n=21" TargetMode="External"/><Relationship Id="rId3" Type="http://schemas.openxmlformats.org/officeDocument/2006/relationships/hyperlink" Target="http://kattrys.ru/sites/default/files/imagepicker/1/Mertvaya_Carevna_i_7_bogatyrey.jpg" TargetMode="External"/><Relationship Id="rId7" Type="http://schemas.openxmlformats.org/officeDocument/2006/relationships/hyperlink" Target="http://ru.static.z-dn.net/files/ddd/0f8d95608427fd880b28d73855ee6eb9.jpg" TargetMode="External"/><Relationship Id="rId12" Type="http://schemas.openxmlformats.org/officeDocument/2006/relationships/hyperlink" Target="http://gorod.tomsk.ru/uploads/41581/1261032069/52.jpg" TargetMode="External"/><Relationship Id="rId17" Type="http://schemas.openxmlformats.org/officeDocument/2006/relationships/hyperlink" Target="http://img0.liveinternet.ru/images/attach/c/3/84/302/84302172_large_001.jpg" TargetMode="External"/><Relationship Id="rId2" Type="http://schemas.openxmlformats.org/officeDocument/2006/relationships/hyperlink" Target="http://im3-tub-ru.yandex.net/i?id=102484024-47-73&amp;n=21" TargetMode="External"/><Relationship Id="rId16" Type="http://schemas.openxmlformats.org/officeDocument/2006/relationships/hyperlink" Target="http://img1.liveinternet.ru/images/attach/c/6/92/836/92836415_large_Portret_poyeta_Aleksandra_Sergeevicha_Pushkina_182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0-tub-ru.yandex.net/i?id=152442360-69-73&amp;n=21" TargetMode="External"/><Relationship Id="rId11" Type="http://schemas.openxmlformats.org/officeDocument/2006/relationships/hyperlink" Target="http://img1.liveinternet.ru/images/attach/c/4/81/943/81943253_large_2795685_Skazka_o_mertvoi_carevne_8.jpg" TargetMode="External"/><Relationship Id="rId5" Type="http://schemas.openxmlformats.org/officeDocument/2006/relationships/hyperlink" Target="http://xbt-torrent.ru/shot/154775_2.jpg" TargetMode="External"/><Relationship Id="rId15" Type="http://schemas.openxmlformats.org/officeDocument/2006/relationships/hyperlink" Target="http://www.old-land.ru/kadr/mc82.jpg" TargetMode="External"/><Relationship Id="rId10" Type="http://schemas.openxmlformats.org/officeDocument/2006/relationships/hyperlink" Target="http://i2.imageban.ru/out/2011/06/16/fe9b3cb9f552943f3a82f3057b6f28a5.jpg" TargetMode="External"/><Relationship Id="rId4" Type="http://schemas.openxmlformats.org/officeDocument/2006/relationships/hyperlink" Target="http://multiki.arjlover.net/ap/skazka.o.m.carevne.i.7.bogatirey.avi/skazka.o.m.carevne.i.7.bogatirey.avi.image5.jpg" TargetMode="External"/><Relationship Id="rId9" Type="http://schemas.openxmlformats.org/officeDocument/2006/relationships/hyperlink" Target="http://s43.radikal.ru/i100/0911/c0/11ee810b94fc.jpg" TargetMode="External"/><Relationship Id="rId14" Type="http://schemas.openxmlformats.org/officeDocument/2006/relationships/hyperlink" Target="http://im8-tub-ru.yandex.net/i?id=96413152-68-73&amp;n=21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mg3.imgbb.ru/f/e/a/feaab209331b1007926895521bf2fe65.jpg" TargetMode="External"/><Relationship Id="rId13" Type="http://schemas.openxmlformats.org/officeDocument/2006/relationships/hyperlink" Target="http://www.uraledu.ru/files/images/%20%D0%B4%D0%B5%D1%82%D1%8F%D0%BC.preview.jpg" TargetMode="External"/><Relationship Id="rId18" Type="http://schemas.openxmlformats.org/officeDocument/2006/relationships/hyperlink" Target="http://uploads.ru/t/D/I/R/DIRX2.jpg" TargetMode="External"/><Relationship Id="rId3" Type="http://schemas.openxmlformats.org/officeDocument/2006/relationships/hyperlink" Target="http://kinofilms.tv/images/films/26/25955/pict/4.jpg" TargetMode="External"/><Relationship Id="rId7" Type="http://schemas.openxmlformats.org/officeDocument/2006/relationships/hyperlink" Target="http://s005.radikal.ru/i211/1004/da/6a8afcffe03ct.jpg" TargetMode="External"/><Relationship Id="rId12" Type="http://schemas.openxmlformats.org/officeDocument/2006/relationships/hyperlink" Target="http://900igr.net/datai/literatura/Po-skazkam-Pushkina/0002-002-CHto-za-prelest-eti-skazki.jpg" TargetMode="External"/><Relationship Id="rId17" Type="http://schemas.openxmlformats.org/officeDocument/2006/relationships/hyperlink" Target="http://f1.mylove.ru/bLTBRBuTTc.jpg" TargetMode="External"/><Relationship Id="rId2" Type="http://schemas.openxmlformats.org/officeDocument/2006/relationships/hyperlink" Target="http://kitob.uz/ru/view_data.php?id=174" TargetMode="External"/><Relationship Id="rId16" Type="http://schemas.openxmlformats.org/officeDocument/2006/relationships/hyperlink" Target="http://i2.imageban.ru/out/2011/06/16/74ad9576f3a2b266e298215c5c6606c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5009/146620994.4f/0_7d16a_150f320_XL" TargetMode="External"/><Relationship Id="rId11" Type="http://schemas.openxmlformats.org/officeDocument/2006/relationships/hyperlink" Target="http://img01.chitalnya.ru/upload2/779/325646429788321280.jpg" TargetMode="External"/><Relationship Id="rId5" Type="http://schemas.openxmlformats.org/officeDocument/2006/relationships/hyperlink" Target="http://img0.liveinternet.ru/images/attach/c/6/91/169/91169342_5fe15811de6b.jpg" TargetMode="External"/><Relationship Id="rId15" Type="http://schemas.openxmlformats.org/officeDocument/2006/relationships/hyperlink" Target="http://i4.imageban.ru/out/2011/06/16/c3216d4f5461771037e724dc1a7d7420.jpg" TargetMode="External"/><Relationship Id="rId10" Type="http://schemas.openxmlformats.org/officeDocument/2006/relationships/hyperlink" Target="http://img0.liveinternet.ru/images/foto/b/1/apps/1/212/1212738_9.jpg" TargetMode="External"/><Relationship Id="rId4" Type="http://schemas.openxmlformats.org/officeDocument/2006/relationships/hyperlink" Target="http://im0-tub-ru.yandex.net/i?id=151713950-61-73&amp;n=21" TargetMode="External"/><Relationship Id="rId9" Type="http://schemas.openxmlformats.org/officeDocument/2006/relationships/hyperlink" Target="http://media9.fast-torrent.ru/media/files/s3/li/de/skazka-o-tsare-saltane.jpg" TargetMode="External"/><Relationship Id="rId14" Type="http://schemas.openxmlformats.org/officeDocument/2006/relationships/hyperlink" Target="http://img1.liveinternet.ru/images/attach/c/6/92/855/92855995_1442312_5190a766ec62.jpg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muzofon.com/search/%D1%83%D1%82%D1%80%D0%BE%20%D0%B3%D1%80%D0%B8%D0%B3" TargetMode="External"/><Relationship Id="rId2" Type="http://schemas.openxmlformats.org/officeDocument/2006/relationships/hyperlink" Target="http://allmuz.org/melody/%CD.+%D0%E8%EC%F1%EA%E8%E9-%CA%EE%F0%F1%E0%EA%EE%E2.+%EC%E0%F0%F8+%E8%E7+%EE%EF%E5%F0%FB+%EC%EB%E0%E4%E0+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udiopoisk.com/track/prokof_ev/mp3/hodit-mesac-nad-lugami/" TargetMode="External"/><Relationship Id="rId5" Type="http://schemas.openxmlformats.org/officeDocument/2006/relationships/hyperlink" Target="http://www.audiopoisk.com/track/no/mp3/6uman-robert---poriv-iz-cikla-fantasti4eskie-pesi-so412/" TargetMode="External"/><Relationship Id="rId4" Type="http://schemas.openxmlformats.org/officeDocument/2006/relationships/hyperlink" Target="http://kibergrad.com/?do=album&amp;name=28358_dvorak_dvorzhak_-_slavyanskie_tantsi_1986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82042" cy="54387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Поэтическая сказка А.С.Пушкина</a:t>
            </a:r>
            <a:b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«Сказка о мёртвой царевне и семи богатырях»</a:t>
            </a:r>
            <a:endParaRPr lang="ru-RU" sz="28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5929330"/>
            <a:ext cx="6705600" cy="928670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лицей № 1 имени А.С. Пушкина города Томска 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Бондарь Елена Александровна, учитель начальных классов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ownloads\1294070163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357454" cy="185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User\Downloads\0f8d95608427fd880b28d73855ee6eb9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57166"/>
            <a:ext cx="2786082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9" name="Picture 7" descr="C:\Users\User\Downloads\1303674062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428868"/>
            <a:ext cx="2928958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0" name="Picture 8" descr="C:\Users\User\Downloads\mc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2357430"/>
            <a:ext cx="2357454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1" name="Picture 9" descr="C:\Users\User\Downloads\2_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2571744"/>
            <a:ext cx="2643206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Users\User\Downloads\mc8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357166"/>
            <a:ext cx="2786082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Особенность волшебных сказок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3886200" cy="521497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Троекратность повторения чего-либо; верность числу «три» и другим магическим числам: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тридевять земель, в тридесятом царстве, в тридесятом государстве;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трижды биться с трёхглавым змеем и каждый раз против­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 становится сильнее (головы увеличиваются на три);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трижды решаемые задачи и каждый раз задача всё труднее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(эффект нагнетания).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ownloads\0002-002-CHto-za-prelest-eti-skazk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5050" y="1679018"/>
            <a:ext cx="3886200" cy="4392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Схема древнейшей волшебной сказки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57752" y="2357430"/>
            <a:ext cx="3886200" cy="3357586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существование запрета;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нарушение запрета;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следствие нарушения запрета с подключением магии;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рассказ о магии;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магическое действие, приводящее к положительному результату.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User\Downloads\DIRX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81521"/>
            <a:ext cx="3886200" cy="2787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Усложнение структуры сказки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643181"/>
            <a:ext cx="3886200" cy="2714645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 временем структура сказки усложнилась. 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Добавились:</a:t>
            </a:r>
          </a:p>
          <a:p>
            <a:pPr lvl="0"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воображаемый мир;</a:t>
            </a:r>
          </a:p>
          <a:p>
            <a:pPr lvl="0"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чудесные помощники;</a:t>
            </a:r>
          </a:p>
          <a:p>
            <a:pPr lvl="0"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действия Яги и Кощея;</a:t>
            </a:r>
          </a:p>
          <a:p>
            <a:pPr lvl="0"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плеяда героев.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User\Downloads\bLTBRBuTTc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980" y="1714488"/>
            <a:ext cx="3430340" cy="4446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Где могут начинаться волшебные сказки?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57752" y="2500306"/>
            <a:ext cx="3886200" cy="328614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реальном мире, а потом их повествование может переноситься на волшебную землю;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волшебной земле (в некотором царстве; в тридесятом  государстве; за тридевять земель).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ownloads\детям.preview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39206"/>
            <a:ext cx="3886200" cy="26717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Герои волшебных сказок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428868"/>
            <a:ext cx="3886200" cy="342902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Положительные герои наделены всеми чертами совершенных людей. Насколько прекрасен образ положительных героев, настолько уродлив облик отрицательных героев, персонажей, причиняющих вред. Ужасны не только внешние черты, но и место их обитания.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User\Downloads\74ad9576f3a2b266e298215c5c6606c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85926"/>
            <a:ext cx="3429000" cy="4357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71472" y="1785926"/>
            <a:ext cx="8286808" cy="364333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волшебных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есть противопоставление мира добра миру зла. Герои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борются с силами зла. Зло оказывается побеждённым, несмотря на фантастическую силу и живучесть. Чем ближе к концу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тем напряжённее борьба. Очень часто, приблизившись к цели,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делает поворот и возвращает к началу борьбы. Конец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смыкается с началом.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Главные персонажи волшебных сказок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571745"/>
            <a:ext cx="3886200" cy="342902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Иван - крестьянский сын;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царевич (королевич);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богатырь;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Ясен Сокол;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Емеля - дурак;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Василиса Премудрая;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Елена Прекрасная;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Марья - Моревна;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844901" y="2571745"/>
            <a:ext cx="3886200" cy="35898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Этим героям присущи красота, активная творческая энергия, невиданная сила, смекалка.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Но есть и более мягкие образы, терпеливые и скромные: сестрица Алёнушка, Снегурочка, Золушка.</a:t>
            </a:r>
          </a:p>
          <a:p>
            <a:pPr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Характерные черты волшебных сказок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44901" y="2428867"/>
            <a:ext cx="3886200" cy="3732699"/>
          </a:xfrm>
        </p:spPr>
        <p:txBody>
          <a:bodyPr>
            <a:normAutofit fontScale="92500"/>
          </a:bodyPr>
          <a:lstStyle/>
          <a:p>
            <a:pPr lvl="0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устойчивые словесные формулы;</a:t>
            </a:r>
          </a:p>
          <a:p>
            <a:pPr lvl="0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замедленное развитие событий с возвратом к началу;</a:t>
            </a:r>
          </a:p>
          <a:p>
            <a:pPr lvl="0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детальное описание внешности, места событий;</a:t>
            </a:r>
          </a:p>
          <a:p>
            <a:pPr lvl="0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выразительных средств: эпитетов, метафор,</a:t>
            </a:r>
            <a:b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преувеличений.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ownloads\c3216d4f5461771037e724dc1a7d74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85926"/>
            <a:ext cx="3429000" cy="4375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Словарно – лексическая работа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2648" y="2000240"/>
            <a:ext cx="8153400" cy="40957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кручинься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не печалься.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прекословит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не противоречит, не возражает.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широкие нары для спанья, устраиваемые в избах под потолком между печью и противоположной ей стеной.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Изразец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покрытое глазурью изделие из глины; употребляется для облицовки печей, а также стен, полов. (Печь с лежанкой изразцовой.)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Отрекался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отказывался.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монахиня.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Горница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комната на чердаке (вышка, светелка, терем)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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Сенная девушка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дворовая девушка, находящаяся в услужении у господ, горничная.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857356" y="2143116"/>
            <a:ext cx="5857916" cy="3614750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Сказка – кладезь, ясный свет,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На любой вопрос – ответ.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Добрый молодец, давай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Книгу сказок открывай! 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Ты получишь наслажденье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За волшебным этим чтеньем!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Назовите писателя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285992"/>
            <a:ext cx="8408890" cy="3810008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 произведениях писатель прославлял талант, самобытность простого русского человека. В селе Михайловском он, переодевшись в крестьянский наряд, частенько смешивался на ярмарках с толпой людей, подпевая нищим слепцам, прислушиваясь к меткому народному слову. Вспомним, какую трогательную привязанность испытывал писатель к своей няне Арине Родионовне, крепостной крестьянке. Именно она рассказывала народные сказки, о которых он написал: «Вечером слушаю сказки – и вознаграждаю тем недостатки проклятого своего воспитания. Что за прелесть эти сказки! Каждая есть поэма!» Поэт создал пять замечательных литературных сказок, «пропитанных русским духом?»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Характеристика героев сказки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857224" y="2571744"/>
            <a:ext cx="2357454" cy="257176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Зависть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Грубость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Злой нрав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Красота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Гордость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User\Downloads\skazkaomertvoycarevne195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643182"/>
            <a:ext cx="3643338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929190" y="1857364"/>
            <a:ext cx="3886200" cy="27146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Преданность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Верность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Трудолюбие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Кротость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Скромность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ownloads\57a9fc17c38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7"/>
            <a:ext cx="3857652" cy="35004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7296176" cy="990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Докажите, что Королевич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Елисей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главный герой сказки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get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429553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7510490" cy="990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Соколко – это волшебный помощник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или верный друг?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mc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643602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Игра «Угадай, кто сказал?»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28596" y="1714488"/>
            <a:ext cx="3071834" cy="8572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царевна всё ж милее,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Всё ж румяней и белее.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714620"/>
            <a:ext cx="20617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ЗЕРКАЛЬЦЕ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286124"/>
            <a:ext cx="2928942" cy="73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Жизнь моя!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чем, скажи, виновна я?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170591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ЦАРЕВНА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714884"/>
            <a:ext cx="2857520" cy="146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за диво!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Всё так чисто и красиво.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Кто-то терем прибирал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хозяев поджидал.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6143644"/>
            <a:ext cx="35979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СТАРШИЙ БОГАТЫРЬ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1785926"/>
            <a:ext cx="3000380" cy="73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ты смела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Обмануть меня? И в чём!..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2714620"/>
            <a:ext cx="15343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ЦАРИЦА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3500438"/>
            <a:ext cx="3071818" cy="73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царевны не видало.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Знать, её в живых уж нет…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4357694"/>
            <a:ext cx="15431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5072074"/>
            <a:ext cx="3000380" cy="73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Месяц, месяц, мой дружок,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Позолочённый рожок!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357818" y="6000768"/>
            <a:ext cx="28848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ЖЕНИХ  ЕЛИСЕЙ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Конкурс «Инсценировка»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00034" y="1928802"/>
            <a:ext cx="3857652" cy="4446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1-я группа – «Разговор царицы с зеркальцем».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2-я группа – «Обращение Елисея к солнцу, месяцу, ветру».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3-я группа – «Сватовство богатырей».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4-я группа – «Чернавка и царевна. Сцена в лесу».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7" name="Picture 5" descr="C:\Users\User\Downloads\91169342_5fe15811de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500174"/>
            <a:ext cx="1928826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Users\User\Downloads\6a8afcffe03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14818"/>
            <a:ext cx="2000265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C:\Users\User\Downloads\0_7d16a_150f320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714752"/>
            <a:ext cx="192882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ownloads\skazka.o.m.carevne.i.7.bogatirey.avi.image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1571612"/>
            <a:ext cx="2000264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572000" y="214290"/>
            <a:ext cx="3643338" cy="64294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«Царевна заблудилась в лесу. Находит дом пустой – убирает его. Двенадцать братьев приезжают. «Ах, – говорят, – тут был кто-то... коли мужчина, будь нам отец или брат, коли женщина, будь нам мать или сестра... Мачеха приходит в лес под видом нищенки – собаки ходят на цепях и не подпускают её. Она дарит царевне рубашку, которую та, надев, умирает. Братья хоронят её в гробнице, натянутой золотыми цепями к двум соснам. Царевич влюбляется...» – это сказка, которую рассказала Арина Родионовна Пушкину.</a:t>
            </a:r>
            <a:endParaRPr lang="ru-RU" sz="8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wnloads\66912827_pushkin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3"/>
            <a:ext cx="3571900" cy="35718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14348" y="1500174"/>
            <a:ext cx="8072494" cy="466726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Пушкин продолжает фольклорные традиции, дополняя и углубляя их. Пушкин не просто пересказал известный сюжет, а написал авторскую сказку, в которой многое изменил в связи с тем, что хотел выразить свои собственные идеалы, мысли, представления о жизни.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 пушкинской  сказке  мы  чувствуем  открытое  авторское  отношение к  героине,  чего  не  знает  народная  сказка.  Автор  нежно  любит  свою героиню и восхищается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(«красавица-душа», «милая девица», «моя душа»).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целом поэт создает неповторимый индивидуальный характер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«царевны молодой»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помощью детального описания её внешности, речи, подробного изображения поведения героини, включает в текст сказки многочисленные авторские оценки, показывает отношение к героине других персонажей.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Особенности фольклорной сказки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857363"/>
            <a:ext cx="3886200" cy="430420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противостояние добра и зла, при этом добро всегда побеждает;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деление героев на положительных, отрицательных и помощников;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наличие фантастики и вымысла;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присутствие  повторяющихся элементов : зачин, повторы (три, девять, двенадцать), устойчивые выражения.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User\Downloads\92855995_1442312_5190a766ec6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5050" y="2520469"/>
            <a:ext cx="3886200" cy="2709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Особенности литературной сказки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214554"/>
            <a:ext cx="3886200" cy="35719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dirty="0" smtClean="0"/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литературной сказке определяющим началом является индивидуальность автора, которая обнаруживается во всем: в описании добродетели положительных героев, в обличении героев-злодеев, в удивительных добродетелей героев-помощников, очень важной является позиция автора.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9471a4e10cb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5050" y="2417763"/>
            <a:ext cx="3886200" cy="2914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Александр Сергеевич Пушкин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(1799 – 1837)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ownloads\92836415_large_Portret_poyeta_Aleksandra_Sergeevicha_Pushkina_182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5050" y="1626368"/>
            <a:ext cx="3886200" cy="4497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User\Downloads\84302172_large_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02503" y="2066952"/>
            <a:ext cx="2500393" cy="36162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Игра «Исправь ошибку»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571612"/>
            <a:ext cx="3571900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Свойство зеркальце имело: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Предсказать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судьбу умело…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500306"/>
            <a:ext cx="4357718" cy="920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Свойство зеркальце имело: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Говорить оно умело…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4429132"/>
            <a:ext cx="3500462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Входят семь богатырей,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 румяных богачей.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500702"/>
            <a:ext cx="4357718" cy="920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Входят семь богатырей,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Семь румяных усачей.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1643050"/>
            <a:ext cx="3143272" cy="1195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губи меня, царица!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как буду я царица,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пожалую тебя.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2928934"/>
            <a:ext cx="3786214" cy="137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 губи меня, девица!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 как буду я царица,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 пожалую тебя.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3500438"/>
            <a:ext cx="3857652" cy="146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Сват приехал, царь дал слово,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приданое готово: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Пять торговых городов,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сто сорок теремов.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4929198"/>
            <a:ext cx="4286248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Сват приехал, царь дал слово,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 приданое готово: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Семь  торговых городов,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Да сто сорок теремов.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Тест «Семь Богатырей»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8643998" cy="557216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 богатырей принесли царевне: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конфеты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пирожок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пряники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подносе богатыри принесли царевне: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вино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квас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Место, где спала мертвая царевна: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утёс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Красоте царевны завидовала: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мачеха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нянька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Где находится царевна, королевичу Елисею подсказал: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туман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месяц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Дичь, на которую охотились богатыри: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орлы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сычи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Место, где стоял терем богатырей: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дубрава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равнина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усадьба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Определите темы героев сказки, прослушав несколько музыкальных фрагментов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071678"/>
            <a:ext cx="8153400" cy="402432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«Марш царя Салтана» из оперы Н.А. Римского-Корсакова «Млада» (тема богатырей).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«Славянский танец» А. Дворжака (тема царевны).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«Утро» Э. Грига (тема солнца).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«Ходит месяц над лугами» С.С. Прокофьева (тема месяца).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«Порыв» Р. Шумана (тема ветра).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844901" y="2000239"/>
            <a:ext cx="3886200" cy="416132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главная сила в мире, она побеждает всё, даже смерть.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Красота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внутреннее, а не внешнее свойство человека; красота души определяется добротой, трудолюбием, скромностью – таковы народные представления о красоте.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дружбе и любви спасает и то  и другое, спасет душу самого человека.</a:t>
            </a:r>
          </a:p>
          <a:p>
            <a:endParaRPr lang="ru-RU" dirty="0"/>
          </a:p>
        </p:txBody>
      </p:sp>
      <p:pic>
        <p:nvPicPr>
          <p:cNvPr id="6146" name="Picture 2" descr="C:\Users\User\Downloads\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17762"/>
            <a:ext cx="3886200" cy="30829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Рефлексивный листок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153400" cy="41671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на уроке я (получил(а) знания, самоопределился)…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Мне удалось на этом уроке (выразить свое мнение, дополнить, изменить)…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этом уроке мне понравилось (в своей работе, в работе учителя)…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дальнейшем мне бы хотелось…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500174"/>
            <a:ext cx="8153400" cy="5143536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http://im3-tub-ru.yandex.net/i?id=102484024-47-73&amp;n=21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http://kattrys.ru/sites/default/files/imagepicker/1/Mertvaya_Carevna_i_7_bogatyrey.jpg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http://multiki.arjlover.net/ap/skazka.o.m.carevne.i.7.bogatirey.avi/skazka.o.m.carevne.i.7.bogatirey.avi.image5.jpg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http://xbt-torrent.ru/shot/154775_2.jpg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http://im0-tub-ru.yandex.net/i?id=152442360-69-73&amp;n=21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http://ru.static.z-dn.net/files/ddd/0f8d95608427fd880b28d73855ee6eb9.jpg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http://moole.ru/uploads/posts/2011-01/1294070163_2.jpg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http://s43.radikal.ru/i100/0911/c0/11ee810b94fc.jpg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http://i2.imageban.ru/out/2011/06/16/fe9b3cb9f552943f3a82f3057b6f28a5.jpg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http://img1.liveinternet.ru/images/attach/c/4/81/943/81943253_large_2795685_Skazka_o_mertvoi_carevne_8.jpg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http://gorod.tomsk.ru/uploads/41581/1261032069/52.jpg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http://im4-tub-ru.yandex.net/i?id=111443487-48-73&amp;n=21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http://im8-tub-ru.yandex.net/i?id=96413152-68-73&amp;n=21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http://www.old-land.ru/kadr/mc82.jpg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http://img1.liveinternet.ru/images/attach/c/6/92/836/92836415_large_Portret_poyeta_Aleksandra_Sergeevicha_Pushkina_1827.jpg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Пушкин.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http://img0.liveinternet.ru/images/attach/c/3/84/302/84302172_large_001.jpg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Пушкин.</a:t>
            </a:r>
          </a:p>
          <a:p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571612"/>
            <a:ext cx="8153400" cy="5072098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http://kitob.uz/ru/view_data.php?id=174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Читаем сказки Пушкина.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http://kinofilms.tv/images/films/26/25955/pict/4.jpg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http://im0-tub-ru.yandex.net/i?id=151713950-61-73&amp;n=21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http://img0.liveinternet.ru/images/attach/c/6/91/169/91169342_5fe15811de6b.jpg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http://img-fotki.yandex.ru/get/5009/146620994.4f/0_7d16a_150f320_XL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http://s005.radikal.ru/i211/1004/da/6a8afcffe03ct.jpg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http://www.img3.imgbb.ru/f/e/a/feaab209331b1007926895521bf2fe65.jpg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http://media9.fast-torrent.ru/media/files/s3/li/de/skazka-o-tsare-saltane.jpg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http://img0.liveinternet.ru/images/foto/b/1/apps/1/212/1212738_9.jpg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http://img01.chitalnya.ru/upload2/779/325646429788321280.jpg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http://900igr.net/datai/literatura/Po-skazkam-Pushkina/0002-002-CHto-za-prelest-eti-skazki.jpg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http://www.uraledu.ru/files/images/%20%D0%B4%D0%B5%D1%82%D1%8F%D0%BC.preview.jpg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http://img1.liveinternet.ru/images/attach/c/6/92/855/92855995_1442312_5190a766ec62.jpg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http://i4.imageban.ru/out/2011/06/16/c3216d4f5461771037e724dc1a7d7420.jpg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http://i2.imageban.ru/out/2011/06/16/74ad9576f3a2b266e298215c5c6606c7.jpg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http://f1.mylove.ru/bLTBRBuTTc.jpg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http://uploads.ru/t/D/I/R/DIRX2.jpg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857364"/>
            <a:ext cx="8153400" cy="4786346"/>
          </a:xfrm>
        </p:spPr>
        <p:txBody>
          <a:bodyPr>
            <a:noAutofit/>
          </a:bodyPr>
          <a:lstStyle/>
          <a:p>
            <a:r>
              <a:rPr lang="ru-RU" sz="1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Игнатьева Т.В. Литературное чтение. 1-4 классы. Справочник для учителя. М.: Издательство «Экзамен», 2012.</a:t>
            </a:r>
          </a:p>
          <a:p>
            <a:r>
              <a:rPr lang="ru-RU" sz="1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чтение. Поурочные планы (система Занкова). Издательство «Учитель», 2010.</a:t>
            </a:r>
          </a:p>
          <a:p>
            <a:r>
              <a:rPr lang="ru-RU" sz="1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Чуракова Н.А. Литературное чтение. 2 класс. Часть 2. Издательский дом «Фёдоров», 2012.</a:t>
            </a:r>
          </a:p>
          <a:p>
            <a:r>
              <a:rPr lang="ru-RU" sz="1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Подгорная С.Н. Познавательные кроссворды на уроках в начальной школе. Издательский  центр «Март», 2005.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http://allmuz.org/melody/%CD.+%D0%E8%EC%F1%EA%E8%E9-%CA%EE%F0%F1%E0%EA%EE%E2.+%EC%E0%F0%F8+%E8%E7+%EE%EF%E5%F0%FB+%EC%EB%E0%E4%E0+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Римский Корсаков  (марш из оперы «Млада».)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http://muzofon.com/search/%D1%83%D1%82%D1%80%D0%BE%20%D0%B3%D1%80%D0%B8%D0%B3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Григ «Утро».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http://kibergrad.com/?do=album&amp;name=28358_dvorak_dvorzhak_-_slavyanskie_tantsi_1986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–Дворжак «Славянский танец» № 2.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http://www.audiopoisk.com/track/no/mp3/6uman-robert---poriv-iz-cikla-fantasti4eskie-pesi-so412/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Шуман «Порыв».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http://www.audiopoisk.com/track/prokof_ev/mp3/hodit-mesac-nad-lugami/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Прокофьев «Ходит месяц над лугами».</a:t>
            </a:r>
            <a:endParaRPr lang="ru-RU" sz="14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ownloads\2116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749589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7715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Какие сказки написал А.С.Пушкин?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Хорошо ли вы знаете эти сказки?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785926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 старуха  называла  старика  в  сказке  «Золотая  рыбка»?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2428868"/>
            <a:ext cx="24738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ПРОСТОФИЛЯ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071810"/>
            <a:ext cx="700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Птица, которая была посажена на спицу для охраны границ.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3786190"/>
            <a:ext cx="34690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ЗОЛОТОЙ ПЕТУШОК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4572008"/>
            <a:ext cx="628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Лесной зверёк, живший в хрустальном дворце.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14744" y="5286388"/>
            <a:ext cx="12642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БЕЛКА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3"/>
          <p:cNvSpPr txBox="1">
            <a:spLocks/>
          </p:cNvSpPr>
          <p:nvPr/>
        </p:nvSpPr>
        <p:spPr>
          <a:xfrm>
            <a:off x="571472" y="1714500"/>
            <a:ext cx="8358246" cy="478633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«Пристают к заставе гости ... Гвидон зовёт их в гости». 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«Глядь:  опять  пред  ними  землянка, 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пред  нею  разбитое …»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«Тут же на берег она 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 Бочку вынесла легонько 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 И отхлынула тихонько». 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214554"/>
            <a:ext cx="12346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КНЯЗЬ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286124"/>
            <a:ext cx="15691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КОРЫТО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5214950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Сказка о царе Салтане, о сыне его славном и могучем богатыре князе Гвидоне Салтановиче и о прекрасной царевне Лебеди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такое сказка?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643181"/>
            <a:ext cx="3886200" cy="30003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	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повествовательное, обычно народно – поэтическое, произведение о вымышленных лицах и событиях, преимущественно с участием волшебных, фантастических персонажей и существ.  (по С.И.Ожегову)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wnloads\skazka-o-tsare-saltane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5050" y="2417763"/>
            <a:ext cx="3886200" cy="2914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quarter" idx="4294967295"/>
          </p:nvPr>
        </p:nvSpPr>
        <p:spPr>
          <a:xfrm>
            <a:off x="357158" y="1142984"/>
            <a:ext cx="8429684" cy="5524520"/>
          </a:xfrm>
        </p:spPr>
        <p:txBody>
          <a:bodyPr>
            <a:norm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произведение фольклора, повествующее о чём-то необычном, невероятном.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знакома нам с самого детства.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той или иной мере отражает историческую действительность, но в основе имеет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вымысел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Передаваемые сообщения очень отдалены, а следовательно, сильно искажены.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рассказывается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сказителем.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каждого народа есть свои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Подражая народным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сказкам,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писатели тоже могут сочинять сказки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(авторская сказка).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чему-нибудь учат, но поучение в них не носит характер нравоучения.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Неотъемлемым элементом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становятся произведения устного народного творчества малых жанров: загадки, поговорки, пословицы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органически вплетаются в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Отличительные особенности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большинства сказок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285992"/>
            <a:ext cx="3886200" cy="314327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endParaRPr lang="ru-RU" sz="2800" dirty="0" smtClean="0"/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наделение  предметов-персонажей  речью:   они  могут  не только говорить, но и думать;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наделение способностью передвижения не двигающихся в реальном мире предметов.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2" name="Picture 2" descr="C:\Users\User\Downloads\1212738_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47524" y="1785926"/>
            <a:ext cx="3481251" cy="4375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 какому виду сказок относится 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«Сказка о мёртвой царевне и семи богатырях?»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42910" y="1357298"/>
            <a:ext cx="8153400" cy="53578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 название волшебные говорит о том, что в основе этих сказок есть какой-то волшебный элемент (чудо).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В качестве волшебного элемента может выступать: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волшебный предмет (топор — сам рубит; скатерть-самобранка- сама кормит; сапоги-скороходы — сами ходят), предмет говорящий (печка, зеркальце), предмет, сам возникающий (из гребёнки — лес);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волшебные фразы и заклинания («Сивка-бурка»);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волшебники и колдуны, сказочные существа (старушки- задворенки, феи, леший, Баба-Яга);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богатыри (Объедало, Слухач, Усыня);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волшебные животные (кот-баюн, серый волк);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волшебные растения (яблоня);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волшебные земли, острова (тридевятое царство).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598</TotalTime>
  <Words>1516</Words>
  <Application>Microsoft Office PowerPoint</Application>
  <PresentationFormat>Экран (4:3)</PresentationFormat>
  <Paragraphs>266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Обычная</vt:lpstr>
      <vt:lpstr>Поэтическая сказка А.С.Пушкина «Сказка о мёртвой царевне и семи богатырях»</vt:lpstr>
      <vt:lpstr>Назовите писателя</vt:lpstr>
      <vt:lpstr>Александр Сергеевич Пушкин (1799 – 1837)</vt:lpstr>
      <vt:lpstr>Какие сказки написал А.С.Пушкин? Хорошо ли вы знаете эти сказки?</vt:lpstr>
      <vt:lpstr>Слайд 5</vt:lpstr>
      <vt:lpstr>Что такое сказка?</vt:lpstr>
      <vt:lpstr>Слайд 7</vt:lpstr>
      <vt:lpstr>Отличительные особенности  большинства сказок</vt:lpstr>
      <vt:lpstr>К какому виду сказок относится  «Сказка о мёртвой царевне и семи богатырях?»</vt:lpstr>
      <vt:lpstr>Особенность волшебных сказок</vt:lpstr>
      <vt:lpstr>Схема древнейшей волшебной сказки</vt:lpstr>
      <vt:lpstr>Усложнение структуры сказки</vt:lpstr>
      <vt:lpstr>Где могут начинаться волшебные сказки?</vt:lpstr>
      <vt:lpstr>Герои волшебных сказок</vt:lpstr>
      <vt:lpstr>Слайд 15</vt:lpstr>
      <vt:lpstr>Главные персонажи волшебных сказок</vt:lpstr>
      <vt:lpstr>Характерные черты волшебных сказок</vt:lpstr>
      <vt:lpstr>Словарно – лексическая работа</vt:lpstr>
      <vt:lpstr>Слайд 19</vt:lpstr>
      <vt:lpstr>Характеристика героев сказки</vt:lpstr>
      <vt:lpstr>Слайд 21</vt:lpstr>
      <vt:lpstr>Докажите, что Королевич Елисей  главный герой сказки</vt:lpstr>
      <vt:lpstr>Соколко – это волшебный помощник  или верный друг?</vt:lpstr>
      <vt:lpstr>Игра «Угадай, кто сказал?»</vt:lpstr>
      <vt:lpstr>Конкурс «Инсценировка»</vt:lpstr>
      <vt:lpstr>Слайд 26</vt:lpstr>
      <vt:lpstr>Слайд 27</vt:lpstr>
      <vt:lpstr>Особенности фольклорной сказки</vt:lpstr>
      <vt:lpstr>Особенности литературной сказки</vt:lpstr>
      <vt:lpstr>Игра «Исправь ошибку»</vt:lpstr>
      <vt:lpstr>Тест «Семь Богатырей»</vt:lpstr>
      <vt:lpstr>Определите темы героев сказки, прослушав несколько музыкальных фрагментов</vt:lpstr>
      <vt:lpstr>Вывод</vt:lpstr>
      <vt:lpstr>Рефлексивный листок</vt:lpstr>
      <vt:lpstr>Источники иллюстраций</vt:lpstr>
      <vt:lpstr>Источники иллюстраций</vt:lpstr>
      <vt:lpstr>Список использованной литературы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150</cp:revision>
  <dcterms:created xsi:type="dcterms:W3CDTF">2013-04-23T03:14:38Z</dcterms:created>
  <dcterms:modified xsi:type="dcterms:W3CDTF">2014-10-25T10:57:58Z</dcterms:modified>
</cp:coreProperties>
</file>