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shkola/raznoe/library/2017/02/06/8-klass-razdel-8-urok-1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latin typeface="Agency FB" pitchFamily="34" charset="0"/>
              </a:rPr>
              <a:t>Grammar lesson</a:t>
            </a:r>
            <a:br>
              <a:rPr lang="en-US" dirty="0" smtClean="0">
                <a:latin typeface="Agency FB" pitchFamily="34" charset="0"/>
              </a:rPr>
            </a:br>
            <a:r>
              <a:rPr lang="en-US" dirty="0" smtClean="0">
                <a:latin typeface="Agency FB" pitchFamily="34" charset="0"/>
              </a:rPr>
              <a:t>Unit 8 / lesson 2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635896" y="332656"/>
          <a:ext cx="511175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875"/>
                <a:gridCol w="25558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1. can’t  Have done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A)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Возможно сделал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could have</a:t>
                      </a:r>
                      <a:r>
                        <a:rPr lang="en-US" baseline="0" dirty="0" smtClean="0"/>
                        <a:t> done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b) </a:t>
                      </a:r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может быть, чтобы он  сделал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 Must have done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c) </a:t>
                      </a:r>
                      <a:r>
                        <a:rPr lang="ru-RU" dirty="0" smtClean="0"/>
                        <a:t>Должно быть сделал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Might have</a:t>
                      </a:r>
                      <a:r>
                        <a:rPr lang="en-US" baseline="0" dirty="0" smtClean="0"/>
                        <a:t> done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d)</a:t>
                      </a:r>
                      <a:r>
                        <a:rPr lang="ru-RU" dirty="0" smtClean="0"/>
                        <a:t> Мог бы сделать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Agency FB" pitchFamily="34" charset="0"/>
              </a:rPr>
              <a:t>Task 1.</a:t>
            </a:r>
          </a:p>
          <a:p>
            <a:r>
              <a:rPr lang="en-US" sz="2800" dirty="0" smtClean="0">
                <a:latin typeface="Agency FB" pitchFamily="34" charset="0"/>
              </a:rPr>
              <a:t>Match two columns.</a:t>
            </a:r>
          </a:p>
          <a:p>
            <a:r>
              <a:rPr lang="en-US" sz="2800" dirty="0" smtClean="0">
                <a:latin typeface="Agency FB" pitchFamily="34" charset="0"/>
              </a:rPr>
              <a:t>The answer should be like this: </a:t>
            </a:r>
            <a:r>
              <a:rPr lang="en-US" sz="2800" b="1" u="sng" dirty="0" smtClean="0">
                <a:solidFill>
                  <a:srgbClr val="00B050"/>
                </a:solidFill>
                <a:latin typeface="Agency FB" pitchFamily="34" charset="0"/>
              </a:rPr>
              <a:t>1 a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2564904"/>
            <a:ext cx="53285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 smtClean="0">
                <a:latin typeface="Agency FB" pitchFamily="34" charset="0"/>
              </a:rPr>
              <a:t>Task 2.</a:t>
            </a:r>
            <a:r>
              <a:rPr lang="en-US" sz="3200" dirty="0" smtClean="0">
                <a:latin typeface="Agency FB" pitchFamily="34" charset="0"/>
              </a:rPr>
              <a:t> translate into Russian the sentences from ex.4 of the previous lesson (</a:t>
            </a:r>
            <a:r>
              <a:rPr lang="en-US" sz="3200" dirty="0" smtClean="0">
                <a:latin typeface="Agency FB" pitchFamily="34" charset="0"/>
                <a:hlinkClick r:id="rId2"/>
              </a:rPr>
              <a:t>http://nsportal.ru/shkola/raznoe/library/2017/02/06/8-klass-razdel-8-urok-1</a:t>
            </a:r>
            <a:r>
              <a:rPr lang="en-US" sz="3200" dirty="0" smtClean="0">
                <a:latin typeface="Agency FB" pitchFamily="34" charset="0"/>
              </a:rPr>
              <a:t>)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50"/>
                </a:solidFill>
                <a:latin typeface="Agency FB" pitchFamily="34" charset="0"/>
              </a:rPr>
              <a:t>Задание для тех, кто претендует на «4», «5»</a:t>
            </a:r>
            <a:endParaRPr lang="en-US" sz="2800" dirty="0" smtClean="0">
              <a:solidFill>
                <a:srgbClr val="00B050"/>
              </a:solidFill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gency FB" pitchFamily="34" charset="0"/>
              </a:rPr>
              <a:t/>
            </a:r>
            <a:br>
              <a:rPr lang="en-US" sz="3600" dirty="0" smtClean="0">
                <a:latin typeface="Agency FB" pitchFamily="34" charset="0"/>
              </a:rPr>
            </a:br>
            <a:r>
              <a:rPr lang="en-US" sz="3600" dirty="0" smtClean="0">
                <a:latin typeface="Agency FB" pitchFamily="34" charset="0"/>
              </a:rPr>
              <a:t>Task 3. Match two parts: </a:t>
            </a:r>
            <a:br>
              <a:rPr lang="en-US" sz="3600" dirty="0" smtClean="0">
                <a:latin typeface="Agency FB" pitchFamily="34" charset="0"/>
              </a:rPr>
            </a:br>
            <a:r>
              <a:rPr lang="en-US" sz="3600" dirty="0" smtClean="0">
                <a:latin typeface="Agency FB" pitchFamily="34" charset="0"/>
              </a:rPr>
              <a:t>The </a:t>
            </a:r>
            <a:r>
              <a:rPr lang="en-US" sz="3600" dirty="0" smtClean="0">
                <a:latin typeface="Agency FB" pitchFamily="34" charset="0"/>
              </a:rPr>
              <a:t>answer should be like this: </a:t>
            </a:r>
            <a:r>
              <a:rPr lang="en-US" sz="3600" b="1" u="sng" dirty="0" smtClean="0">
                <a:solidFill>
                  <a:srgbClr val="00B050"/>
                </a:solidFill>
                <a:latin typeface="Agency FB" pitchFamily="34" charset="0"/>
              </a:rPr>
              <a:t>a 1</a:t>
            </a:r>
            <a:r>
              <a:rPr lang="en-US" sz="3600" b="1" u="sng" dirty="0" smtClean="0">
                <a:solidFill>
                  <a:srgbClr val="00B050"/>
                </a:solidFill>
              </a:rPr>
              <a:t>, …., ….</a:t>
            </a:r>
            <a:r>
              <a:rPr lang="en-US" dirty="0" smtClean="0">
                <a:latin typeface="Agency FB" pitchFamily="34" charset="0"/>
              </a:rPr>
              <a:t/>
            </a:r>
            <a:br>
              <a:rPr lang="en-US" dirty="0" smtClean="0">
                <a:latin typeface="Agency FB" pitchFamily="34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 English (column B from ex.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4d, P.112)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 Russian (from ex. 4e, p.112)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125</Words>
  <Application>Microsoft Office PowerPoint</Application>
  <PresentationFormat>Экран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Grammar lesson Unit 8 / lesson 2</vt:lpstr>
      <vt:lpstr> Task 3. Match two parts:  The answer should be like this: a 1, …., ….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lesson Unit 8 / lesson 2</dc:title>
  <dc:creator>it</dc:creator>
  <cp:lastModifiedBy>it</cp:lastModifiedBy>
  <cp:revision>4</cp:revision>
  <dcterms:created xsi:type="dcterms:W3CDTF">2017-02-08T13:26:55Z</dcterms:created>
  <dcterms:modified xsi:type="dcterms:W3CDTF">2017-02-08T14:03:12Z</dcterms:modified>
</cp:coreProperties>
</file>