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4" r:id="rId15"/>
    <p:sldId id="271" r:id="rId16"/>
    <p:sldId id="275" r:id="rId17"/>
    <p:sldId id="276" r:id="rId18"/>
    <p:sldId id="272" r:id="rId19"/>
    <p:sldId id="277" r:id="rId20"/>
    <p:sldId id="273" r:id="rId21"/>
    <p:sldId id="278" r:id="rId22"/>
    <p:sldId id="26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45_%D0%B3%D0%BE%D0%B4" TargetMode="External"/><Relationship Id="rId3" Type="http://schemas.openxmlformats.org/officeDocument/2006/relationships/hyperlink" Target="https://ru.wikipedia.org/wiki/1916_%D0%B3%D0%BE%D0%B4" TargetMode="External"/><Relationship Id="rId7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12" Type="http://schemas.openxmlformats.org/officeDocument/2006/relationships/hyperlink" Target="https://ru.wikipedia.org/wiki/%D0%A5%D0%B0%D1%80%D1%8C%D0%BA%D0%BE%D0%B2%D1%81%D0%BA%D0%B0%D1%8F_%D0%B0%D0%BA%D0%B0%D0%B4%D0%B5%D0%BC%D0%B8%D1%8F_%D0%B4%D0%B8%D0%B7%D0%B0%D0%B9%D0%BD%D0%B0_%D0%B8_%D0%B8%D1%81%D0%BA%D1%83%D1%81%D1%81%D1%82%D0%B2" TargetMode="External"/><Relationship Id="rId2" Type="http://schemas.openxmlformats.org/officeDocument/2006/relationships/hyperlink" Target="https://ru.wikipedia.org/wiki/5_%D0%BE%D0%BA%D1%82%D1%8F%D0%B1%D1%80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E%D1%80%D0%BB%D0%BE%D0%B2%D1%81%D0%BA%D0%BE%D0%B5_%D1%85%D1%83%D0%B4%D0%BE%D0%B6%D0%B5%D1%81%D1%82%D0%B2%D0%B5%D0%BD%D0%BD%D0%BE%D0%B5_%D1%83%D1%87%D0%B8%D0%BB%D0%B8%D1%89%D0%B5" TargetMode="External"/><Relationship Id="rId11" Type="http://schemas.openxmlformats.org/officeDocument/2006/relationships/hyperlink" Target="https://ru.wikipedia.org/wiki/1954_%D0%B3%D0%BE%D0%B4" TargetMode="External"/><Relationship Id="rId5" Type="http://schemas.openxmlformats.org/officeDocument/2006/relationships/hyperlink" Target="https://ru.wikipedia.org/wiki/1937_%D0%B3%D0%BE%D0%B4" TargetMode="External"/><Relationship Id="rId10" Type="http://schemas.openxmlformats.org/officeDocument/2006/relationships/hyperlink" Target="https://ru.wikipedia.org/wiki/%D0%98%D0%BE%D0%B3%D0%B0%D0%BD%D1%81%D0%BE%D0%BD,_%D0%91%D0%BE%D1%80%D0%B8%D1%81_%D0%92%D0%BB%D0%B0%D0%B4%D0%B8%D0%BC%D0%B8%D1%80%D0%BE%D0%B2%D0%B8%D1%87" TargetMode="External"/><Relationship Id="rId4" Type="http://schemas.openxmlformats.org/officeDocument/2006/relationships/hyperlink" Target="https://ru.wikipedia.org/wiki/%D0%9E%D1%80%D1%91%D0%BB_%28%D0%B3%D0%BE%D1%80%D0%BE%D0%B4%29" TargetMode="External"/><Relationship Id="rId9" Type="http://schemas.openxmlformats.org/officeDocument/2006/relationships/hyperlink" Target="https://ru.wikipedia.org/wiki/%D0%9A%D0%B8%D1%82%D0%B0%D0%B9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1%80%D0%BB%D0%BE%D0%B2%D1%81%D0%BA%D0%B8%D0%B9_%D0%B3%D0%BE%D1%81%D1%83%D0%B4%D0%B0%D1%80%D1%81%D1%82%D0%B2%D0%B5%D0%BD%D0%BD%D1%8B%D0%B9_%D1%83%D0%BD%D0%B8%D0%B2%D0%B5%D1%80%D1%81%D0%B8%D1%82%D0%B5%D1%82" TargetMode="External"/><Relationship Id="rId2" Type="http://schemas.openxmlformats.org/officeDocument/2006/relationships/hyperlink" Target="https://ru.wikipedia.org/wiki/1959_%D0%B3%D0%BE%D0%B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s://ru.wikipedia.org/wiki/1971_%D0%B3%D0%BE%D0%B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orel-story.ru/gallery/albums/userpics/10001/normal_%CA%F3%F0%ED%E0%EA%EE%E2-02.jpg"/>
          <p:cNvPicPr>
            <a:picLocks noChangeAspect="1" noChangeArrowheads="1"/>
          </p:cNvPicPr>
          <p:nvPr/>
        </p:nvPicPr>
        <p:blipFill>
          <a:blip r:embed="rId2"/>
          <a:srcRect l="4206" t="16875" r="7476" b="36250"/>
          <a:stretch>
            <a:fillRect/>
          </a:stretch>
        </p:blipFill>
        <p:spPr bwMode="auto">
          <a:xfrm>
            <a:off x="0" y="0"/>
            <a:ext cx="9144000" cy="72571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86380" y="3643314"/>
            <a:ext cx="38576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dirty="0" smtClean="0"/>
          </a:p>
          <a:p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5934670"/>
            <a:ext cx="4796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А.И. </a:t>
            </a:r>
            <a:r>
              <a:rPr lang="ru-RU" sz="54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Курнаков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www.orel-story.ru/im/painters/kurnakov-10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4143404" cy="55314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57752" y="4286256"/>
            <a:ext cx="38576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Портрет </a:t>
            </a:r>
            <a:r>
              <a:rPr lang="ru-RU" sz="2800" dirty="0" smtClean="0"/>
              <a:t>героя </a:t>
            </a:r>
            <a:r>
              <a:rPr lang="ru-RU" sz="2800" dirty="0" smtClean="0"/>
              <a:t>Социалистического Труда </a:t>
            </a:r>
            <a:r>
              <a:rPr lang="ru-RU" sz="2800" dirty="0" err="1" smtClean="0"/>
              <a:t>Ф.С.Кимайкина</a:t>
            </a:r>
            <a:r>
              <a:rPr lang="ru-RU" sz="2800" dirty="0" smtClean="0"/>
              <a:t>. 1973.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85794"/>
            <a:ext cx="77867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Но </a:t>
            </a:r>
            <a:r>
              <a:rPr lang="ru-RU" sz="2800" dirty="0" smtClean="0"/>
              <a:t>особое место в творчестве </a:t>
            </a:r>
            <a:r>
              <a:rPr lang="ru-RU" sz="2800" dirty="0" err="1" smtClean="0"/>
              <a:t>А.И.Курнакова</a:t>
            </a:r>
            <a:r>
              <a:rPr lang="ru-RU" sz="2800" dirty="0" smtClean="0"/>
              <a:t> занимают малая родина и тургеневские места, являющиеся для художника понятиями особого содержания, которые он находит в Орле, в окружающих его просторах, в его историческом прошлом, в духовном наследии и настоящей культурной жизни, в обликах и душах своих земляков. </a:t>
            </a:r>
            <a:endParaRPr lang="ru-RU" sz="2800" dirty="0" smtClean="0"/>
          </a:p>
          <a:p>
            <a:pPr algn="just"/>
            <a:r>
              <a:rPr lang="ru-RU" sz="2800" dirty="0" smtClean="0"/>
              <a:t>	</a:t>
            </a:r>
            <a:r>
              <a:rPr lang="ru-RU" sz="2800" dirty="0" smtClean="0"/>
              <a:t>Любовь </a:t>
            </a:r>
            <a:r>
              <a:rPr lang="ru-RU" sz="2800" dirty="0" smtClean="0"/>
              <a:t>к родному краю — живительный родник неиссякаемой творческой молодости Мастера, его жизнеутверждающего, воистину народного искусства.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&amp;Ncy;&amp;acy;&amp;zhcy;&amp;mcy;&amp;icy;&amp;tcy;&amp;iecy;, &amp;chcy;&amp;tcy;&amp;ocy;&amp;bcy;&amp;ycy; &amp;pcy;&amp;ocy;&amp;scy;&amp;mcy;&amp;ocy;&amp;tcy;&amp;rcy;&amp;iecy;&amp;tcy;&amp;softcy; &amp;vcy; &amp;pcy;&amp;ocy;&amp;lcy;&amp;ncy;&amp;ycy;&amp;jcy; &amp;rcy;&amp;acy;&amp;zcy;&amp;mcy;&amp;iecy;&amp;r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7167"/>
            <a:ext cx="7000924" cy="55394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57422" y="5929330"/>
            <a:ext cx="44803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Весна в Ботанике. 1956.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&amp;Ncy;&amp;acy;&amp;zhcy;&amp;mcy;&amp;icy;&amp;tcy;&amp;iecy;, &amp;chcy;&amp;tcy;&amp;ocy;&amp;bcy;&amp;ycy; &amp;pcy;&amp;ocy;&amp;scy;&amp;mcy;&amp;ocy;&amp;tcy;&amp;rcy;&amp;iecy;&amp;tcy;&amp;softcy; &amp;vcy; &amp;pcy;&amp;ocy;&amp;lcy;&amp;ncy;&amp;ycy;&amp;jcy; &amp;rcy;&amp;acy;&amp;zcy;&amp;mcy;&amp;iecy;&amp;r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620000" cy="52006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74" y="5786454"/>
            <a:ext cx="42371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Весенние ветры. 1979.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&amp;Ncy;&amp;acy;&amp;zhcy;&amp;mcy;&amp;icy;&amp;tcy;&amp;iecy;, &amp;chcy;&amp;tcy;&amp;ocy;&amp;bcy;&amp;ycy; &amp;pcy;&amp;ocy;&amp;scy;&amp;mcy;&amp;ocy;&amp;tcy;&amp;rcy;&amp;iecy;&amp;tcy;&amp;softcy; &amp;vcy; &amp;pcy;&amp;ocy;&amp;lcy;&amp;ncy;&amp;ycy;&amp;jcy; &amp;rcy;&amp;acy;&amp;zcy;&amp;mcy;&amp;iecy;&amp;r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28"/>
            <a:ext cx="6215106" cy="560913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5929330"/>
            <a:ext cx="33299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Весна идёт. 1984.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&amp;Ncy;&amp;acy;&amp;zhcy;&amp;mcy;&amp;icy;&amp;tcy;&amp;iecy;, &amp;chcy;&amp;tcy;&amp;ocy;&amp;bcy;&amp;ycy; &amp;pcy;&amp;ocy;&amp;scy;&amp;mcy;&amp;ocy;&amp;tcy;&amp;rcy;&amp;iecy;&amp;tcy;&amp;softcy; &amp;vcy; &amp;pcy;&amp;ocy;&amp;lcy;&amp;ncy;&amp;ycy;&amp;jcy; &amp;rcy;&amp;acy;&amp;zcy;&amp;mcy;&amp;iecy;&amp;r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4613734" cy="55007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55179" y="5143512"/>
            <a:ext cx="38888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Мартовские тени. 1985.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7"/>
            <a:ext cx="835824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Его </a:t>
            </a:r>
            <a:r>
              <a:rPr lang="ru-RU" sz="2800" dirty="0" smtClean="0"/>
              <a:t>знаменитое полотно </a:t>
            </a:r>
            <a:r>
              <a:rPr lang="ru-RU" sz="2800" dirty="0" smtClean="0"/>
              <a:t>«Диорама» расположено </a:t>
            </a:r>
            <a:r>
              <a:rPr lang="ru-RU" sz="2800" dirty="0" smtClean="0"/>
              <a:t>в Военно-Историческом музее Орла на улице Нормандия-Неман 1</a:t>
            </a:r>
            <a:r>
              <a:rPr lang="ru-RU" sz="2800" dirty="0" smtClean="0"/>
              <a:t>.</a:t>
            </a:r>
          </a:p>
          <a:p>
            <a:pPr algn="just"/>
            <a:r>
              <a:rPr lang="ru-RU" sz="2800" dirty="0" smtClean="0"/>
              <a:t>	 </a:t>
            </a:r>
            <a:r>
              <a:rPr lang="ru-RU" sz="2800" dirty="0" smtClean="0"/>
              <a:t>Этот музей находятся рядом с Орловским Университетом, где Андрей Ильич возглавлял созданный им Художественно-графический факультет, (знаменитый Орловский </a:t>
            </a:r>
            <a:r>
              <a:rPr lang="ru-RU" sz="2800" dirty="0" err="1" smtClean="0"/>
              <a:t>ХудГраф</a:t>
            </a:r>
            <a:r>
              <a:rPr lang="ru-RU" sz="2800" dirty="0" smtClean="0"/>
              <a:t>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9394" name="Picture 2" descr="http://i.allday.ru/17/4e/9c/1343109231_full_1024x3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643314"/>
            <a:ext cx="8072462" cy="2916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i.allday.ru/5e/16/d9/thumbs/1343109105_skanirovanie0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4762500" cy="3419475"/>
          </a:xfrm>
          <a:prstGeom prst="rect">
            <a:avLst/>
          </a:prstGeom>
          <a:noFill/>
        </p:spPr>
      </p:pic>
      <p:pic>
        <p:nvPicPr>
          <p:cNvPr id="58372" name="Picture 4" descr="http://i4.fastpic.ru/big/2010/0518/a1/f5c15187eec16160c9b425d9e2257a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143248"/>
            <a:ext cx="5008060" cy="338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50112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Андрея </a:t>
            </a:r>
            <a:r>
              <a:rPr lang="ru-RU" sz="2000" dirty="0" err="1" smtClean="0"/>
              <a:t>Курнакова</a:t>
            </a:r>
            <a:r>
              <a:rPr lang="ru-RU" sz="2000" dirty="0" smtClean="0"/>
              <a:t> знают не только на Родине. Его картины выставлены в музеях Чехии, Франции, Германии и других городах зарубежья. Говорят, что единственное, что может направить нас к благородным мыслям и поступкам, - это пример великих и нравственно чистых личностей. А таким человеком и был Андрей Ильич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1986" name="Picture 2" descr="&amp;Vcy; &amp;Ocy;&amp;rcy;&amp;lcy;&amp;iecy; &amp;pcy;&amp;rcy;&amp;ocy;&amp;shcy;&amp;iocy;&amp;lcy; &amp;vcy;&amp;iecy;&amp;chcy;&amp;iecy;&amp;rcy; &amp;pcy;&amp;acy;&amp;mcy;&amp;yacy;&amp;tcy;&amp;icy; &amp;Ncy;&amp;acy;&amp;rcy;&amp;ocy;&amp;dcy;&amp;ncy;&amp;ocy;&amp;gcy;&amp;ocy; &amp;khcy;&amp;ucy;&amp;dcy;&amp;ocy;&amp;zhcy;&amp;ncy;&amp;icy;&amp;kcy;&amp;acy; &amp;Scy;&amp;Scy;&amp;Scy;&amp;Rcy; &amp;Acy;.&amp;Icy; &amp;Kcy;&amp;ucy;&amp;rcy;&amp;ncy;&amp;acy;&amp;kcy;&amp;ocy;&amp;vcy;&amp;acy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71646"/>
            <a:ext cx="6000792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5"/>
            <a:ext cx="807249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000" dirty="0" smtClean="0"/>
              <a:t>6 мая 2011 прошла церемонии </a:t>
            </a:r>
            <a:r>
              <a:rPr lang="ru-RU" sz="2000" dirty="0" smtClean="0"/>
              <a:t>открытия мемориальной доски участника Великой Отечественной войны, народного художника СССР, лауреата </a:t>
            </a:r>
            <a:r>
              <a:rPr lang="ru-RU" sz="2000" dirty="0" smtClean="0"/>
              <a:t>Государственной </a:t>
            </a:r>
            <a:r>
              <a:rPr lang="ru-RU" sz="2000" dirty="0" smtClean="0"/>
              <a:t>премии РСФСР им. И.Е. Репина, профессора, Почетного гражданина города Орла А.И. </a:t>
            </a:r>
            <a:r>
              <a:rPr lang="ru-RU" sz="2000" dirty="0" err="1" smtClean="0"/>
              <a:t>Курнакова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 algn="just"/>
            <a:r>
              <a:rPr lang="ru-RU" sz="2000" dirty="0" smtClean="0"/>
              <a:t>	</a:t>
            </a:r>
            <a:r>
              <a:rPr lang="ru-RU" sz="2000" dirty="0" smtClean="0"/>
              <a:t> </a:t>
            </a:r>
            <a:r>
              <a:rPr lang="ru-RU" sz="2000" dirty="0" smtClean="0"/>
              <a:t>Мемориальная доска установлена на здании Орловского государственного университета, где долгие годы преподавал А.И. </a:t>
            </a:r>
            <a:r>
              <a:rPr lang="ru-RU" sz="2000" dirty="0" err="1" smtClean="0"/>
              <a:t>Курнаков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60418" name="Picture 2" descr="http://www.infoorel.ru/user_foto/news/85b62a3165e3b886b664a92ad550bdd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071810"/>
            <a:ext cx="4929222" cy="3542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85720" y="428604"/>
            <a:ext cx="857256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	А. И. </a:t>
            </a:r>
            <a:r>
              <a:rPr kumimoji="0" lang="ru-RU" sz="2800" i="0" strike="noStrike" cap="none" normalizeH="0" baseline="0" dirty="0" err="1" smtClean="0">
                <a:ln>
                  <a:noFill/>
                </a:ln>
                <a:effectLst/>
                <a:cs typeface="Arial" charset="0"/>
              </a:rPr>
              <a:t>Курнаков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 родился 22 сентября (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  <a:hlinkClick r:id="rId2" tooltip="5 октября"/>
              </a:rPr>
              <a:t>5 октября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) 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  <a:hlinkClick r:id="rId3" tooltip="1916 год"/>
              </a:rPr>
              <a:t>1916 года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 в 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  <a:hlinkClick r:id="rId4" tooltip="Орёл (город)"/>
              </a:rPr>
              <a:t>Орле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 в рабочей семье.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cs typeface="Arial" charset="0"/>
              </a:rPr>
              <a:t>	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После окончания в 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  <a:hlinkClick r:id="rId5" tooltip="1937 год"/>
              </a:rPr>
              <a:t>1937 году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 с отличием 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  <a:hlinkClick r:id="rId6" tooltip="Орловское художественное училище"/>
              </a:rPr>
              <a:t>Орловского художественного училища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 работал в областной молодежной газете.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	Участник 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  <a:hlinkClick r:id="rId7" tooltip="Великая Отечественная война"/>
              </a:rPr>
              <a:t>Великой Отечественной войны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. Боевой путь завершил в 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  <a:hlinkClick r:id="rId8" tooltip="1945 год"/>
              </a:rPr>
              <a:t>1945 году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 у границы с 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  <a:hlinkClick r:id="rId9" tooltip="Китай"/>
              </a:rPr>
              <a:t>Китаем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	После войны, в 1947—1949 годах учился в Московской студии повышения профессионального мастерства у живописца 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  <a:hlinkClick r:id="rId10" tooltip="Иогансон, Борис Владимирович"/>
              </a:rPr>
              <a:t>Б. В. Иогансона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, в 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  <a:hlinkClick r:id="rId11" tooltip="1954 год"/>
              </a:rPr>
              <a:t>1954 году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 окончил 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  <a:hlinkClick r:id="rId12" tooltip="Харьковская академия дизайна и искусств"/>
              </a:rPr>
              <a:t>Харьковский художественный институт</a:t>
            </a: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.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strike="noStrike" cap="none" normalizeH="0" baseline="0" dirty="0" smtClean="0">
                <a:ln>
                  <a:noFill/>
                </a:ln>
                <a:effectLst/>
                <a:cs typeface="Arial" charset="0"/>
              </a:rPr>
              <a:t>	Дипломная работа «Оружие нашли» демонстрировалась на Всесоюзной выставке в Москве.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1945.cbsorel.ru/ris/kur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8501122" cy="5488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5724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Филиал БУКОО «ОМИИ» мемориальная мастерская народного художника СССР А.И. </a:t>
            </a:r>
            <a:r>
              <a:rPr lang="ru-RU" sz="2000" b="1" dirty="0" err="1" smtClean="0"/>
              <a:t>Курнакова</a:t>
            </a:r>
            <a:r>
              <a:rPr lang="ru-RU" sz="2000" dirty="0" smtClean="0"/>
              <a:t> основана в сентябре 2010 года в здании творческой мастерской А.И. </a:t>
            </a:r>
            <a:r>
              <a:rPr lang="ru-RU" sz="2000" dirty="0" err="1" smtClean="0"/>
              <a:t>Курнакова</a:t>
            </a:r>
            <a:r>
              <a:rPr lang="ru-RU" sz="2000" dirty="0" smtClean="0"/>
              <a:t>. Здание мастерской представляет собой купеческий особняк конца XIX – начала XX вв. Является памятником архитектуры и градостроительства, объектом культурного наследия регионального значения. Общая площадь – 412,7 кв. м. Экспозиционная площадь – 381,5 кв. м.</a:t>
            </a:r>
            <a:endParaRPr lang="ru-RU" sz="2000" dirty="0"/>
          </a:p>
        </p:txBody>
      </p:sp>
      <p:pic>
        <p:nvPicPr>
          <p:cNvPr id="61442" name="Picture 2" descr="CLICK_TO_ENLARGE fas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61444" name="Picture 4" descr="CLICK_TO_ENLARGE fas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61446" name="Picture 6" descr="http://orel.bezformata.ru/content/image810362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714620"/>
            <a:ext cx="5000660" cy="3750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2" y="571480"/>
            <a:ext cx="42862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«Человек </a:t>
            </a:r>
            <a:r>
              <a:rPr lang="ru-RU" sz="2000" dirty="0" smtClean="0"/>
              <a:t>может сделать очень много и без большого труда. Только не ленись. Что завистников порождает? Леность. Господь Бог всем дает одинаково и сил, и идей. А вот реализовать те идеи, которым решил посвятить жизнь, человек должен сам. И если не сумел – то появляется богема, водка, зависть. Репин говорил, что талант – это на 95 процентов трудолюбие, умение реализовать свои способности. Вы думаете, я очень талантливый человек? Нет. Я обыкновенный художник Но я очень люблю свое дело. Очень люблю живопись. Это для меня все. Отними – умру </a:t>
            </a:r>
            <a:r>
              <a:rPr lang="ru-RU" sz="2000" dirty="0" smtClean="0"/>
              <a:t>сразу».</a:t>
            </a:r>
            <a:endParaRPr lang="ru-RU" sz="2000" dirty="0"/>
          </a:p>
        </p:txBody>
      </p:sp>
      <p:pic>
        <p:nvPicPr>
          <p:cNvPr id="54274" name="Picture 2" descr="http://cs627629.vk.me/v627629949/1b6cb/vzCeZP2YP4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3848100" cy="5753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orel-story.ru/gallery/albums/userpics/10001/normal_01-%C0%E2%F2%EE%EF%EE%F0%F2%F0%E5%F2_19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3677614" cy="62865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29124" y="5429264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Автопортрет.1985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858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С </a:t>
            </a:r>
            <a:r>
              <a:rPr lang="ru-RU" sz="2400" dirty="0" smtClean="0">
                <a:hlinkClick r:id="rId2" tooltip="1959 год"/>
              </a:rPr>
              <a:t>1959 года</a:t>
            </a:r>
            <a:r>
              <a:rPr lang="ru-RU" sz="2400" dirty="0" smtClean="0"/>
              <a:t> преподавал на художественно-графическом факультете </a:t>
            </a:r>
            <a:r>
              <a:rPr lang="ru-RU" sz="2400" dirty="0" smtClean="0">
                <a:hlinkClick r:id="rId3" tooltip="Орловский государственный университет"/>
              </a:rPr>
              <a:t>Орловского педагогического института</a:t>
            </a:r>
            <a:r>
              <a:rPr lang="ru-RU" sz="2400" dirty="0" smtClean="0"/>
              <a:t>, руководил кафедрой изобразительного искусства, с </a:t>
            </a:r>
            <a:r>
              <a:rPr lang="ru-RU" sz="2400" dirty="0" smtClean="0">
                <a:hlinkClick r:id="rId4" tooltip="1971 год"/>
              </a:rPr>
              <a:t>1971 года</a:t>
            </a:r>
            <a:r>
              <a:rPr lang="ru-RU" sz="2400" dirty="0" smtClean="0"/>
              <a:t> профессор.</a:t>
            </a:r>
            <a:endParaRPr lang="ru-RU" sz="2400" dirty="0"/>
          </a:p>
        </p:txBody>
      </p:sp>
      <p:pic>
        <p:nvPicPr>
          <p:cNvPr id="55298" name="Picture 2" descr="http://skorbim.com/usr/foto/475_1.jpg"/>
          <p:cNvPicPr>
            <a:picLocks noChangeAspect="1" noChangeArrowheads="1"/>
          </p:cNvPicPr>
          <p:nvPr/>
        </p:nvPicPr>
        <p:blipFill>
          <a:blip r:embed="rId5"/>
          <a:srcRect l="23592" r="21771"/>
          <a:stretch>
            <a:fillRect/>
          </a:stretch>
        </p:blipFill>
        <p:spPr bwMode="auto">
          <a:xfrm>
            <a:off x="2857488" y="1785926"/>
            <a:ext cx="3143272" cy="4314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78581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	</a:t>
            </a:r>
          </a:p>
          <a:p>
            <a:pPr algn="just"/>
            <a:r>
              <a:rPr lang="ru-RU" sz="3200" dirty="0" smtClean="0"/>
              <a:t>	</a:t>
            </a:r>
            <a:r>
              <a:rPr lang="ru-RU" sz="3200" dirty="0" smtClean="0"/>
              <a:t>Высокие </a:t>
            </a:r>
            <a:r>
              <a:rPr lang="ru-RU" sz="3200" dirty="0" smtClean="0"/>
              <a:t>традиции отечественной пейзажной живописи и искусства жанрового портрета стали тем творческим кредо художника, которое и принесло ему широкую известность и признание. </a:t>
            </a:r>
          </a:p>
          <a:p>
            <a:pPr algn="just"/>
            <a:r>
              <a:rPr lang="ru-RU" sz="3200" dirty="0" smtClean="0"/>
              <a:t>	Его </a:t>
            </a:r>
            <a:r>
              <a:rPr lang="ru-RU" sz="3200" dirty="0" smtClean="0"/>
              <a:t>многолетнюю работу в исторической и жанровой картине, портретной живописи и пейзаже можно кратко назвать повестью о ратном подвиге, о людях труда, о богатом мире чувств человека, о природных красотах России.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www.orel-story.ru/im/painters/kurnakov-02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5072098" cy="61625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43636" y="5643578"/>
            <a:ext cx="22055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Диалог. 1984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www.orel-story.ru/im/painters/kurnakov-03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4474982" cy="59293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628" y="5429264"/>
            <a:ext cx="44737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Пастух А.И. Макаров. </a:t>
            </a:r>
            <a:endParaRPr lang="ru-RU" sz="2800" dirty="0" smtClean="0"/>
          </a:p>
          <a:p>
            <a:pPr algn="ctr"/>
            <a:r>
              <a:rPr lang="ru-RU" sz="2800" dirty="0" smtClean="0"/>
              <a:t>1986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www.orel-story.ru/im/painters/kurnakov-04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572032" cy="5715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628" y="4357694"/>
            <a:ext cx="41433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Портрет заслуженного врача </a:t>
            </a:r>
            <a:endParaRPr lang="ru-RU" sz="2800" dirty="0" smtClean="0"/>
          </a:p>
          <a:p>
            <a:pPr algn="ctr"/>
            <a:r>
              <a:rPr lang="ru-RU" sz="2800" dirty="0" smtClean="0"/>
              <a:t>РСФСР </a:t>
            </a:r>
            <a:r>
              <a:rPr lang="ru-RU" sz="2800" dirty="0" smtClean="0"/>
              <a:t>М.В.Василевского. 1962.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http://www.orel-story.ru/im/painters/kurnakov-08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4286280" cy="60436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29190" y="5715016"/>
            <a:ext cx="34219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dirty="0" smtClean="0"/>
              <a:t>Розы и фрукты. 1990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125</TotalTime>
  <Words>236</Words>
  <PresentationFormat>Экран (4:3)</PresentationFormat>
  <Paragraphs>31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Юрий</cp:lastModifiedBy>
  <cp:revision>14</cp:revision>
  <dcterms:created xsi:type="dcterms:W3CDTF">2016-03-21T08:42:57Z</dcterms:created>
  <dcterms:modified xsi:type="dcterms:W3CDTF">2016-03-21T10:59:30Z</dcterms:modified>
</cp:coreProperties>
</file>