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79" r:id="rId11"/>
    <p:sldId id="264" r:id="rId12"/>
    <p:sldId id="281" r:id="rId13"/>
    <p:sldId id="282" r:id="rId14"/>
    <p:sldId id="267" r:id="rId15"/>
    <p:sldId id="268" r:id="rId16"/>
    <p:sldId id="269" r:id="rId17"/>
    <p:sldId id="270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614DFF-6ECC-49C5-BA5C-A4CB78C90F8B}" type="doc">
      <dgm:prSet loTypeId="urn:microsoft.com/office/officeart/2005/8/layout/radial3" loCatId="relationship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3C728991-AD3F-473B-9A0E-38D234675506}">
      <dgm:prSet phldrT="[Текст]"/>
      <dgm:spPr>
        <a:solidFill>
          <a:srgbClr val="0066FF">
            <a:alpha val="50000"/>
          </a:srgbClr>
        </a:solidFill>
      </dgm:spPr>
      <dgm:t>
        <a:bodyPr/>
        <a:lstStyle/>
        <a:p>
          <a:r>
            <a:rPr lang="ru-RU" i="1" dirty="0" smtClean="0">
              <a:solidFill>
                <a:srgbClr val="FF0000"/>
              </a:solidFill>
            </a:rPr>
            <a:t>самый</a:t>
          </a:r>
          <a:endParaRPr lang="ru-RU" i="1" dirty="0">
            <a:solidFill>
              <a:srgbClr val="FF0000"/>
            </a:solidFill>
          </a:endParaRPr>
        </a:p>
      </dgm:t>
    </dgm:pt>
    <dgm:pt modelId="{9E662B62-A6F1-421C-8679-2299391DDEE6}" type="parTrans" cxnId="{5C13BDCC-38E4-4C63-A6BA-B60EF07248C9}">
      <dgm:prSet/>
      <dgm:spPr/>
      <dgm:t>
        <a:bodyPr/>
        <a:lstStyle/>
        <a:p>
          <a:endParaRPr lang="ru-RU"/>
        </a:p>
      </dgm:t>
    </dgm:pt>
    <dgm:pt modelId="{15BE63B1-8B15-4016-B54A-B051D244CA50}" type="sibTrans" cxnId="{5C13BDCC-38E4-4C63-A6BA-B60EF07248C9}">
      <dgm:prSet/>
      <dgm:spPr/>
      <dgm:t>
        <a:bodyPr/>
        <a:lstStyle/>
        <a:p>
          <a:endParaRPr lang="ru-RU"/>
        </a:p>
      </dgm:t>
    </dgm:pt>
    <dgm:pt modelId="{7294773D-95FF-4DD8-82B2-E5449D6F7476}">
      <dgm:prSet phldrT="[Текст]" custT="1"/>
      <dgm:spPr>
        <a:solidFill>
          <a:srgbClr val="FFFF00">
            <a:alpha val="56000"/>
          </a:srgbClr>
        </a:solidFill>
      </dgm:spPr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лёгкий ранец</a:t>
          </a:r>
        </a:p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400 г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6E016D-2C39-40D8-84E8-D44877DC794D}" type="parTrans" cxnId="{D0472778-BFDE-4E31-B510-4B1FD816E5B7}">
      <dgm:prSet/>
      <dgm:spPr/>
      <dgm:t>
        <a:bodyPr/>
        <a:lstStyle/>
        <a:p>
          <a:endParaRPr lang="ru-RU"/>
        </a:p>
      </dgm:t>
    </dgm:pt>
    <dgm:pt modelId="{C54ED6EE-B75F-4231-B0E9-D178E4072F4D}" type="sibTrans" cxnId="{D0472778-BFDE-4E31-B510-4B1FD816E5B7}">
      <dgm:prSet/>
      <dgm:spPr/>
      <dgm:t>
        <a:bodyPr/>
        <a:lstStyle/>
        <a:p>
          <a:endParaRPr lang="ru-RU"/>
        </a:p>
      </dgm:t>
    </dgm:pt>
    <dgm:pt modelId="{1C6C4719-8134-46E8-A584-9280BE7A7E30}">
      <dgm:prSet phldrT="[Текст]"/>
      <dgm:spPr>
        <a:solidFill>
          <a:schemeClr val="accent5">
            <a:lumMod val="75000"/>
            <a:alpha val="62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тяжёлый ранец  - 1100 г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EC4702-15BC-46EE-84A1-F56DA01C85AC}" type="parTrans" cxnId="{5D8DC9BD-1B1A-46B4-B5C1-0B0773509287}">
      <dgm:prSet/>
      <dgm:spPr/>
      <dgm:t>
        <a:bodyPr/>
        <a:lstStyle/>
        <a:p>
          <a:endParaRPr lang="ru-RU"/>
        </a:p>
      </dgm:t>
    </dgm:pt>
    <dgm:pt modelId="{1E2FECCF-CDFC-4C50-BA41-EAD58C1A8980}" type="sibTrans" cxnId="{5D8DC9BD-1B1A-46B4-B5C1-0B0773509287}">
      <dgm:prSet/>
      <dgm:spPr/>
      <dgm:t>
        <a:bodyPr/>
        <a:lstStyle/>
        <a:p>
          <a:endParaRPr lang="ru-RU"/>
        </a:p>
      </dgm:t>
    </dgm:pt>
    <dgm:pt modelId="{5FF24FB6-3563-4F70-8719-94DCFB44F2D8}">
      <dgm:prSet phldrT="[Текст]"/>
      <dgm:spPr/>
      <dgm:t>
        <a:bodyPr/>
        <a:lstStyle/>
        <a:p>
          <a:endParaRPr lang="ru-RU" i="1" dirty="0">
            <a:solidFill>
              <a:srgbClr val="C00000"/>
            </a:solidFill>
          </a:endParaRPr>
        </a:p>
      </dgm:t>
    </dgm:pt>
    <dgm:pt modelId="{19E74A39-6E90-444B-AACB-88995059B274}" type="parTrans" cxnId="{4E1CCD80-00AB-42DB-A81C-1814E0055600}">
      <dgm:prSet/>
      <dgm:spPr/>
      <dgm:t>
        <a:bodyPr/>
        <a:lstStyle/>
        <a:p>
          <a:endParaRPr lang="ru-RU"/>
        </a:p>
      </dgm:t>
    </dgm:pt>
    <dgm:pt modelId="{F58F1C7B-E866-4CDE-8B5C-155FBBCB31B9}" type="sibTrans" cxnId="{4E1CCD80-00AB-42DB-A81C-1814E0055600}">
      <dgm:prSet/>
      <dgm:spPr/>
      <dgm:t>
        <a:bodyPr/>
        <a:lstStyle/>
        <a:p>
          <a:endParaRPr lang="ru-RU"/>
        </a:p>
      </dgm:t>
    </dgm:pt>
    <dgm:pt modelId="{9922114F-CB82-4A12-85F5-75F86D9EA34A}">
      <dgm:prSet/>
      <dgm:spPr>
        <a:solidFill>
          <a:srgbClr val="92D050">
            <a:alpha val="80000"/>
          </a:srgbClr>
        </a:solidFill>
      </dgm:spPr>
      <dgm:t>
        <a:bodyPr/>
        <a:lstStyle/>
        <a:p>
          <a:endParaRPr lang="ru-RU"/>
        </a:p>
      </dgm:t>
    </dgm:pt>
    <dgm:pt modelId="{9C470606-7719-4AC5-90CD-C7C2F42553FD}" type="parTrans" cxnId="{E26017E1-840A-429E-8CB9-D8395FF2619C}">
      <dgm:prSet/>
      <dgm:spPr/>
      <dgm:t>
        <a:bodyPr/>
        <a:lstStyle/>
        <a:p>
          <a:endParaRPr lang="ru-RU"/>
        </a:p>
      </dgm:t>
    </dgm:pt>
    <dgm:pt modelId="{83E2BEC1-141E-4AAF-9F96-B50EF3D505FA}" type="sibTrans" cxnId="{E26017E1-840A-429E-8CB9-D8395FF2619C}">
      <dgm:prSet/>
      <dgm:spPr/>
      <dgm:t>
        <a:bodyPr/>
        <a:lstStyle/>
        <a:p>
          <a:endParaRPr lang="ru-RU"/>
        </a:p>
      </dgm:t>
    </dgm:pt>
    <dgm:pt modelId="{162ECECA-6D0A-4082-8BC4-FC15CDCD0EFB}" type="pres">
      <dgm:prSet presAssocID="{0F614DFF-6ECC-49C5-BA5C-A4CB78C90F8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81DE48-C44B-44ED-880F-DE3E2D502529}" type="pres">
      <dgm:prSet presAssocID="{0F614DFF-6ECC-49C5-BA5C-A4CB78C90F8B}" presName="radial" presStyleCnt="0">
        <dgm:presLayoutVars>
          <dgm:animLvl val="ctr"/>
        </dgm:presLayoutVars>
      </dgm:prSet>
      <dgm:spPr/>
    </dgm:pt>
    <dgm:pt modelId="{4E0B35BC-6B4A-4EC5-926D-B10F55D66021}" type="pres">
      <dgm:prSet presAssocID="{3C728991-AD3F-473B-9A0E-38D234675506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6C8FEF0E-67FD-4743-8E50-5E8ED7E9018E}" type="pres">
      <dgm:prSet presAssocID="{7294773D-95FF-4DD8-82B2-E5449D6F7476}" presName="node" presStyleLbl="vennNode1" presStyleIdx="1" presStyleCnt="5" custScaleX="145770" custScaleY="1261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916152-E038-4141-973F-CE4ED5E1ADC7}" type="pres">
      <dgm:prSet presAssocID="{1C6C4719-8134-46E8-A584-9280BE7A7E30}" presName="node" presStyleLbl="vennNode1" presStyleIdx="2" presStyleCnt="5" custScaleX="138273" custScaleY="132438" custRadScaleRad="113424" custRadScaleInc="3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7C5AC7-E6CE-4556-A8A7-B20FA3D56F59}" type="pres">
      <dgm:prSet presAssocID="{5FF24FB6-3563-4F70-8719-94DCFB44F2D8}" presName="node" presStyleLbl="vennNode1" presStyleIdx="3" presStyleCnt="5" custScaleX="163294" custScaleY="134974" custRadScaleRad="108357" custRadScaleInc="8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8B044C-E46C-4875-B377-5721BA0B9089}" type="pres">
      <dgm:prSet presAssocID="{9922114F-CB82-4A12-85F5-75F86D9EA34A}" presName="node" presStyleLbl="vennNode1" presStyleIdx="4" presStyleCnt="5" custScaleX="172415" custScaleY="172885" custRadScaleRad="116649" custRadScaleInc="-31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5EB4BE-1677-4BCE-9111-702C27FB770D}" type="presOf" srcId="{0F614DFF-6ECC-49C5-BA5C-A4CB78C90F8B}" destId="{162ECECA-6D0A-4082-8BC4-FC15CDCD0EFB}" srcOrd="0" destOrd="0" presId="urn:microsoft.com/office/officeart/2005/8/layout/radial3"/>
    <dgm:cxn modelId="{E26017E1-840A-429E-8CB9-D8395FF2619C}" srcId="{3C728991-AD3F-473B-9A0E-38D234675506}" destId="{9922114F-CB82-4A12-85F5-75F86D9EA34A}" srcOrd="3" destOrd="0" parTransId="{9C470606-7719-4AC5-90CD-C7C2F42553FD}" sibTransId="{83E2BEC1-141E-4AAF-9F96-B50EF3D505FA}"/>
    <dgm:cxn modelId="{EF4D6A3D-35E9-4303-B42E-ABC6CCDC827E}" type="presOf" srcId="{1C6C4719-8134-46E8-A584-9280BE7A7E30}" destId="{8A916152-E038-4141-973F-CE4ED5E1ADC7}" srcOrd="0" destOrd="0" presId="urn:microsoft.com/office/officeart/2005/8/layout/radial3"/>
    <dgm:cxn modelId="{EB078F7F-6DD3-441E-BEBF-C7960E249C8C}" type="presOf" srcId="{3C728991-AD3F-473B-9A0E-38D234675506}" destId="{4E0B35BC-6B4A-4EC5-926D-B10F55D66021}" srcOrd="0" destOrd="0" presId="urn:microsoft.com/office/officeart/2005/8/layout/radial3"/>
    <dgm:cxn modelId="{80962730-6813-408D-B1DB-4E98C74B9E8B}" type="presOf" srcId="{5FF24FB6-3563-4F70-8719-94DCFB44F2D8}" destId="{527C5AC7-E6CE-4556-A8A7-B20FA3D56F59}" srcOrd="0" destOrd="0" presId="urn:microsoft.com/office/officeart/2005/8/layout/radial3"/>
    <dgm:cxn modelId="{4E1CCD80-00AB-42DB-A81C-1814E0055600}" srcId="{3C728991-AD3F-473B-9A0E-38D234675506}" destId="{5FF24FB6-3563-4F70-8719-94DCFB44F2D8}" srcOrd="2" destOrd="0" parTransId="{19E74A39-6E90-444B-AACB-88995059B274}" sibTransId="{F58F1C7B-E866-4CDE-8B5C-155FBBCB31B9}"/>
    <dgm:cxn modelId="{3DABBDF8-965B-4803-8BC8-55F6FD967457}" type="presOf" srcId="{9922114F-CB82-4A12-85F5-75F86D9EA34A}" destId="{B78B044C-E46C-4875-B377-5721BA0B9089}" srcOrd="0" destOrd="0" presId="urn:microsoft.com/office/officeart/2005/8/layout/radial3"/>
    <dgm:cxn modelId="{5C13BDCC-38E4-4C63-A6BA-B60EF07248C9}" srcId="{0F614DFF-6ECC-49C5-BA5C-A4CB78C90F8B}" destId="{3C728991-AD3F-473B-9A0E-38D234675506}" srcOrd="0" destOrd="0" parTransId="{9E662B62-A6F1-421C-8679-2299391DDEE6}" sibTransId="{15BE63B1-8B15-4016-B54A-B051D244CA50}"/>
    <dgm:cxn modelId="{5D8DC9BD-1B1A-46B4-B5C1-0B0773509287}" srcId="{3C728991-AD3F-473B-9A0E-38D234675506}" destId="{1C6C4719-8134-46E8-A584-9280BE7A7E30}" srcOrd="1" destOrd="0" parTransId="{76EC4702-15BC-46EE-84A1-F56DA01C85AC}" sibTransId="{1E2FECCF-CDFC-4C50-BA41-EAD58C1A8980}"/>
    <dgm:cxn modelId="{D0472778-BFDE-4E31-B510-4B1FD816E5B7}" srcId="{3C728991-AD3F-473B-9A0E-38D234675506}" destId="{7294773D-95FF-4DD8-82B2-E5449D6F7476}" srcOrd="0" destOrd="0" parTransId="{856E016D-2C39-40D8-84E8-D44877DC794D}" sibTransId="{C54ED6EE-B75F-4231-B0E9-D178E4072F4D}"/>
    <dgm:cxn modelId="{EEF04DBE-CE38-4CF2-9CDA-41A7C2DFF35C}" type="presOf" srcId="{7294773D-95FF-4DD8-82B2-E5449D6F7476}" destId="{6C8FEF0E-67FD-4743-8E50-5E8ED7E9018E}" srcOrd="0" destOrd="0" presId="urn:microsoft.com/office/officeart/2005/8/layout/radial3"/>
    <dgm:cxn modelId="{5D1D9593-654E-46F2-B44F-553B3682F0A2}" type="presParOf" srcId="{162ECECA-6D0A-4082-8BC4-FC15CDCD0EFB}" destId="{CD81DE48-C44B-44ED-880F-DE3E2D502529}" srcOrd="0" destOrd="0" presId="urn:microsoft.com/office/officeart/2005/8/layout/radial3"/>
    <dgm:cxn modelId="{025A1685-F383-4D09-A88A-1812D7846790}" type="presParOf" srcId="{CD81DE48-C44B-44ED-880F-DE3E2D502529}" destId="{4E0B35BC-6B4A-4EC5-926D-B10F55D66021}" srcOrd="0" destOrd="0" presId="urn:microsoft.com/office/officeart/2005/8/layout/radial3"/>
    <dgm:cxn modelId="{38A34BFA-C27C-4285-A0A5-0386ED85D451}" type="presParOf" srcId="{CD81DE48-C44B-44ED-880F-DE3E2D502529}" destId="{6C8FEF0E-67FD-4743-8E50-5E8ED7E9018E}" srcOrd="1" destOrd="0" presId="urn:microsoft.com/office/officeart/2005/8/layout/radial3"/>
    <dgm:cxn modelId="{46B05A3B-479B-4208-B18C-138622DBFBCA}" type="presParOf" srcId="{CD81DE48-C44B-44ED-880F-DE3E2D502529}" destId="{8A916152-E038-4141-973F-CE4ED5E1ADC7}" srcOrd="2" destOrd="0" presId="urn:microsoft.com/office/officeart/2005/8/layout/radial3"/>
    <dgm:cxn modelId="{A0FB861F-E2E4-4357-8575-F4FCF285BA51}" type="presParOf" srcId="{CD81DE48-C44B-44ED-880F-DE3E2D502529}" destId="{527C5AC7-E6CE-4556-A8A7-B20FA3D56F59}" srcOrd="3" destOrd="0" presId="urn:microsoft.com/office/officeart/2005/8/layout/radial3"/>
    <dgm:cxn modelId="{37562682-CD72-4FB0-8310-205D8E1A2C39}" type="presParOf" srcId="{CD81DE48-C44B-44ED-880F-DE3E2D502529}" destId="{B78B044C-E46C-4875-B377-5721BA0B9089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0B35BC-6B4A-4EC5-926D-B10F55D66021}">
      <dsp:nvSpPr>
        <dsp:cNvPr id="0" name=""/>
        <dsp:cNvSpPr/>
      </dsp:nvSpPr>
      <dsp:spPr>
        <a:xfrm>
          <a:off x="2111291" y="1175692"/>
          <a:ext cx="3011558" cy="3011558"/>
        </a:xfrm>
        <a:prstGeom prst="ellipse">
          <a:avLst/>
        </a:prstGeom>
        <a:solidFill>
          <a:srgbClr val="0066FF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i="1" kern="1200" dirty="0" smtClean="0">
              <a:solidFill>
                <a:srgbClr val="FF0000"/>
              </a:solidFill>
            </a:rPr>
            <a:t>самый</a:t>
          </a:r>
          <a:endParaRPr lang="ru-RU" sz="5300" i="1" kern="1200" dirty="0">
            <a:solidFill>
              <a:srgbClr val="FF0000"/>
            </a:solidFill>
          </a:endParaRPr>
        </a:p>
      </dsp:txBody>
      <dsp:txXfrm>
        <a:off x="2552323" y="1616724"/>
        <a:ext cx="2129494" cy="2129494"/>
      </dsp:txXfrm>
    </dsp:sp>
    <dsp:sp modelId="{6C8FEF0E-67FD-4743-8E50-5E8ED7E9018E}">
      <dsp:nvSpPr>
        <dsp:cNvPr id="0" name=""/>
        <dsp:cNvSpPr/>
      </dsp:nvSpPr>
      <dsp:spPr>
        <a:xfrm>
          <a:off x="2519583" y="-229605"/>
          <a:ext cx="2194974" cy="1899721"/>
        </a:xfrm>
        <a:prstGeom prst="ellipse">
          <a:avLst/>
        </a:prstGeom>
        <a:solidFill>
          <a:srgbClr val="FFFF00">
            <a:alpha val="56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лёгкий ранец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400 г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41030" y="48603"/>
        <a:ext cx="1552080" cy="1343305"/>
      </dsp:txXfrm>
    </dsp:sp>
    <dsp:sp modelId="{8A916152-E038-4141-973F-CE4ED5E1ADC7}">
      <dsp:nvSpPr>
        <dsp:cNvPr id="0" name=""/>
        <dsp:cNvSpPr/>
      </dsp:nvSpPr>
      <dsp:spPr>
        <a:xfrm>
          <a:off x="4797979" y="1790613"/>
          <a:ext cx="2082085" cy="1994223"/>
        </a:xfrm>
        <a:prstGeom prst="ellipse">
          <a:avLst/>
        </a:prstGeom>
        <a:solidFill>
          <a:schemeClr val="accent5">
            <a:lumMod val="75000"/>
            <a:alpha val="6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тяжёлый ранец  - 1100 г</a:t>
          </a:r>
          <a:endParaRPr lang="ru-RU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02893" y="2082660"/>
        <a:ext cx="1472257" cy="1410129"/>
      </dsp:txXfrm>
    </dsp:sp>
    <dsp:sp modelId="{527C5AC7-E6CE-4556-A8A7-B20FA3D56F59}">
      <dsp:nvSpPr>
        <dsp:cNvPr id="0" name=""/>
        <dsp:cNvSpPr/>
      </dsp:nvSpPr>
      <dsp:spPr>
        <a:xfrm>
          <a:off x="2099158" y="3626483"/>
          <a:ext cx="2458846" cy="2032410"/>
        </a:xfrm>
        <a:prstGeom prst="ellipse">
          <a:avLst/>
        </a:prstGeom>
        <a:solidFill>
          <a:schemeClr val="accent1">
            <a:shade val="80000"/>
            <a:alpha val="50000"/>
            <a:hueOff val="24"/>
            <a:satOff val="12319"/>
            <a:lumOff val="4099"/>
            <a:alphaOff val="225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i="1" kern="1200" dirty="0">
            <a:solidFill>
              <a:srgbClr val="C00000"/>
            </a:solidFill>
          </a:endParaRPr>
        </a:p>
      </dsp:txBody>
      <dsp:txXfrm>
        <a:off x="2459248" y="3924123"/>
        <a:ext cx="1738666" cy="1437130"/>
      </dsp:txXfrm>
    </dsp:sp>
    <dsp:sp modelId="{B78B044C-E46C-4875-B377-5721BA0B9089}">
      <dsp:nvSpPr>
        <dsp:cNvPr id="0" name=""/>
        <dsp:cNvSpPr/>
      </dsp:nvSpPr>
      <dsp:spPr>
        <a:xfrm>
          <a:off x="34111" y="1494497"/>
          <a:ext cx="2596189" cy="2603266"/>
        </a:xfrm>
        <a:prstGeom prst="ellipse">
          <a:avLst/>
        </a:prstGeom>
        <a:solidFill>
          <a:srgbClr val="92D050">
            <a:alpha val="8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414314" y="1875736"/>
        <a:ext cx="1835783" cy="1840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8D6EC-053A-4ED9-BC36-30007072B93A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93BC4-8F91-4620-AAC1-F2EA9F14A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04629"/>
      </p:ext>
    </p:extLst>
  </p:cSld>
  <p:clrMapOvr>
    <a:masterClrMapping/>
  </p:clrMapOvr>
  <p:transition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51B4E-CC5F-438C-8A1D-735EE84DA17B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DA2C-E7C9-48E3-8C8F-7DED0C1CC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714093"/>
      </p:ext>
    </p:extLst>
  </p:cSld>
  <p:clrMapOvr>
    <a:masterClrMapping/>
  </p:clrMapOvr>
  <p:transition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91A6E-8BC8-4B7F-8718-CF0C55A9AB6F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AD322-410E-4FC7-9D0F-62E5B6E94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486561"/>
      </p:ext>
    </p:extLst>
  </p:cSld>
  <p:clrMapOvr>
    <a:masterClrMapping/>
  </p:clrMapOvr>
  <p:transition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EFF3-0068-47B1-8D63-953555270388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F7E92-90B5-4523-B242-08727E814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219486"/>
      </p:ext>
    </p:extLst>
  </p:cSld>
  <p:clrMapOvr>
    <a:masterClrMapping/>
  </p:clrMapOvr>
  <p:transition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8A637-281F-48F2-9857-61CA94B356FA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965CD-53FD-46E0-82B9-E91C81ACB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2295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049EB-A1DE-4356-A900-7364B2246B54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C4ADD-1094-4B53-8DAA-F5257F89E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357783"/>
      </p:ext>
    </p:extLst>
  </p:cSld>
  <p:clrMapOvr>
    <a:masterClrMapping/>
  </p:clrMapOvr>
  <p:transition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0286-D00B-46B8-8CFE-C2ED0D008C65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14135-64A1-4315-9EE4-A891F2563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63976"/>
      </p:ext>
    </p:extLst>
  </p:cSld>
  <p:clrMapOvr>
    <a:masterClrMapping/>
  </p:clrMapOvr>
  <p:transition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24A14-9477-430A-95A3-DAAD688B3621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93FF3-F430-4F4A-A0C7-FA37E003C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653358"/>
      </p:ext>
    </p:extLst>
  </p:cSld>
  <p:clrMapOvr>
    <a:masterClrMapping/>
  </p:clrMapOvr>
  <p:transition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E3E51-7229-400D-8B51-31B23E879D89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E7B9-1A65-479C-B808-EE21E346C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344541"/>
      </p:ext>
    </p:extLst>
  </p:cSld>
  <p:clrMapOvr>
    <a:masterClrMapping/>
  </p:clrMapOvr>
  <p:transition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F8DBC-E097-46CE-A5BC-C5687DC343AA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8C2DF-E150-4BE8-A1E7-CB0D5ED43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506992"/>
      </p:ext>
    </p:extLst>
  </p:cSld>
  <p:clrMapOvr>
    <a:masterClrMapping/>
  </p:clrMapOvr>
  <p:transition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CB80D-62E1-4A19-89CC-CA1018E32B5D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5B4F8-221A-4225-86AF-8748F00AA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394666"/>
      </p:ext>
    </p:extLst>
  </p:cSld>
  <p:clrMapOvr>
    <a:masterClrMapping/>
  </p:clrMapOvr>
  <p:transition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B5EBFC-5E57-4DD4-84AA-25D3E62EBCC2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D38E27"/>
                </a:solidFill>
                <a:latin typeface="Franklin Gothic Book" panose="020B0503020102020204" pitchFamily="34" charset="0"/>
              </a:defRPr>
            </a:lvl1pPr>
          </a:lstStyle>
          <a:p>
            <a:pPr>
              <a:defRPr/>
            </a:pPr>
            <a:fld id="{860E4258-665E-4A82-B655-98750C5E5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08" r:id="rId4"/>
    <p:sldLayoutId id="2147483817" r:id="rId5"/>
    <p:sldLayoutId id="2147483809" r:id="rId6"/>
    <p:sldLayoutId id="2147483810" r:id="rId7"/>
    <p:sldLayoutId id="2147483818" r:id="rId8"/>
    <p:sldLayoutId id="2147483811" r:id="rId9"/>
    <p:sldLayoutId id="2147483812" r:id="rId10"/>
    <p:sldLayoutId id="2147483813" r:id="rId11"/>
  </p:sldLayoutIdLst>
  <p:transition>
    <p:cover dir="ru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1" y="239152"/>
            <a:ext cx="8464765" cy="20547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</a:t>
            </a:r>
            <a:b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>
                <a:solidFill>
                  <a:schemeClr val="tx1"/>
                </a:solidFill>
              </a:rPr>
              <a:t>Т</a:t>
            </a:r>
            <a:r>
              <a:rPr lang="ru-RU" sz="3100" dirty="0" smtClean="0">
                <a:solidFill>
                  <a:schemeClr val="tx1"/>
                </a:solidFill>
              </a:rPr>
              <a:t>ема: 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«Сколько </a:t>
            </a:r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весит 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моё здоровье?»</a:t>
            </a:r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9700" y="3400425"/>
            <a:ext cx="3924300" cy="3243263"/>
          </a:xfrm>
          <a:pattFill prst="pct5">
            <a:fgClr>
              <a:srgbClr val="92D050"/>
            </a:fgClr>
            <a:bgClr>
              <a:schemeClr val="bg1"/>
            </a:bgClr>
          </a:pattFill>
        </p:spPr>
        <p:txBody>
          <a:bodyPr>
            <a:normAutofit fontScale="77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Авторы</a:t>
            </a:r>
            <a:r>
              <a:rPr lang="ru-RU" sz="3600" b="1" dirty="0" smtClean="0">
                <a:latin typeface="Monotype Corsiva" pitchFamily="66" charset="0"/>
              </a:rPr>
              <a:t>: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atin typeface="Monotype Corsiva" pitchFamily="66" charset="0"/>
              </a:rPr>
              <a:t>Петров Константин,  Нестеров Сергей, учащиеся 4 класса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atin typeface="Monotype Corsiva" pitchFamily="66" charset="0"/>
              </a:rPr>
              <a:t>Карелина Н.Г. учитель физической культуры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806" y="2293921"/>
            <a:ext cx="4718504" cy="43504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3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6500" y="3436938"/>
            <a:ext cx="1822450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638" y="3400425"/>
            <a:ext cx="1665287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font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должен весить </a:t>
            </a:r>
          </a:p>
          <a:p>
            <a:pPr algn="r" font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ранец школьника ???</a:t>
            </a: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250825" y="1446213"/>
            <a:ext cx="86423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ранца без учебников</a:t>
            </a: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для учащихся 1-4 классов должен быть не более 700 граммов.(по СанПиНу)</a:t>
            </a: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250825" y="2565400"/>
            <a:ext cx="8642350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ежедневного комплекта учебников и письменных принадлежностей не должен превышать: для учащихся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1-2-х классов - </a:t>
            </a:r>
            <a:r>
              <a:rPr lang="ru-RU" sz="28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1,5 кг,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3-4-х классов - более 2 кг,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5-6-х - </a:t>
            </a:r>
            <a:r>
              <a:rPr lang="ru-RU" sz="28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2,5 кг</a:t>
            </a: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7-8-х - </a:t>
            </a:r>
            <a:r>
              <a:rPr lang="ru-RU" sz="28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3,5 кг,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9-11-х - </a:t>
            </a:r>
            <a:r>
              <a:rPr lang="ru-RU" sz="28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4 кг.</a:t>
            </a:r>
          </a:p>
        </p:txBody>
      </p:sp>
      <p:pic>
        <p:nvPicPr>
          <p:cNvPr id="16389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1845">
            <a:off x="4578350" y="3852863"/>
            <a:ext cx="2640013" cy="304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17904">
            <a:off x="6884988" y="4230688"/>
            <a:ext cx="2135187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-243408"/>
            <a:ext cx="5031927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что у нас?</a:t>
            </a:r>
          </a:p>
        </p:txBody>
      </p:sp>
      <p:pic>
        <p:nvPicPr>
          <p:cNvPr id="17411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93248">
            <a:off x="638175" y="1087438"/>
            <a:ext cx="2930525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2002">
            <a:off x="5980113" y="1108075"/>
            <a:ext cx="2762250" cy="376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539750" y="5300663"/>
            <a:ext cx="84963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Учебники-нарушители: английский язык (310 г) и литературное чтение(330г).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Остальные учебники – соответствуют норме!!!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3850" y="0"/>
            <a:ext cx="9720263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весит наш ранец?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107950" y="769938"/>
            <a:ext cx="404495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56 %  </a:t>
            </a: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четвероклассников – ранцы без принадлежностей «лёгкие» (до 700г)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</a:t>
            </a: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5076825" y="4005263"/>
            <a:ext cx="40671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 </a:t>
            </a:r>
            <a:r>
              <a:rPr lang="ru-RU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44 % </a:t>
            </a: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четвероклассников – ранцы без принадлежностей «тяжеловесы» (от 800г до 1100г)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sz="18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7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" y="3357563"/>
            <a:ext cx="4379913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3851275" y="1903413"/>
            <a:ext cx="663575" cy="373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439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288" y="5068888"/>
            <a:ext cx="61753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8038" y="863600"/>
            <a:ext cx="4313237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07950" y="646113"/>
            <a:ext cx="8712200" cy="661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25 %  </a:t>
            </a: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4 класса,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ранцы со школьными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принадлежностями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соответствуют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норме(2,7 кг)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75 % </a:t>
            </a: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4 класса,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ранцы со школьными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принадлежностями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соответствуют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норме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3 кг до </a:t>
            </a:r>
            <a:r>
              <a:rPr lang="ru-RU" sz="5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4,6 кг</a:t>
            </a: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sz="18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-107950" y="0"/>
            <a:ext cx="122920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сколько весит ранец с принадлежностями?</a:t>
            </a:r>
          </a:p>
        </p:txBody>
      </p:sp>
      <p:pic>
        <p:nvPicPr>
          <p:cNvPr id="19460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0650" y="3716338"/>
            <a:ext cx="3960813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625475"/>
            <a:ext cx="38227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14290"/>
            <a:ext cx="7740352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итоги медосмотра</a:t>
            </a:r>
          </a:p>
        </p:txBody>
      </p:sp>
      <p:pic>
        <p:nvPicPr>
          <p:cNvPr id="20483" name="Picture 2" descr="C:\Documents and Settings\Татьяна\Мои документы\картинки инет\j0428091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28588" y="-7938"/>
            <a:ext cx="2182812" cy="179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484" name="Диаграмма 5"/>
          <p:cNvGraphicFramePr>
            <a:graphicFrameLocks/>
          </p:cNvGraphicFramePr>
          <p:nvPr/>
        </p:nvGraphicFramePr>
        <p:xfrm>
          <a:off x="909638" y="1290638"/>
          <a:ext cx="3814762" cy="334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Диаграмма" r:id="rId4" imgW="3816427" imgH="3346994" progId="Excel.Chart.8">
                  <p:embed/>
                </p:oleObj>
              </mc:Choice>
              <mc:Fallback>
                <p:oleObj name="Диаграмма" r:id="rId4" imgW="3816427" imgH="3346994" progId="Excel.Chart.8">
                  <p:embed/>
                  <p:pic>
                    <p:nvPicPr>
                      <p:cNvPr id="0" name="Диаграмма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638" y="1290638"/>
                        <a:ext cx="3814762" cy="334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88950" y="4581525"/>
            <a:ext cx="330200" cy="29686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3550" y="5454650"/>
            <a:ext cx="319088" cy="2889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3550" y="6156325"/>
            <a:ext cx="328613" cy="3603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8" name="TextBox 10"/>
          <p:cNvSpPr txBox="1">
            <a:spLocks noChangeArrowheads="1"/>
          </p:cNvSpPr>
          <p:nvPr/>
        </p:nvSpPr>
        <p:spPr bwMode="auto">
          <a:xfrm>
            <a:off x="819150" y="4508500"/>
            <a:ext cx="2182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1800">
                <a:solidFill>
                  <a:schemeClr val="tx1"/>
                </a:solidFill>
                <a:latin typeface="Arial" panose="020B0604020202020204" pitchFamily="34" charset="0"/>
              </a:rPr>
              <a:t>- 70 %  - здоровы</a:t>
            </a:r>
          </a:p>
        </p:txBody>
      </p:sp>
      <p:sp>
        <p:nvSpPr>
          <p:cNvPr id="20489" name="TextBox 11"/>
          <p:cNvSpPr txBox="1">
            <a:spLocks noChangeArrowheads="1"/>
          </p:cNvSpPr>
          <p:nvPr/>
        </p:nvSpPr>
        <p:spPr bwMode="auto">
          <a:xfrm rot="10800000" flipV="1">
            <a:off x="819150" y="5373688"/>
            <a:ext cx="3248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1800">
                <a:solidFill>
                  <a:schemeClr val="tx1"/>
                </a:solidFill>
                <a:latin typeface="Arial" panose="020B0604020202020204" pitchFamily="34" charset="0"/>
              </a:rPr>
              <a:t>- 15 % - нарушение осанки</a:t>
            </a:r>
          </a:p>
        </p:txBody>
      </p:sp>
      <p:sp>
        <p:nvSpPr>
          <p:cNvPr id="20490" name="TextBox 12"/>
          <p:cNvSpPr txBox="1">
            <a:spLocks noChangeArrowheads="1"/>
          </p:cNvSpPr>
          <p:nvPr/>
        </p:nvSpPr>
        <p:spPr bwMode="auto">
          <a:xfrm>
            <a:off x="779463" y="6146800"/>
            <a:ext cx="3097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1800">
                <a:solidFill>
                  <a:schemeClr val="tx1"/>
                </a:solidFill>
                <a:latin typeface="Arial" panose="020B0604020202020204" pitchFamily="34" charset="0"/>
              </a:rPr>
              <a:t> - 15 % - плоскостопие</a:t>
            </a:r>
          </a:p>
        </p:txBody>
      </p:sp>
      <p:pic>
        <p:nvPicPr>
          <p:cNvPr id="20491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5463" y="1989138"/>
            <a:ext cx="3135312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612576" y="0"/>
            <a:ext cx="6527202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Итоги: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000100" y="1214422"/>
          <a:ext cx="697709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1258888" y="3141663"/>
            <a:ext cx="1944687" cy="1938337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тяжёлый учебник –литературное чтение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330 г</a:t>
            </a:r>
          </a:p>
        </p:txBody>
      </p:sp>
      <p:sp>
        <p:nvSpPr>
          <p:cNvPr id="21509" name="TextBox 3"/>
          <p:cNvSpPr txBox="1">
            <a:spLocks noChangeArrowheads="1"/>
          </p:cNvSpPr>
          <p:nvPr/>
        </p:nvSpPr>
        <p:spPr bwMode="auto">
          <a:xfrm>
            <a:off x="3492500" y="5084763"/>
            <a:ext cx="2159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Лёгкий учебник-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технология, 136 г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9111" y="214290"/>
            <a:ext cx="304859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1138238"/>
            <a:ext cx="8412163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>
                <a:latin typeface="+mn-lt"/>
              </a:rPr>
              <a:t>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учащихся вес ранцев соответствует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норме: они весят менее 0,7 кг;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 учащихся, ранцы- «тяжеловесы»;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среди учебников есть «нарушители» –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язык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чтение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они весят выше нормы, более 0,3 кг;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среди учащихся 4 класса 15% имеют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различные нарушения осанки;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15 % - плоскостопие различной степени;</a:t>
            </a:r>
          </a:p>
        </p:txBody>
      </p:sp>
      <p:pic>
        <p:nvPicPr>
          <p:cNvPr id="22532" name="Picture 2" descr="C:\Documents and Settings\Татьяна\Мои документы\картинки инет\j0437988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4221163"/>
            <a:ext cx="2393950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74" y="0"/>
            <a:ext cx="7616473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Рекомендации ученикам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388" y="1357313"/>
            <a:ext cx="83216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ru-RU" dirty="0">
                <a:latin typeface="+mn-lt"/>
              </a:rPr>
              <a:t> </a:t>
            </a:r>
            <a:r>
              <a:rPr lang="ru-RU" sz="28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Занимайтесь физкультурой и спортом 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75" y="2286000"/>
            <a:ext cx="6000750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носите лишнего в ранцах!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ru-RU" sz="28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Проверяйте ранец ежедневно и убирайте из него ненужные вещи!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ru-RU" sz="28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Несоблюдение этих правил может стать причиной возникновения заболеваний опорно-двигательной и сердечнососудистой системы.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endParaRPr lang="ru-RU" sz="28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7" name="Picture 3" descr="C:\Documents and Settings\Татьяна\Мои документы\картинки инет\j04252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3789363"/>
            <a:ext cx="2244725" cy="29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4" descr="C:\Documents and Settings\Татьяна\Мои документы\картинки инет\j0435464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3888" y="923925"/>
            <a:ext cx="1979612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275" y="214290"/>
            <a:ext cx="870379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Мы благодарим за помощь: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57188" y="1500188"/>
            <a:ext cx="8286750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Гец Т.И. </a:t>
            </a:r>
            <a:r>
              <a:rPr 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медицинскую сестру за предоставленные данные медосмотра учащихся  4 класса;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4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Карелину О.Е.</a:t>
            </a:r>
            <a:r>
              <a:rPr 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завхоза нашей школы за предоставление инвентаря для проведения исследования;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000">
              <a:solidFill>
                <a:schemeClr val="tx1"/>
              </a:solidFill>
            </a:endParaRPr>
          </a:p>
        </p:txBody>
      </p:sp>
      <p:pic>
        <p:nvPicPr>
          <p:cNvPr id="24580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963988"/>
            <a:ext cx="385445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3703638"/>
            <a:ext cx="254952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25" y="116632"/>
            <a:ext cx="746057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25603" name="Picture 2" descr="C:\Documents and Settings\Татьяна\Мои документы\картинки инет\j0434381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2822575"/>
            <a:ext cx="1809750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3" descr="C:\Documents and Settings\Татьяна\Мои документы\картинки инет\j0437561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919288"/>
            <a:ext cx="2830513" cy="17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363" y="3613150"/>
            <a:ext cx="2595562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0" y="935038"/>
            <a:ext cx="7956550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 школьника – здоровье будущего поколения.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данном исследовании мы рассматриваем такие вопросы: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2800" b="1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тяжелый ранец влияет на осанку ребенка?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2800" b="1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Сколько должен весить ранец?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2800" b="1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Как правильно выбрать ранец?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 descr="C:\Documents and Settings\Татьяна\Мои документы\открытки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88" y="4868863"/>
            <a:ext cx="1657351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0"/>
            <a:ext cx="663243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Актуальность работы:</a:t>
            </a:r>
          </a:p>
        </p:txBody>
      </p:sp>
      <p:pic>
        <p:nvPicPr>
          <p:cNvPr id="8197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16"/>
          <a:stretch>
            <a:fillRect/>
          </a:stretch>
        </p:blipFill>
        <p:spPr bwMode="auto">
          <a:xfrm>
            <a:off x="6858000" y="4149725"/>
            <a:ext cx="21971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2843213" y="1165225"/>
            <a:ext cx="5872162" cy="59404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anose="020B05030201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anose="020B05030201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anose="020B05030201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marL="457200" indent="-457200" algn="ctr" eaLnBrk="1" hangingPunct="1">
              <a:buFont typeface="Wingdings" panose="05000000000000000000" pitchFamily="2" charset="2"/>
              <a:buChar char="§"/>
              <a:defRPr/>
            </a:pP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Активизировать познавательную деятельность учеников при изучении темы «Человек».</a:t>
            </a:r>
          </a:p>
          <a:p>
            <a:pPr algn="ctr" eaLnBrk="1" hangingPunct="1">
              <a:defRPr/>
            </a:pPr>
            <a:endParaRPr lang="ru-RU" sz="3200" b="1" dirty="0" smtClean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ctr" eaLnBrk="1" hangingPunct="1">
              <a:buFont typeface="Wingdings" panose="05000000000000000000" pitchFamily="2" charset="2"/>
              <a:buChar char="§"/>
              <a:defRPr/>
            </a:pP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Обратить внимание учеников на сбережение своего здоровья, а именно осанки, путем ежедневного контроля тяжестей за спиной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endParaRPr lang="ru-RU" sz="2800" b="1" dirty="0" smtClean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16632"/>
            <a:ext cx="5580112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9220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84388"/>
            <a:ext cx="3276600" cy="473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2339975" y="1714500"/>
            <a:ext cx="63357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14350" indent="-5143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и проанализировать </a:t>
            </a:r>
            <a:r>
              <a:rPr lang="ru-RU" sz="2800" b="1">
                <a:solidFill>
                  <a:srgbClr val="2A200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санитарные  нормы  и требования к изданиям учебников.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Описать, как влияют тяжелые ранцы на организм ученика, к каким последствиям это приводит.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Доказать, что тяжелый портфель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вредит здоровью.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Предложить свои способы решения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проблемы.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6632"/>
            <a:ext cx="421196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pic>
        <p:nvPicPr>
          <p:cNvPr id="10244" name="Picture 3" descr="C:\Documents and Settings\Татьяна\Мои документы\картинки инет\j043266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00" y="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62488"/>
            <a:ext cx="2339975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250825" y="1803400"/>
            <a:ext cx="6878638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b="1" u="sng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b="1" u="sng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исследования: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 u="sng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осанка школьника </a:t>
            </a: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основа здоровья.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b="1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исследования: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 u="sng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учащиеся 4 класса</a:t>
            </a: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sz="240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2" descr="C:\Documents and Settings\Татьяна\Мои документы\картинки инет\j0428091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9463" y="-98425"/>
            <a:ext cx="203200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540568" y="0"/>
            <a:ext cx="8616477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Объект, предмет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база исследования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2780928"/>
            <a:ext cx="3923929" cy="400473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3995738" y="2357438"/>
            <a:ext cx="49688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36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Тяжелый ранец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36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наносит вред здоровью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3600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(нарушает осанку).</a:t>
            </a:r>
            <a:endParaRPr lang="ru-RU" sz="3600" b="1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6632"/>
            <a:ext cx="808587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</a:p>
        </p:txBody>
      </p:sp>
      <p:pic>
        <p:nvPicPr>
          <p:cNvPr id="1229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438" y="3500438"/>
            <a:ext cx="382905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395288" y="1665288"/>
            <a:ext cx="824865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Анализ; наблюдение; сбор информации различных источников, эксперимент.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0"/>
            <a:ext cx="718423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</a:p>
        </p:txBody>
      </p:sp>
      <p:pic>
        <p:nvPicPr>
          <p:cNvPr id="13316" name="Picture 2" descr="C:\Documents and Settings\Татьяна\Мои документы\картинки инет\j0437990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14066">
            <a:off x="6516688" y="3644900"/>
            <a:ext cx="2271712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77841">
            <a:off x="395288" y="3068638"/>
            <a:ext cx="3292475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2692"/>
            <a:ext cx="6804248" cy="10101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оказывает влияние на формирование 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неправильной  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осанки?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317500" y="2017713"/>
            <a:ext cx="979488" cy="4841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317500" y="1916113"/>
            <a:ext cx="69913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Хронические заболевания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842963" y="2743200"/>
            <a:ext cx="979487" cy="4857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2" name="Прямоугольник 5"/>
          <p:cNvSpPr>
            <a:spLocks noChangeArrowheads="1"/>
          </p:cNvSpPr>
          <p:nvPr/>
        </p:nvSpPr>
        <p:spPr bwMode="auto">
          <a:xfrm>
            <a:off x="1403350" y="2636838"/>
            <a:ext cx="75850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положение тела во  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время занятий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01625" y="3816350"/>
            <a:ext cx="977900" cy="484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790575" y="4592638"/>
            <a:ext cx="979488" cy="4841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87338" y="5613400"/>
            <a:ext cx="977900" cy="484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6" name="Прямоугольник 9"/>
          <p:cNvSpPr>
            <a:spLocks noChangeArrowheads="1"/>
          </p:cNvSpPr>
          <p:nvPr/>
        </p:nvSpPr>
        <p:spPr bwMode="auto">
          <a:xfrm>
            <a:off x="971550" y="3714750"/>
            <a:ext cx="56880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Неудобная обувь и одежда</a:t>
            </a:r>
          </a:p>
        </p:txBody>
      </p:sp>
      <p:sp>
        <p:nvSpPr>
          <p:cNvPr id="14347" name="Прямоугольник 10"/>
          <p:cNvSpPr>
            <a:spLocks noChangeArrowheads="1"/>
          </p:cNvSpPr>
          <p:nvPr/>
        </p:nvSpPr>
        <p:spPr bwMode="auto">
          <a:xfrm>
            <a:off x="1547813" y="4508500"/>
            <a:ext cx="72723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Недостаточный и пассивный отдых</a:t>
            </a:r>
          </a:p>
        </p:txBody>
      </p:sp>
      <p:sp>
        <p:nvSpPr>
          <p:cNvPr id="14348" name="Прямоугольник 12"/>
          <p:cNvSpPr>
            <a:spLocks noChangeArrowheads="1"/>
          </p:cNvSpPr>
          <p:nvPr/>
        </p:nvSpPr>
        <p:spPr bwMode="auto">
          <a:xfrm rot="10800000" flipV="1">
            <a:off x="842963" y="5614988"/>
            <a:ext cx="7545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соответствующая росту мебель</a:t>
            </a:r>
          </a:p>
        </p:txBody>
      </p:sp>
      <p:pic>
        <p:nvPicPr>
          <p:cNvPr id="14349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24796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638" y="0"/>
            <a:ext cx="9002858" cy="769441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sp3d>
            <a:bevelT w="114300" prst="hardEdge"/>
          </a:sp3d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должен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весить учебник?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388" y="1127125"/>
            <a:ext cx="8464550" cy="52927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С 2010 года введены в действие санитарные правила и нормы – «Гигиенические требования к изданиям учебников для общего и начального профессионального образования».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Вес учебника должен быть не более: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             </a:t>
            </a:r>
            <a:r>
              <a:rPr lang="ru-RU" sz="3200" b="1" u="sng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300 г – 1–4-х классов;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             400 г - 5–6-x классов;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             500 г -  7–9-х классов;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             600 г –   10–11-х классов;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8" y="4868863"/>
            <a:ext cx="9218612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925</TotalTime>
  <Words>602</Words>
  <Application>Microsoft Office PowerPoint</Application>
  <PresentationFormat>Экран (4:3)</PresentationFormat>
  <Paragraphs>122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Monotype Corsiva</vt:lpstr>
      <vt:lpstr>Wingdings</vt:lpstr>
      <vt:lpstr>Трек</vt:lpstr>
      <vt:lpstr>Диаграмма Microsoft Excel</vt:lpstr>
      <vt:lpstr>Исследовательская работа   Тема: «Сколько весит моё здоровье?»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оказывает влияние на формирование  неправильной     осанки?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Luvenga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«Моё здоровье»</dc:title>
  <dc:creator>Tatyana</dc:creator>
  <cp:lastModifiedBy>Григорий Карелин</cp:lastModifiedBy>
  <cp:revision>74</cp:revision>
  <dcterms:created xsi:type="dcterms:W3CDTF">2009-03-15T07:02:04Z</dcterms:created>
  <dcterms:modified xsi:type="dcterms:W3CDTF">2017-02-08T16:46:40Z</dcterms:modified>
</cp:coreProperties>
</file>