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791AD-D92B-4BB1-BC65-97A0B82D0575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22BAD-54BD-4E4F-AD99-55F6B331B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78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22BAD-54BD-4E4F-AD99-55F6B331B38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199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36624-B744-430B-952C-C338951428A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351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4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376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0333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401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4619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513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57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591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78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928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67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298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381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488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03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574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A748F-73E1-4A1B-8FC8-545364B9C592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03B676B-B621-42C6-8764-8E3A86E02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88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5" y="167951"/>
            <a:ext cx="7593527" cy="886409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Муниципальное бюджетное дошкольное учреждение </a:t>
            </a:r>
            <a:br>
              <a:rPr lang="ru-RU" sz="24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«Детский сад общеразвивающего вида №1»</a:t>
            </a:r>
            <a:endParaRPr lang="ru-RU" sz="24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9878" y="1334278"/>
            <a:ext cx="8425541" cy="514116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«Использование </a:t>
            </a:r>
            <a:r>
              <a:rPr lang="ru-RU" sz="8000" dirty="0" err="1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логоритмики</a:t>
            </a:r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 в детском саду»</a:t>
            </a:r>
          </a:p>
          <a:p>
            <a:r>
              <a:rPr lang="ru-RU" sz="2400" u="sng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Выполнила</a:t>
            </a:r>
            <a:r>
              <a:rPr lang="ru-RU" sz="24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: инструктор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по физической культуре </a:t>
            </a:r>
          </a:p>
          <a:p>
            <a:r>
              <a:rPr lang="ru-RU" sz="2400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Артемук</a:t>
            </a:r>
            <a:r>
              <a:rPr lang="ru-RU" sz="24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И.В.</a:t>
            </a:r>
          </a:p>
          <a:p>
            <a:endParaRPr lang="ru-RU" sz="2400" dirty="0" smtClean="0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г.Майкоп</a:t>
            </a:r>
            <a:r>
              <a:rPr lang="ru-RU" sz="24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, 2016</a:t>
            </a:r>
            <a:endParaRPr lang="ru-RU" sz="24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58" y="4105469"/>
            <a:ext cx="2805076" cy="20900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HeroicExtremeRightFacing"/>
            <a:lightRig rig="threePt" dir="tl"/>
          </a:scene3d>
          <a:sp3d prstMaterial="plastic">
            <a:bevelT w="0" h="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822247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9001000" cy="119675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Достоинства  Су </a:t>
            </a:r>
            <a:r>
              <a:rPr lang="ru-RU" sz="3600" b="1" dirty="0" err="1" smtClean="0">
                <a:solidFill>
                  <a:srgbClr val="FF0000"/>
                </a:solidFill>
                <a:latin typeface="Bookman Old Style" pitchFamily="18" charset="0"/>
              </a:rPr>
              <a:t>Джок</a:t>
            </a: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: </a:t>
            </a:r>
            <a:endParaRPr lang="en-US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99592" y="1268760"/>
            <a:ext cx="792088" cy="648072"/>
            <a:chOff x="1110" y="2656"/>
            <a:chExt cx="1549" cy="1351"/>
          </a:xfrm>
        </p:grpSpPr>
        <p:sp>
          <p:nvSpPr>
            <p:cNvPr id="40964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65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66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99592" y="2060848"/>
            <a:ext cx="792088" cy="720080"/>
            <a:chOff x="3174" y="2656"/>
            <a:chExt cx="1549" cy="1351"/>
          </a:xfrm>
          <a:solidFill>
            <a:srgbClr val="FF0000"/>
          </a:solidFill>
        </p:grpSpPr>
        <p:sp>
          <p:nvSpPr>
            <p:cNvPr id="4096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6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2438400" y="2481263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1979712" y="1340769"/>
            <a:ext cx="568863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Высокая эффективность</a:t>
            </a:r>
            <a:endParaRPr lang="en-US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gray">
          <a:xfrm>
            <a:off x="1043608" y="1340769"/>
            <a:ext cx="50405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2438400" y="3395663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2051720" y="1988840"/>
            <a:ext cx="5544616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Абсолютная </a:t>
            </a: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</a:rPr>
              <a:t>безопасность </a:t>
            </a:r>
            <a:endParaRPr lang="en-US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gray">
          <a:xfrm>
            <a:off x="1043608" y="2204865"/>
            <a:ext cx="50405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827584" y="2852936"/>
            <a:ext cx="792088" cy="720080"/>
            <a:chOff x="1110" y="2656"/>
            <a:chExt cx="1549" cy="1351"/>
          </a:xfrm>
          <a:solidFill>
            <a:srgbClr val="FFC000"/>
          </a:solidFill>
        </p:grpSpPr>
        <p:sp>
          <p:nvSpPr>
            <p:cNvPr id="40978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9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0" name="AutoShape 20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827584" y="3717032"/>
            <a:ext cx="792088" cy="720080"/>
            <a:chOff x="3174" y="2656"/>
            <a:chExt cx="1549" cy="1351"/>
          </a:xfrm>
          <a:solidFill>
            <a:srgbClr val="C00000"/>
          </a:solidFill>
        </p:grpSpPr>
        <p:sp>
          <p:nvSpPr>
            <p:cNvPr id="40982" name="AutoShape 22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3" name="AutoShape 23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4" name="AutoShape 24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985" name="Line 25"/>
          <p:cNvSpPr>
            <a:spLocks noChangeShapeType="1"/>
          </p:cNvSpPr>
          <p:nvPr/>
        </p:nvSpPr>
        <p:spPr bwMode="auto">
          <a:xfrm>
            <a:off x="2438400" y="428783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6" name="Text Box 26"/>
          <p:cNvSpPr txBox="1">
            <a:spLocks noChangeArrowheads="1"/>
          </p:cNvSpPr>
          <p:nvPr/>
        </p:nvSpPr>
        <p:spPr bwMode="auto">
          <a:xfrm>
            <a:off x="2195735" y="2780928"/>
            <a:ext cx="525658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Универсальность</a:t>
            </a:r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gray">
          <a:xfrm>
            <a:off x="971600" y="2996952"/>
            <a:ext cx="50405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chemeClr val="bg1"/>
                </a:solidFill>
              </a:rPr>
              <a:t>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0988" name="Line 28"/>
          <p:cNvSpPr>
            <a:spLocks noChangeShapeType="1"/>
          </p:cNvSpPr>
          <p:nvPr/>
        </p:nvSpPr>
        <p:spPr bwMode="auto">
          <a:xfrm>
            <a:off x="2438400" y="520223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9" name="Text Box 29"/>
          <p:cNvSpPr txBox="1">
            <a:spLocks noChangeArrowheads="1"/>
          </p:cNvSpPr>
          <p:nvPr/>
        </p:nvSpPr>
        <p:spPr bwMode="auto">
          <a:xfrm>
            <a:off x="1979712" y="3573016"/>
            <a:ext cx="5400599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</a:rPr>
              <a:t>Простота применения </a:t>
            </a:r>
            <a:endParaRPr lang="en-US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gray">
          <a:xfrm>
            <a:off x="827584" y="3861048"/>
            <a:ext cx="64807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chemeClr val="bg1"/>
                </a:solidFill>
              </a:rPr>
              <a:t>  </a:t>
            </a:r>
            <a:r>
              <a:rPr lang="en-US" sz="2400" b="1" dirty="0" smtClean="0">
                <a:solidFill>
                  <a:schemeClr val="bg1"/>
                </a:solidFill>
              </a:rPr>
              <a:t>4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472514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Во избежание </a:t>
            </a:r>
            <a:r>
              <a:rPr lang="ru-RU" sz="2400" dirty="0" err="1" smtClean="0">
                <a:solidFill>
                  <a:srgbClr val="FF0000"/>
                </a:solidFill>
                <a:latin typeface="Bookman Old Style" pitchFamily="18" charset="0"/>
              </a:rPr>
              <a:t>травмирования</a:t>
            </a:r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 или  распространения воспаления,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 перед применением  массажных шариков осмотреть кожные покровы кистей и стоп.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4" name="Picture 2" descr="Давно не писал. - 14 Июня 2010 - Блог белорусской семьи - TUTA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2320" y="5968036"/>
            <a:ext cx="433160" cy="653536"/>
          </a:xfrm>
          <a:prstGeom prst="rect">
            <a:avLst/>
          </a:prstGeom>
          <a:noFill/>
        </p:spPr>
      </p:pic>
      <p:pic>
        <p:nvPicPr>
          <p:cNvPr id="36" name="Рисунок 35" descr="ЛАВКА ЗДОРОВЬЯ - Магнито- и рефлексотерапия, массажеры"/>
          <p:cNvPicPr/>
          <p:nvPr/>
        </p:nvPicPr>
        <p:blipFill>
          <a:blip r:embed="rId3" cstate="print"/>
          <a:srcRect l="19403" t="8333" r="28358" b="39423"/>
          <a:stretch>
            <a:fillRect/>
          </a:stretch>
        </p:blipFill>
        <p:spPr bwMode="auto">
          <a:xfrm>
            <a:off x="0" y="332656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ЛАВКА ЗДОРОВЬЯ - Магнито- и рефлексотерапия, массажеры"/>
          <p:cNvPicPr/>
          <p:nvPr/>
        </p:nvPicPr>
        <p:blipFill>
          <a:blip r:embed="rId3" cstate="print"/>
          <a:srcRect l="19403" t="8333" r="28358" b="39423"/>
          <a:stretch>
            <a:fillRect/>
          </a:stretch>
        </p:blipFill>
        <p:spPr bwMode="auto">
          <a:xfrm>
            <a:off x="7668344" y="5877272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ЛАВКА ЗДОРОВЬЯ - Магнито- и рефлексотерапия, массажеры"/>
          <p:cNvPicPr/>
          <p:nvPr/>
        </p:nvPicPr>
        <p:blipFill>
          <a:blip r:embed="rId3" cstate="print"/>
          <a:srcRect l="19403" t="8333" r="28358" b="39423"/>
          <a:stretch>
            <a:fillRect/>
          </a:stretch>
        </p:blipFill>
        <p:spPr bwMode="auto">
          <a:xfrm>
            <a:off x="8164763" y="5851229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Рисунок 38" descr="ЛАВКА ЗДОРОВЬЯ - Магнито- и рефлексотерапия, массажеры"/>
          <p:cNvPicPr/>
          <p:nvPr/>
        </p:nvPicPr>
        <p:blipFill>
          <a:blip r:embed="rId3" cstate="print"/>
          <a:srcRect l="19403" t="8333" r="28358" b="39423"/>
          <a:stretch>
            <a:fillRect/>
          </a:stretch>
        </p:blipFill>
        <p:spPr bwMode="auto">
          <a:xfrm>
            <a:off x="8172400" y="6260976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22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-139959"/>
            <a:ext cx="6347713" cy="607991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Приемы </a:t>
            </a:r>
            <a:r>
              <a:rPr lang="ru-RU" sz="4000" dirty="0" err="1" smtClean="0">
                <a:solidFill>
                  <a:srgbClr val="FF0000"/>
                </a:solidFill>
                <a:latin typeface="+mn-lt"/>
              </a:rPr>
              <a:t>суджок</a:t>
            </a:r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 терапии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Чтение книги (РАЗВИВАЕМ МЕЛКУЮ МОТОРИКУ У МАЛЫШЕЙ). , Ирина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3813"/>
            <a:ext cx="9069583" cy="53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ЛАВКА ЗДОРОВЬЯ - Магнито- и рефлексотерапия, массажеры"/>
          <p:cNvPicPr/>
          <p:nvPr/>
        </p:nvPicPr>
        <p:blipFill>
          <a:blip r:embed="rId3" cstate="print"/>
          <a:srcRect l="19403" t="8333" r="28358" b="39423"/>
          <a:stretch>
            <a:fillRect/>
          </a:stretch>
        </p:blipFill>
        <p:spPr bwMode="auto">
          <a:xfrm>
            <a:off x="3059832" y="3861048"/>
            <a:ext cx="720080" cy="66903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ЛАВКА ЗДОРОВЬЯ - Магнито- и рефлексотерапия, массажеры"/>
          <p:cNvPicPr/>
          <p:nvPr/>
        </p:nvPicPr>
        <p:blipFill>
          <a:blip r:embed="rId3" cstate="print"/>
          <a:srcRect l="19403" t="8333" r="28358" b="39423"/>
          <a:stretch>
            <a:fillRect/>
          </a:stretch>
        </p:blipFill>
        <p:spPr bwMode="auto">
          <a:xfrm>
            <a:off x="7668344" y="4653136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ЛАВКА ЗДОРОВЬЯ - Магнито- и рефлексотерапия, массажеры"/>
          <p:cNvPicPr/>
          <p:nvPr/>
        </p:nvPicPr>
        <p:blipFill>
          <a:blip r:embed="rId3" cstate="print"/>
          <a:srcRect l="19403" t="8333" r="28358" b="39423"/>
          <a:stretch>
            <a:fillRect/>
          </a:stretch>
        </p:blipFill>
        <p:spPr bwMode="auto">
          <a:xfrm>
            <a:off x="7524328" y="1556792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56916"/>
            <a:ext cx="62865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ЛАВКА ЗДОРОВЬЯ - Магнито- и рефлексотерапия, массажеры"/>
          <p:cNvPicPr/>
          <p:nvPr/>
        </p:nvPicPr>
        <p:blipFill>
          <a:blip r:embed="rId3" cstate="print"/>
          <a:srcRect l="19403" t="8333" r="28358" b="39423"/>
          <a:stretch>
            <a:fillRect/>
          </a:stretch>
        </p:blipFill>
        <p:spPr bwMode="auto">
          <a:xfrm>
            <a:off x="683568" y="1484784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ЛАВКА ЗДОРОВЬЯ - Магнито- и рефлексотерапия, массажеры"/>
          <p:cNvPicPr/>
          <p:nvPr/>
        </p:nvPicPr>
        <p:blipFill>
          <a:blip r:embed="rId3" cstate="print"/>
          <a:srcRect l="19403" t="8333" r="28358" b="39423"/>
          <a:stretch>
            <a:fillRect/>
          </a:stretch>
        </p:blipFill>
        <p:spPr bwMode="auto">
          <a:xfrm>
            <a:off x="827584" y="4653136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1543828"/>
            <a:ext cx="426948" cy="37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517" y="4653136"/>
            <a:ext cx="4270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0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4400" b="1" dirty="0" smtClean="0">
              <a:latin typeface="Bookman Old Style" pitchFamily="18" charset="0"/>
            </a:endParaRPr>
          </a:p>
        </p:txBody>
      </p:sp>
      <p:pic>
        <p:nvPicPr>
          <p:cNvPr id="9" name="Picture 2" descr="http://gic0.mycdn.me/getImage?photoId=610921161492&amp;photoType=17"/>
          <p:cNvPicPr>
            <a:picLocks noChangeAspect="1" noChangeArrowheads="1"/>
          </p:cNvPicPr>
          <p:nvPr/>
        </p:nvPicPr>
        <p:blipFill>
          <a:blip r:embed="rId2" cstate="print"/>
          <a:srcRect b="423"/>
          <a:stretch>
            <a:fillRect/>
          </a:stretch>
        </p:blipFill>
        <p:spPr bwMode="auto">
          <a:xfrm>
            <a:off x="1187624" y="1172038"/>
            <a:ext cx="6336703" cy="5297227"/>
          </a:xfrm>
          <a:prstGeom prst="rect">
            <a:avLst/>
          </a:prstGeom>
          <a:noFill/>
        </p:spPr>
      </p:pic>
      <p:pic>
        <p:nvPicPr>
          <p:cNvPr id="1026" name="Picture 2" descr="Цветы Анимация, анимашки для вконтакте, одноклассников, с кодами для вставки в гостевую, скачать бесплатно на рабочий стол, тел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671900" y="1664804"/>
            <a:ext cx="1296144" cy="2664296"/>
          </a:xfrm>
          <a:prstGeom prst="rect">
            <a:avLst/>
          </a:prstGeom>
          <a:noFill/>
        </p:spPr>
      </p:pic>
      <p:pic>
        <p:nvPicPr>
          <p:cNvPr id="1030" name="Picture 6" descr="Самые знаменитые французские актрисы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5239866"/>
            <a:ext cx="2396915" cy="1618134"/>
          </a:xfrm>
          <a:prstGeom prst="rect">
            <a:avLst/>
          </a:prstGeom>
          <a:noFill/>
        </p:spPr>
      </p:pic>
      <p:pic>
        <p:nvPicPr>
          <p:cNvPr id="11" name="Picture 6" descr="Самые знаменитые французские актрисы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396915" cy="16181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159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981200" cy="1927773"/>
          </a:xfrm>
          <a:prstGeom prst="rect">
            <a:avLst/>
          </a:prstGeom>
          <a:pattFill prst="dkUpDiag">
            <a:fgClr>
              <a:srgbClr val="FF0000"/>
            </a:fgClr>
            <a:bgClr>
              <a:schemeClr val="bg1"/>
            </a:bgClr>
          </a:patt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733550"/>
            <a:ext cx="7800391" cy="4424654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latin typeface="Monotype Corsiva" panose="03010101010201010101" pitchFamily="66" charset="0"/>
              </a:rPr>
              <a:t>Логоритмика</a:t>
            </a:r>
            <a:r>
              <a:rPr lang="ru-RU" sz="5400" dirty="0" smtClean="0">
                <a:latin typeface="Monotype Corsiva" panose="03010101010201010101" pitchFamily="66" charset="0"/>
              </a:rPr>
              <a:t> </a:t>
            </a:r>
            <a:r>
              <a:rPr lang="ru-RU" sz="5400" dirty="0">
                <a:latin typeface="Monotype Corsiva" panose="03010101010201010101" pitchFamily="66" charset="0"/>
              </a:rPr>
              <a:t>– это система упражнений, заданий, игр на основе сочетания, движения, слова, </a:t>
            </a:r>
            <a:r>
              <a:rPr lang="ru-RU" sz="5400" dirty="0" smtClean="0">
                <a:latin typeface="Monotype Corsiva" panose="03010101010201010101" pitchFamily="66" charset="0"/>
              </a:rPr>
              <a:t>музыки.</a:t>
            </a:r>
            <a:endParaRPr lang="ru-RU" sz="5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47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3" y="1933575"/>
            <a:ext cx="7461381" cy="5763208"/>
          </a:xfrm>
        </p:spPr>
        <p:txBody>
          <a:bodyPr>
            <a:normAutofit fontScale="90000"/>
          </a:bodyPr>
          <a:lstStyle/>
          <a:p>
            <a:r>
              <a:rPr lang="ru-RU" sz="4900" dirty="0">
                <a:latin typeface="Monotype Corsiva" panose="03010101010201010101" pitchFamily="66" charset="0"/>
              </a:rPr>
              <a:t>На занятиях с элементами </a:t>
            </a:r>
            <a:r>
              <a:rPr lang="ru-RU" sz="4900" dirty="0" err="1">
                <a:latin typeface="Monotype Corsiva" panose="03010101010201010101" pitchFamily="66" charset="0"/>
              </a:rPr>
              <a:t>логоритмики</a:t>
            </a:r>
            <a:r>
              <a:rPr lang="ru-RU" sz="4900" dirty="0">
                <a:latin typeface="Monotype Corsiva" panose="03010101010201010101" pitchFamily="66" charset="0"/>
              </a:rPr>
              <a:t> реализуются следующие задачи:</a:t>
            </a:r>
            <a:br>
              <a:rPr lang="ru-RU" sz="4900" dirty="0"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sz="2700" dirty="0" smtClean="0">
                <a:solidFill>
                  <a:schemeClr val="tx1"/>
                </a:solidFill>
              </a:rPr>
              <a:t>расширение </a:t>
            </a:r>
            <a:r>
              <a:rPr lang="ru-RU" sz="2700" dirty="0">
                <a:solidFill>
                  <a:schemeClr val="tx1"/>
                </a:solidFill>
              </a:rPr>
              <a:t>лексического запаса;</a:t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-развитие </a:t>
            </a:r>
            <a:r>
              <a:rPr lang="ru-RU" sz="2700" dirty="0">
                <a:solidFill>
                  <a:schemeClr val="tx1"/>
                </a:solidFill>
              </a:rPr>
              <a:t>слухового внимания и зрительной памяти;</a:t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-совершенствование </a:t>
            </a:r>
            <a:r>
              <a:rPr lang="ru-RU" sz="2700" dirty="0">
                <a:solidFill>
                  <a:schemeClr val="tx1"/>
                </a:solidFill>
              </a:rPr>
              <a:t>общей и мелкой моторики;</a:t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-выработка </a:t>
            </a:r>
            <a:r>
              <a:rPr lang="ru-RU" sz="2700" dirty="0">
                <a:solidFill>
                  <a:schemeClr val="tx1"/>
                </a:solidFill>
              </a:rPr>
              <a:t>четких координированных движений </a:t>
            </a:r>
            <a:r>
              <a:rPr lang="ru-RU" sz="2700" dirty="0" smtClean="0">
                <a:solidFill>
                  <a:schemeClr val="tx1"/>
                </a:solidFill>
              </a:rPr>
              <a:t>  во </a:t>
            </a:r>
            <a:r>
              <a:rPr lang="ru-RU" sz="2700" dirty="0">
                <a:solidFill>
                  <a:schemeClr val="tx1"/>
                </a:solidFill>
              </a:rPr>
              <a:t>взаимосвязи с речью и с музыкой;</a:t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-развитие </a:t>
            </a:r>
            <a:r>
              <a:rPr lang="ru-RU" sz="2700" dirty="0">
                <a:solidFill>
                  <a:schemeClr val="tx1"/>
                </a:solidFill>
              </a:rPr>
              <a:t>творческой фантазии и воображения.</a:t>
            </a:r>
            <a:br>
              <a:rPr lang="ru-RU" sz="2700" dirty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04" y="0"/>
            <a:ext cx="9179598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51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99" y="476250"/>
            <a:ext cx="7172132" cy="5548604"/>
          </a:xfrm>
        </p:spPr>
        <p:txBody>
          <a:bodyPr>
            <a:normAutofit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Занятия с элементами </a:t>
            </a:r>
            <a:r>
              <a:rPr lang="ru-RU" dirty="0" err="1">
                <a:latin typeface="Monotype Corsiva" panose="03010101010201010101" pitchFamily="66" charset="0"/>
              </a:rPr>
              <a:t>логоритмики</a:t>
            </a:r>
            <a:r>
              <a:rPr lang="ru-RU" dirty="0">
                <a:latin typeface="Monotype Corsiva" panose="03010101010201010101" pitchFamily="66" charset="0"/>
              </a:rPr>
              <a:t> включает в себя массу </a:t>
            </a:r>
            <a:r>
              <a:rPr lang="ru-RU" dirty="0" err="1">
                <a:latin typeface="Monotype Corsiva" panose="03010101010201010101" pitchFamily="66" charset="0"/>
              </a:rPr>
              <a:t>здоровьесьерегающих</a:t>
            </a:r>
            <a:r>
              <a:rPr lang="ru-RU" dirty="0">
                <a:latin typeface="Monotype Corsiva" panose="03010101010201010101" pitchFamily="66" charset="0"/>
              </a:rPr>
              <a:t> технологий </a:t>
            </a:r>
            <a:r>
              <a:rPr lang="ru-RU" dirty="0"/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-пальчиковые игры </a:t>
            </a: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-подвижные игры</a:t>
            </a:r>
            <a:b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-</a:t>
            </a:r>
            <a: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песни и стихи, сопровождаемые </a:t>
            </a:r>
            <a: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   движениями</a:t>
            </a:r>
            <a:b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двигательные упражнения, различные виды </a:t>
            </a:r>
            <a: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гимнастики(зрительная, дыхательная, корригирующая и др.) </a:t>
            </a:r>
            <a:b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-массаж, самомассаж</a:t>
            </a:r>
            <a:endParaRPr lang="ru-RU" sz="27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29" y="4422711"/>
            <a:ext cx="1422026" cy="210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3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172132" cy="591249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Monotype Corsiva" panose="03010101010201010101" pitchFamily="66" charset="0"/>
              </a:rPr>
              <a:t>Возможности </a:t>
            </a:r>
            <a:r>
              <a:rPr lang="ru-RU" sz="4400" dirty="0">
                <a:latin typeface="Monotype Corsiva" panose="03010101010201010101" pitchFamily="66" charset="0"/>
              </a:rPr>
              <a:t>включения </a:t>
            </a:r>
            <a:r>
              <a:rPr lang="ru-RU" sz="4400" dirty="0" err="1">
                <a:latin typeface="Monotype Corsiva" panose="03010101010201010101" pitchFamily="66" charset="0"/>
              </a:rPr>
              <a:t>логоритмики</a:t>
            </a:r>
            <a:r>
              <a:rPr lang="ru-RU" sz="4400" dirty="0">
                <a:latin typeface="Monotype Corsiva" panose="03010101010201010101" pitchFamily="66" charset="0"/>
              </a:rPr>
              <a:t> в жизнедеятельность в детском саду.</a:t>
            </a:r>
            <a:br>
              <a:rPr lang="ru-RU" sz="4400" dirty="0">
                <a:latin typeface="Monotype Corsiva" panose="03010101010201010101" pitchFamily="66" charset="0"/>
              </a:rPr>
            </a:b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1. Утренняя гимнастика с речевыми звукоподражаниями.</a:t>
            </a:r>
            <a:b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2. Проговаривание </a:t>
            </a:r>
            <a:r>
              <a:rPr lang="ru-RU" sz="2700" dirty="0" err="1">
                <a:solidFill>
                  <a:schemeClr val="tx1"/>
                </a:solidFill>
                <a:latin typeface="Monotype Corsiva" panose="03010101010201010101" pitchFamily="66" charset="0"/>
              </a:rPr>
              <a:t>потешек</a:t>
            </a: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, приговорок, </a:t>
            </a:r>
            <a:r>
              <a:rPr lang="ru-RU" sz="2700" dirty="0" err="1">
                <a:solidFill>
                  <a:schemeClr val="tx1"/>
                </a:solidFill>
                <a:latin typeface="Monotype Corsiva" panose="03010101010201010101" pitchFamily="66" charset="0"/>
              </a:rPr>
              <a:t>чистоговорок</a:t>
            </a: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 во время режимных </a:t>
            </a:r>
            <a:r>
              <a:rPr lang="ru-RU" sz="27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моментов </a:t>
            </a: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- умывания, одевания на прогулку, подготовки к занятиям.</a:t>
            </a:r>
            <a:b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3. Динамические паузы между занятиями.</a:t>
            </a:r>
            <a:b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4. Физкультурные сюжетные занятия с использованием речевого материала.</a:t>
            </a:r>
            <a:b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5. Физкультминутки во время проведения образовательного процесса.</a:t>
            </a:r>
            <a:b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6.  Бодрящая гимнастика со звукоподражанием.</a:t>
            </a:r>
            <a:b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7. Подвижные игры с </a:t>
            </a:r>
            <a:r>
              <a:rPr lang="ru-RU" sz="2700" dirty="0" err="1">
                <a:solidFill>
                  <a:schemeClr val="tx1"/>
                </a:solidFill>
                <a:latin typeface="Monotype Corsiva" panose="03010101010201010101" pitchFamily="66" charset="0"/>
              </a:rPr>
              <a:t>речетативом</a:t>
            </a:r>
            <a: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  <a:t> и движениями.</a:t>
            </a:r>
            <a:br>
              <a:rPr lang="ru-RU" sz="27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endParaRPr lang="ru-RU" sz="27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946" y="5387392"/>
            <a:ext cx="1470608" cy="14706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62" y="167951"/>
            <a:ext cx="919161" cy="54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6375" y="549275"/>
            <a:ext cx="6049963" cy="1223963"/>
          </a:xfrm>
        </p:spPr>
        <p:txBody>
          <a:bodyPr/>
          <a:lstStyle/>
          <a:p>
            <a:endParaRPr lang="ru-RU" b="1" dirty="0">
              <a:solidFill>
                <a:srgbClr val="003366"/>
              </a:solidFill>
            </a:endParaRPr>
          </a:p>
        </p:txBody>
      </p:sp>
      <p:pic>
        <p:nvPicPr>
          <p:cNvPr id="6" name="Picture 14" descr="&quot;Детский сад 6&quot; (Избербаш) &quot; Главная страни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068960"/>
            <a:ext cx="1748730" cy="1841376"/>
          </a:xfrm>
          <a:prstGeom prst="rect">
            <a:avLst/>
          </a:prstGeom>
          <a:noFill/>
        </p:spPr>
      </p:pic>
      <p:pic>
        <p:nvPicPr>
          <p:cNvPr id="7" name="Picture 10" descr="Картинка девочка Микки Маус - Дети, детская - Анимация - Галерея картинок и фото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276872"/>
            <a:ext cx="1264410" cy="1368152"/>
          </a:xfrm>
          <a:prstGeom prst="rect">
            <a:avLst/>
          </a:prstGeom>
          <a:noFill/>
        </p:spPr>
      </p:pic>
      <p:pic>
        <p:nvPicPr>
          <p:cNvPr id="8" name="Picture 26" descr="Поради психолога - Сайт детского сада 405 Калининского района Донец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4005064"/>
            <a:ext cx="1584176" cy="1772816"/>
          </a:xfrm>
          <a:prstGeom prst="rect">
            <a:avLst/>
          </a:prstGeom>
          <a:noFill/>
        </p:spPr>
      </p:pic>
      <p:pic>
        <p:nvPicPr>
          <p:cNvPr id="14" name="Picture 8" descr="Аленький цветочек"/>
          <p:cNvPicPr>
            <a:picLocks noChangeAspect="1" noChangeArrowheads="1"/>
          </p:cNvPicPr>
          <p:nvPr/>
        </p:nvPicPr>
        <p:blipFill>
          <a:blip r:embed="rId6" cstate="print"/>
          <a:srcRect b="10862"/>
          <a:stretch>
            <a:fillRect/>
          </a:stretch>
        </p:blipFill>
        <p:spPr bwMode="auto">
          <a:xfrm>
            <a:off x="4032524" y="130832"/>
            <a:ext cx="3384376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ЛАВКА ЗДОРОВЬЯ - Магнито- и рефлексотерапия, массажеры"/>
          <p:cNvPicPr/>
          <p:nvPr/>
        </p:nvPicPr>
        <p:blipFill>
          <a:blip r:embed="rId7" cstate="print"/>
          <a:srcRect l="19403" t="8333" r="28358" b="39423"/>
          <a:stretch>
            <a:fillRect/>
          </a:stretch>
        </p:blipFill>
        <p:spPr bwMode="auto">
          <a:xfrm>
            <a:off x="7668344" y="5949280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ЛАВКА ЗДОРОВЬЯ - Магнито- и рефлексотерапия, массажеры"/>
          <p:cNvPicPr/>
          <p:nvPr/>
        </p:nvPicPr>
        <p:blipFill>
          <a:blip r:embed="rId7" cstate="print"/>
          <a:srcRect l="19403" t="8333" r="28358" b="39423"/>
          <a:stretch>
            <a:fillRect/>
          </a:stretch>
        </p:blipFill>
        <p:spPr bwMode="auto">
          <a:xfrm>
            <a:off x="8172400" y="5589240"/>
            <a:ext cx="648072" cy="64807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ЛАВКА ЗДОРОВЬЯ - Магнито- и рефлексотерапия, массажеры"/>
          <p:cNvPicPr/>
          <p:nvPr/>
        </p:nvPicPr>
        <p:blipFill>
          <a:blip r:embed="rId7" cstate="print"/>
          <a:srcRect l="19403" t="8333" r="28358" b="39423"/>
          <a:stretch>
            <a:fillRect/>
          </a:stretch>
        </p:blipFill>
        <p:spPr bwMode="auto">
          <a:xfrm rot="21433224">
            <a:off x="8186507" y="6246159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95637" y="2248002"/>
            <a:ext cx="6476762" cy="1752600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СУ ДЖОК ТЕРАПИЯ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283450" cy="792163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СУ ДЖОК ТЕРАПИЯ </a:t>
            </a:r>
            <a:r>
              <a:rPr lang="ru-RU" sz="3600" b="1" dirty="0" smtClean="0">
                <a:solidFill>
                  <a:srgbClr val="FF0000"/>
                </a:solidFill>
              </a:rPr>
              <a:t>-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восточная технология оздоровления организма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(«Су» - кисть, «</a:t>
            </a:r>
            <a:r>
              <a:rPr lang="ru-RU" sz="2800" b="1" dirty="0" err="1" smtClean="0">
                <a:solidFill>
                  <a:srgbClr val="002060"/>
                </a:solidFill>
                <a:latin typeface="Bookman Old Style" pitchFamily="18" charset="0"/>
              </a:rPr>
              <a:t>Джок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»- стопа</a:t>
            </a:r>
            <a:r>
              <a:rPr lang="ru-RU" sz="2800" b="1" dirty="0" smtClean="0">
                <a:solidFill>
                  <a:srgbClr val="7030A0"/>
                </a:solidFill>
                <a:latin typeface="Bookman Old Style" pitchFamily="18" charset="0"/>
              </a:rPr>
              <a:t>) </a:t>
            </a:r>
          </a:p>
          <a:p>
            <a:endParaRPr lang="ru-RU" sz="2000" dirty="0">
              <a:solidFill>
                <a:srgbClr val="003366"/>
              </a:solidFill>
            </a:endParaRPr>
          </a:p>
        </p:txBody>
      </p:sp>
      <p:pic>
        <p:nvPicPr>
          <p:cNvPr id="5" name="Рисунок 4" descr="ЛАВКА ЗДОРОВЬЯ - Магнито- и рефлексотерапия, массажеры"/>
          <p:cNvPicPr/>
          <p:nvPr/>
        </p:nvPicPr>
        <p:blipFill>
          <a:blip r:embed="rId2" cstate="print"/>
          <a:srcRect l="19403" t="8333" r="28358" b="39423"/>
          <a:stretch>
            <a:fillRect/>
          </a:stretch>
        </p:blipFill>
        <p:spPr bwMode="auto">
          <a:xfrm>
            <a:off x="0" y="332656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ЛАВКА ЗДОРОВЬЯ - Магнито- и рефлексотерапия, массажеры"/>
          <p:cNvPicPr/>
          <p:nvPr/>
        </p:nvPicPr>
        <p:blipFill>
          <a:blip r:embed="rId2" cstate="print"/>
          <a:srcRect l="19403" t="8333" r="28358" b="39423"/>
          <a:stretch>
            <a:fillRect/>
          </a:stretch>
        </p:blipFill>
        <p:spPr bwMode="auto">
          <a:xfrm>
            <a:off x="8172400" y="5589240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ЛАВКА ЗДОРОВЬЯ - Магнито- и рефлексотерапия, массажеры"/>
          <p:cNvPicPr/>
          <p:nvPr/>
        </p:nvPicPr>
        <p:blipFill>
          <a:blip r:embed="rId2" cstate="print"/>
          <a:srcRect l="19403" t="8333" r="28358" b="39423"/>
          <a:stretch>
            <a:fillRect/>
          </a:stretch>
        </p:blipFill>
        <p:spPr bwMode="auto">
          <a:xfrm>
            <a:off x="8172400" y="6260976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ЛАВКА ЗДОРОВЬЯ - Магнито- и рефлексотерапия, массажеры"/>
          <p:cNvPicPr/>
          <p:nvPr/>
        </p:nvPicPr>
        <p:blipFill>
          <a:blip r:embed="rId2" cstate="print"/>
          <a:srcRect l="19403" t="8333" r="28358" b="39423"/>
          <a:stretch>
            <a:fillRect/>
          </a:stretch>
        </p:blipFill>
        <p:spPr bwMode="auto">
          <a:xfrm>
            <a:off x="7668344" y="5877272"/>
            <a:ext cx="625599" cy="59702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Су джок терапия - скорая помощь в любых ситуациях ДОМОХОЗЯЙКИ+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663321"/>
            <a:ext cx="4104456" cy="38220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231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908720"/>
            <a:ext cx="7283450" cy="93610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Приемы Су- </a:t>
            </a:r>
            <a:r>
              <a:rPr lang="ru-RU" sz="3200" b="1" dirty="0" err="1" smtClean="0">
                <a:solidFill>
                  <a:schemeClr val="bg1"/>
                </a:solidFill>
              </a:rPr>
              <a:t>Джок</a:t>
            </a:r>
            <a:r>
              <a:rPr lang="ru-RU" sz="3200" b="1" dirty="0" smtClean="0">
                <a:solidFill>
                  <a:schemeClr val="bg1"/>
                </a:solidFill>
              </a:rPr>
              <a:t> терапии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332656"/>
            <a:ext cx="8424936" cy="61926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Задачи</a:t>
            </a:r>
            <a:r>
              <a:rPr lang="ru-RU" sz="3600" b="1" u="sng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600" b="1" u="sng" dirty="0" smtClean="0">
                <a:solidFill>
                  <a:srgbClr val="FF0000"/>
                </a:solidFill>
                <a:latin typeface="Bookman Old Style" pitchFamily="18" charset="0"/>
              </a:rPr>
              <a:t>Су </a:t>
            </a:r>
            <a:r>
              <a:rPr lang="ru-RU" sz="3600" b="1" u="sng" dirty="0" err="1" smtClean="0">
                <a:solidFill>
                  <a:srgbClr val="FF0000"/>
                </a:solidFill>
                <a:latin typeface="Bookman Old Style" pitchFamily="18" charset="0"/>
              </a:rPr>
              <a:t>Джок</a:t>
            </a:r>
            <a:r>
              <a:rPr lang="ru-RU" sz="3600" b="1" u="sng" dirty="0" smtClean="0">
                <a:solidFill>
                  <a:srgbClr val="FF0000"/>
                </a:solidFill>
                <a:latin typeface="Bookman Old Style" pitchFamily="18" charset="0"/>
              </a:rPr>
              <a:t> терапии: </a:t>
            </a:r>
          </a:p>
          <a:p>
            <a:pPr algn="ctr">
              <a:buNone/>
            </a:pPr>
            <a:endParaRPr lang="ru-RU" sz="1600" b="1" u="sng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улучшают </a:t>
            </a:r>
            <a:r>
              <a:rPr lang="ru-RU" sz="2800" dirty="0" err="1" smtClean="0">
                <a:solidFill>
                  <a:srgbClr val="002060"/>
                </a:solidFill>
                <a:latin typeface="Bookman Old Style" pitchFamily="18" charset="0"/>
              </a:rPr>
              <a:t>психоэмоциональное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состояние детей, </a:t>
            </a:r>
          </a:p>
          <a:p>
            <a:pPr algn="ctr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повышают физическую и умственную работоспособность,</a:t>
            </a:r>
          </a:p>
          <a:p>
            <a:pPr algn="ctr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обогащают знания о собственном теле, </a:t>
            </a:r>
          </a:p>
          <a:p>
            <a:pPr algn="ctr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развивают тактильную чувствительность и мелкую моторику,</a:t>
            </a:r>
          </a:p>
          <a:p>
            <a:pPr algn="ctr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оказывают стимулирующее влияние на развитие речи,</a:t>
            </a:r>
          </a:p>
          <a:p>
            <a:pPr algn="ctr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способствуют общему укреплению организма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26626" name="Picture 2" descr="СУ-ДЖОК терапия &quot; Специалист детсада - всё для работников дошкольных учреждений"/>
          <p:cNvPicPr>
            <a:picLocks noChangeAspect="1" noChangeArrowheads="1"/>
          </p:cNvPicPr>
          <p:nvPr/>
        </p:nvPicPr>
        <p:blipFill>
          <a:blip r:embed="rId2" cstate="print"/>
          <a:srcRect l="9087" t="7581" r="15314" b="5823"/>
          <a:stretch>
            <a:fillRect/>
          </a:stretch>
        </p:blipFill>
        <p:spPr bwMode="auto">
          <a:xfrm>
            <a:off x="7807027" y="5205633"/>
            <a:ext cx="1152128" cy="13197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632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9" descr="Су-джок терапия. - Светлана Владимировна Сандее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7984" y="1394773"/>
            <a:ext cx="4560506" cy="34923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5" name="Picture 8" descr="Объявления от Михаил Александрович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224" y="127833"/>
            <a:ext cx="3531231" cy="28325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Что приготовить для занятий по развитию речи? Детская академ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45354">
            <a:off x="326310" y="3349506"/>
            <a:ext cx="1905000" cy="2667000"/>
          </a:xfrm>
          <a:prstGeom prst="rect">
            <a:avLst/>
          </a:prstGeom>
          <a:noFill/>
        </p:spPr>
      </p:pic>
      <p:pic>
        <p:nvPicPr>
          <p:cNvPr id="25606" name="Picture 6" descr="Прибор Акулайф, цена 7 000 грн., заказать в Донецке - Prom.ua (ID# 5686449)"/>
          <p:cNvPicPr>
            <a:picLocks noChangeAspect="1" noChangeArrowheads="1"/>
          </p:cNvPicPr>
          <p:nvPr/>
        </p:nvPicPr>
        <p:blipFill>
          <a:blip r:embed="rId5" cstate="print"/>
          <a:srcRect l="1740" r="36701"/>
          <a:stretch>
            <a:fillRect/>
          </a:stretch>
        </p:blipFill>
        <p:spPr bwMode="auto">
          <a:xfrm>
            <a:off x="2267744" y="4581128"/>
            <a:ext cx="1687245" cy="18911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947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201</TotalTime>
  <Words>155</Words>
  <Application>Microsoft Office PowerPoint</Application>
  <PresentationFormat>Экран (4:3)</PresentationFormat>
  <Paragraphs>38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Bookman Old Style</vt:lpstr>
      <vt:lpstr>Calibri</vt:lpstr>
      <vt:lpstr>Monotype Corsiva</vt:lpstr>
      <vt:lpstr>Trebuchet MS</vt:lpstr>
      <vt:lpstr>Wingdings</vt:lpstr>
      <vt:lpstr>Wingdings 3</vt:lpstr>
      <vt:lpstr>Грань</vt:lpstr>
      <vt:lpstr>Муниципальное бюджетное дошкольное учреждение  «Детский сад общеразвивающего вида №1»</vt:lpstr>
      <vt:lpstr>Логоритмика – это система упражнений, заданий, игр на основе сочетания, движения, слова, музыки.</vt:lpstr>
      <vt:lpstr>На занятиях с элементами логоритмики реализуются следующие задачи: -расширение лексического запаса; -развитие слухового внимания и зрительной памяти; -совершенствование общей и мелкой моторики; -выработка четких координированных движений   во взаимосвязи с речью и с музыкой; -развитие творческой фантазии и воображения. </vt:lpstr>
      <vt:lpstr>Занятия с элементами логоритмики включает в себя массу здоровьесьерегающих технологий :  -пальчиковые игры   -подвижные игры - песни и стихи, сопровождаемые     движениями  двигательные упражнения, различные виды гимнастики(зрительная, дыхательная, корригирующая и др.)  -массаж, самомассаж</vt:lpstr>
      <vt:lpstr>Возможности включения логоритмики в жизнедеятельность в детском саду. 1. Утренняя гимнастика с речевыми звукоподражаниями. 2. Проговаривание потешек, приговорок, чистоговорок во время режимных моментов - умывания, одевания на прогулку, подготовки к занятиям. 3. Динамические паузы между занятиями. 4. Физкультурные сюжетные занятия с использованием речевого материала. 5. Физкультминутки во время проведения образовательного процесса. 6.  Бодрящая гимнастика со звукоподражанием. 7. Подвижные игры с речетативом и движениями. </vt:lpstr>
      <vt:lpstr>Презентация PowerPoint</vt:lpstr>
      <vt:lpstr>СУ ДЖОК ТЕРАПИЯ -</vt:lpstr>
      <vt:lpstr>Приемы Су- Джок терапии</vt:lpstr>
      <vt:lpstr>Презентация PowerPoint</vt:lpstr>
      <vt:lpstr>Достоинства  Су Джок: </vt:lpstr>
      <vt:lpstr>Приемы суджок терапии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учреждение  «Детский сад общеразвивающего вида №1»</dc:title>
  <dc:creator>ИРИНА АРТЕМУК</dc:creator>
  <cp:lastModifiedBy>ИРИНА АРТЕМУК</cp:lastModifiedBy>
  <cp:revision>12</cp:revision>
  <dcterms:created xsi:type="dcterms:W3CDTF">2016-04-24T10:25:21Z</dcterms:created>
  <dcterms:modified xsi:type="dcterms:W3CDTF">2016-05-16T12:14:54Z</dcterms:modified>
</cp:coreProperties>
</file>